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4"/>
  </p:notesMasterIdLst>
  <p:sldIdLst>
    <p:sldId id="256" r:id="rId2"/>
    <p:sldId id="257" r:id="rId3"/>
    <p:sldId id="270" r:id="rId4"/>
    <p:sldId id="269" r:id="rId5"/>
    <p:sldId id="258" r:id="rId6"/>
    <p:sldId id="268" r:id="rId7"/>
    <p:sldId id="271" r:id="rId8"/>
    <p:sldId id="259" r:id="rId9"/>
    <p:sldId id="272" r:id="rId10"/>
    <p:sldId id="273" r:id="rId11"/>
    <p:sldId id="276" r:id="rId12"/>
    <p:sldId id="267" r:id="rId13"/>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Tahoma" charset="0"/>
        <a:ea typeface="+mn-ea"/>
        <a:cs typeface="+mn-cs"/>
      </a:defRPr>
    </a:lvl1pPr>
    <a:lvl2pPr marL="457200" algn="ctr" rtl="0" eaLnBrk="0" fontAlgn="base" hangingPunct="0">
      <a:spcBef>
        <a:spcPct val="0"/>
      </a:spcBef>
      <a:spcAft>
        <a:spcPct val="0"/>
      </a:spcAft>
      <a:defRPr kern="1200">
        <a:solidFill>
          <a:schemeClr val="tx1"/>
        </a:solidFill>
        <a:latin typeface="Tahoma" charset="0"/>
        <a:ea typeface="+mn-ea"/>
        <a:cs typeface="+mn-cs"/>
      </a:defRPr>
    </a:lvl2pPr>
    <a:lvl3pPr marL="914400" algn="ctr" rtl="0" eaLnBrk="0" fontAlgn="base" hangingPunct="0">
      <a:spcBef>
        <a:spcPct val="0"/>
      </a:spcBef>
      <a:spcAft>
        <a:spcPct val="0"/>
      </a:spcAft>
      <a:defRPr kern="1200">
        <a:solidFill>
          <a:schemeClr val="tx1"/>
        </a:solidFill>
        <a:latin typeface="Tahoma" charset="0"/>
        <a:ea typeface="+mn-ea"/>
        <a:cs typeface="+mn-cs"/>
      </a:defRPr>
    </a:lvl3pPr>
    <a:lvl4pPr marL="1371600" algn="ctr" rtl="0" eaLnBrk="0" fontAlgn="base" hangingPunct="0">
      <a:spcBef>
        <a:spcPct val="0"/>
      </a:spcBef>
      <a:spcAft>
        <a:spcPct val="0"/>
      </a:spcAft>
      <a:defRPr kern="1200">
        <a:solidFill>
          <a:schemeClr val="tx1"/>
        </a:solidFill>
        <a:latin typeface="Tahoma" charset="0"/>
        <a:ea typeface="+mn-ea"/>
        <a:cs typeface="+mn-cs"/>
      </a:defRPr>
    </a:lvl4pPr>
    <a:lvl5pPr marL="1828800" algn="ctr"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F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8" autoAdjust="0"/>
    <p:restoredTop sz="94124" autoAdjust="0"/>
  </p:normalViewPr>
  <p:slideViewPr>
    <p:cSldViewPr>
      <p:cViewPr varScale="1">
        <p:scale>
          <a:sx n="69" d="100"/>
          <a:sy n="69" d="100"/>
        </p:scale>
        <p:origin x="-11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smtClean="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smtClean="0"/>
            </a:lvl1pPr>
          </a:lstStyle>
          <a:p>
            <a:pPr>
              <a:defRPr/>
            </a:pPr>
            <a:fld id="{926E34B7-F615-42B0-8828-21000D185607}" type="datetimeFigureOut">
              <a:rPr lang="en-US"/>
              <a:pPr>
                <a:defRPr/>
              </a:pPr>
              <a:t>10/20/2015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smtClean="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smtClean="0"/>
            </a:lvl1pPr>
          </a:lstStyle>
          <a:p>
            <a:pPr>
              <a:defRPr/>
            </a:pPr>
            <a:fld id="{2517F5FF-DCE0-4672-AC9D-B45F56A20B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spsteel.com/esp-iso-certified.asp"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espsteel.com/eservic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ESP is committed to providing you with exceptional service while offering innovative Value Added Services.  We consider our mill suppliers as partners and hold them to the highest standards.  This means that our customers can be confident that they will consistently receive the highest quality stainless products from world-class producers. </a:t>
            </a:r>
          </a:p>
          <a:p>
            <a:pPr fontAlgn="auto">
              <a:spcBef>
                <a:spcPts val="0"/>
              </a:spcBef>
              <a:spcAft>
                <a:spcPts val="0"/>
              </a:spcAft>
              <a:defRPr/>
            </a:pPr>
            <a:endParaRPr lang="en-US" dirty="0" smtClean="0"/>
          </a:p>
          <a:p>
            <a:pPr fontAlgn="auto">
              <a:spcBef>
                <a:spcPts val="0"/>
              </a:spcBef>
              <a:spcAft>
                <a:spcPts val="0"/>
              </a:spcAft>
              <a:defRPr/>
            </a:pPr>
            <a:r>
              <a:rPr lang="en-US" dirty="0" smtClean="0"/>
              <a:t>     ESP strives to anticipate the needs of customers by offering quality stainless and perforated metal products, </a:t>
            </a:r>
            <a:r>
              <a:rPr lang="en-US" dirty="0" smtClean="0">
                <a:hlinkClick r:id="rId3"/>
              </a:rPr>
              <a:t>ISO 9001:2008 certification</a:t>
            </a:r>
            <a:r>
              <a:rPr lang="en-US" dirty="0" smtClean="0"/>
              <a:t>, competitive lead times, 98% or better on-time delivery, quick-turn sawing and polishing, and customer-tailored inventory management programs with </a:t>
            </a:r>
            <a:r>
              <a:rPr lang="en-US" dirty="0" smtClean="0">
                <a:hlinkClick r:id="rId4"/>
              </a:rPr>
              <a:t>online visibility to inventory levels</a:t>
            </a:r>
            <a:r>
              <a:rPr lang="en-US" dirty="0" smtClean="0"/>
              <a:t> and inbound in-transit. ESP will also meet customer specific requests for color coding, bar coding and custom packaging.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How do we protect the inventory investment of our customer?</a:t>
            </a:r>
          </a:p>
          <a:p>
            <a:pPr marL="241617" indent="-241617" fontAlgn="auto">
              <a:spcBef>
                <a:spcPts val="0"/>
              </a:spcBef>
              <a:spcAft>
                <a:spcPts val="0"/>
              </a:spcAft>
              <a:buFontTx/>
              <a:buAutoNum type="arabicParenR"/>
              <a:defRPr/>
            </a:pPr>
            <a:r>
              <a:rPr lang="en-US" dirty="0" smtClean="0"/>
              <a:t>Protect the price to avoid under-cutting domestic market pricing</a:t>
            </a:r>
          </a:p>
          <a:p>
            <a:pPr marL="241617" indent="-241617" fontAlgn="auto">
              <a:spcBef>
                <a:spcPts val="0"/>
              </a:spcBef>
              <a:spcAft>
                <a:spcPts val="0"/>
              </a:spcAft>
              <a:buFontTx/>
              <a:buAutoNum type="arabicParenR"/>
              <a:defRPr/>
            </a:pPr>
            <a:r>
              <a:rPr lang="en-US" dirty="0" smtClean="0"/>
              <a:t>Only selling stocking stainless steel distributors (not brokers)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B50630-1D48-4EE0-9FED-DA7563FF6F84}"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F13529-4019-4775-B424-F1D91DB906E4}" type="slidenum">
              <a:rPr lang="en-US"/>
              <a:pPr/>
              <a:t>6</a:t>
            </a:fld>
            <a:endParaRPr lang="en-US"/>
          </a:p>
        </p:txBody>
      </p:sp>
      <p:sp>
        <p:nvSpPr>
          <p:cNvPr id="20483" name="Rectangle 2"/>
          <p:cNvSpPr>
            <a:spLocks noGrp="1" noRot="1" noChangeAspect="1" noChangeArrowheads="1" noTextEdit="1"/>
          </p:cNvSpPr>
          <p:nvPr>
            <p:ph type="sldImg"/>
          </p:nvPr>
        </p:nvSpPr>
        <p:spPr bwMode="auto">
          <a:xfrm>
            <a:off x="1268413" y="728663"/>
            <a:ext cx="4778375" cy="3584575"/>
          </a:xfrm>
          <a:noFill/>
          <a:ln cap="flat">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634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5913F-54C7-4C21-A43F-88BE8F045C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720191-F38E-4435-B4CE-8A783D5B38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CF1D27-E869-49BC-844A-333A2575C8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8AECDE-50D6-4C7A-9A51-051399EEDB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7B3A0EC-65D9-43BB-A448-3C08CE1617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39F823-B14E-4C35-9532-B810B5D8C4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A06D4-B558-4269-840B-83A3B30F12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E36829-7CA9-4836-BE11-B6EEC5CFB4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D6A7F2-564A-4B7D-823F-E4B1955938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5636DD-17B3-4FE7-BCDF-B7EA8CA07C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FEB53C-FC4C-40BC-9E1F-710C2A2276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3C8EE0-37C0-4B99-9AE7-24254A10BB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8A25AF-84D0-476D-B4FC-B0102D491D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7D77FBFB-C3B5-44D2-80BD-6164DD80D69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 id="2147483704" r:id="rId12"/>
    <p:sldLayoutId id="214748371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spstee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spsteel.com/eservic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spsteel.com/news/ESP_Stock_Lis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spsteel.com/contact-us.as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spsteel.com/products/esp-process.asp" TargetMode="External"/><Relationship Id="rId2" Type="http://schemas.openxmlformats.org/officeDocument/2006/relationships/hyperlink" Target="http://www.espsteel.com/products/esp-perf.asp" TargetMode="External"/><Relationship Id="rId1" Type="http://schemas.openxmlformats.org/officeDocument/2006/relationships/slideLayout" Target="../slideLayouts/slideLayout4.xml"/><Relationship Id="rId5" Type="http://schemas.openxmlformats.org/officeDocument/2006/relationships/hyperlink" Target="http://www.espsteel.com/products/esp-prd-pump.asp" TargetMode="External"/><Relationship Id="rId4" Type="http://schemas.openxmlformats.org/officeDocument/2006/relationships/hyperlink" Target="http://www.espsteel.com/products/esp-prd-stain.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spsteel.com/eservi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533400"/>
            <a:ext cx="7620000" cy="2286000"/>
          </a:xfrm>
        </p:spPr>
        <p:txBody>
          <a:bodyPr/>
          <a:lstStyle/>
          <a:p>
            <a:pPr eaLnBrk="1" hangingPunct="1">
              <a:defRPr/>
            </a:pPr>
            <a:r>
              <a:rPr lang="en-US" dirty="0" smtClean="0"/>
              <a:t>			</a:t>
            </a:r>
            <a:br>
              <a:rPr lang="en-US" dirty="0" smtClean="0"/>
            </a:br>
            <a:r>
              <a:rPr lang="en-US" dirty="0" smtClean="0"/>
              <a:t>			</a:t>
            </a:r>
            <a:br>
              <a:rPr lang="en-US" dirty="0" smtClean="0"/>
            </a:br>
            <a:r>
              <a:rPr lang="en-US" dirty="0" smtClean="0"/>
              <a:t>				</a:t>
            </a:r>
            <a:r>
              <a:rPr lang="en-US" sz="3600" b="1" dirty="0" smtClean="0">
                <a:solidFill>
                  <a:schemeClr val="hlink"/>
                </a:solidFill>
              </a:rPr>
              <a:t>Specialty   </a:t>
            </a:r>
            <a:br>
              <a:rPr lang="en-US" sz="3600" b="1" dirty="0" smtClean="0">
                <a:solidFill>
                  <a:schemeClr val="hlink"/>
                </a:solidFill>
              </a:rPr>
            </a:br>
            <a:r>
              <a:rPr lang="en-US" sz="3600" b="1" dirty="0" smtClean="0">
                <a:solidFill>
                  <a:schemeClr val="hlink"/>
                </a:solidFill>
              </a:rPr>
              <a:t>		  	Steel</a:t>
            </a:r>
            <a:br>
              <a:rPr lang="en-US" sz="3600" b="1" dirty="0" smtClean="0">
                <a:solidFill>
                  <a:schemeClr val="hlink"/>
                </a:solidFill>
              </a:rPr>
            </a:br>
            <a:r>
              <a:rPr lang="en-US" sz="3600" b="1" dirty="0" smtClean="0">
                <a:solidFill>
                  <a:schemeClr val="hlink"/>
                </a:solidFill>
              </a:rPr>
              <a:t>				Products</a:t>
            </a:r>
            <a:r>
              <a:rPr lang="en-US" dirty="0" smtClean="0">
                <a:solidFill>
                  <a:schemeClr val="hlink"/>
                </a:solidFill>
              </a:rPr>
              <a:t/>
            </a:r>
            <a:br>
              <a:rPr lang="en-US" dirty="0" smtClean="0">
                <a:solidFill>
                  <a:schemeClr val="hlink"/>
                </a:solidFill>
              </a:rPr>
            </a:br>
            <a:endParaRPr lang="en-US" dirty="0" smtClean="0">
              <a:solidFill>
                <a:schemeClr val="hlink"/>
              </a:solidFill>
            </a:endParaRPr>
          </a:p>
        </p:txBody>
      </p:sp>
      <p:sp>
        <p:nvSpPr>
          <p:cNvPr id="2051" name="Rectangle 3"/>
          <p:cNvSpPr>
            <a:spLocks noGrp="1" noChangeArrowheads="1"/>
          </p:cNvSpPr>
          <p:nvPr>
            <p:ph type="subTitle" idx="1"/>
          </p:nvPr>
        </p:nvSpPr>
        <p:spPr>
          <a:xfrm>
            <a:off x="381000" y="3200400"/>
            <a:ext cx="8458200" cy="2438400"/>
          </a:xfrm>
        </p:spPr>
        <p:txBody>
          <a:bodyPr/>
          <a:lstStyle/>
          <a:p>
            <a:pPr eaLnBrk="1" hangingPunct="1">
              <a:defRPr/>
            </a:pPr>
            <a:endParaRPr lang="en-US" b="1" dirty="0" smtClean="0"/>
          </a:p>
          <a:p>
            <a:pPr eaLnBrk="1" hangingPunct="1">
              <a:defRPr/>
            </a:pPr>
            <a:r>
              <a:rPr lang="en-US" sz="3600" b="1" dirty="0" smtClean="0"/>
              <a:t>At ESP Specialty Steel Products…..  We Anticipate Your Needs!</a:t>
            </a:r>
          </a:p>
        </p:txBody>
      </p:sp>
      <p:pic>
        <p:nvPicPr>
          <p:cNvPr id="3076" name="Picture 9" descr="ESPlogo hi res">
            <a:hlinkClick r:id="rId2"/>
          </p:cNvPr>
          <p:cNvPicPr>
            <a:picLocks noChangeAspect="1" noChangeArrowheads="1"/>
          </p:cNvPicPr>
          <p:nvPr/>
        </p:nvPicPr>
        <p:blipFill>
          <a:blip r:embed="rId3" cstate="print"/>
          <a:srcRect/>
          <a:stretch>
            <a:fillRect/>
          </a:stretch>
        </p:blipFill>
        <p:spPr bwMode="auto">
          <a:xfrm>
            <a:off x="990600" y="1143000"/>
            <a:ext cx="4232275"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 – Open Order Status</a:t>
            </a:r>
            <a:endParaRPr lang="en-US" dirty="0"/>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304800" y="1524000"/>
            <a:ext cx="8519141" cy="4481512"/>
          </a:xfrm>
          <a:prstGeom prst="rect">
            <a:avLst/>
          </a:prstGeom>
          <a:noFill/>
          <a:ln w="9525">
            <a:noFill/>
            <a:miter lim="800000"/>
            <a:headEnd/>
            <a:tailEnd/>
          </a:ln>
        </p:spPr>
      </p:pic>
      <p:sp>
        <p:nvSpPr>
          <p:cNvPr id="4" name="Rectangle 3"/>
          <p:cNvSpPr/>
          <p:nvPr/>
        </p:nvSpPr>
        <p:spPr bwMode="auto">
          <a:xfrm>
            <a:off x="3048000" y="3048000"/>
            <a:ext cx="30480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Inventory List Distribution via Email</a:t>
            </a:r>
            <a:endParaRPr lang="en-US" dirty="0"/>
          </a:p>
        </p:txBody>
      </p:sp>
      <p:pic>
        <p:nvPicPr>
          <p:cNvPr id="3074" name="Picture 2">
            <a:hlinkClick r:id="rId2"/>
          </p:cNvPr>
          <p:cNvPicPr>
            <a:picLocks noChangeAspect="1" noChangeArrowheads="1"/>
          </p:cNvPicPr>
          <p:nvPr/>
        </p:nvPicPr>
        <p:blipFill>
          <a:blip r:embed="rId3" cstate="print"/>
          <a:srcRect/>
          <a:stretch>
            <a:fillRect/>
          </a:stretch>
        </p:blipFill>
        <p:spPr bwMode="auto">
          <a:xfrm>
            <a:off x="1295400" y="1743075"/>
            <a:ext cx="6867525"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p:nvPr>
        </p:nvSpPr>
        <p:spPr>
          <a:xfrm>
            <a:off x="228600" y="381000"/>
            <a:ext cx="8458200" cy="5715000"/>
          </a:xfrm>
        </p:spPr>
        <p:txBody>
          <a:bodyPr/>
          <a:lstStyle/>
          <a:p>
            <a:pPr algn="ctr" eaLnBrk="1" hangingPunct="1">
              <a:defRPr/>
            </a:pPr>
            <a:endParaRPr lang="en-US" dirty="0" smtClean="0"/>
          </a:p>
          <a:p>
            <a:pPr algn="ctr" eaLnBrk="1" hangingPunct="1">
              <a:defRPr/>
            </a:pPr>
            <a:endParaRPr lang="en-US" dirty="0" smtClean="0"/>
          </a:p>
          <a:p>
            <a:pPr algn="ctr" eaLnBrk="1" hangingPunct="1">
              <a:defRPr/>
            </a:pPr>
            <a:endParaRPr lang="en-US" dirty="0" smtClean="0"/>
          </a:p>
          <a:p>
            <a:pPr algn="ctr" eaLnBrk="1" hangingPunct="1">
              <a:defRPr/>
            </a:pPr>
            <a:endParaRPr lang="en-US" dirty="0" smtClean="0"/>
          </a:p>
          <a:p>
            <a:pPr algn="ctr" eaLnBrk="1" hangingPunct="1">
              <a:buFont typeface="Wingdings" pitchFamily="2" charset="2"/>
              <a:buNone/>
              <a:defRPr/>
            </a:pPr>
            <a:r>
              <a:rPr lang="en-US" sz="4400" b="1" i="1" dirty="0" smtClean="0"/>
              <a:t>Thank You……</a:t>
            </a:r>
          </a:p>
          <a:p>
            <a:pPr algn="ctr" eaLnBrk="1" hangingPunct="1">
              <a:defRPr/>
            </a:pPr>
            <a:endParaRPr lang="en-US" sz="4000" b="1" i="1" dirty="0" smtClean="0"/>
          </a:p>
          <a:p>
            <a:pPr algn="ctr" eaLnBrk="1" hangingPunct="1">
              <a:buFont typeface="Wingdings" pitchFamily="2" charset="2"/>
              <a:buNone/>
              <a:defRPr/>
            </a:pPr>
            <a:r>
              <a:rPr lang="en-US" sz="4000" b="1" i="1" dirty="0" smtClean="0"/>
              <a:t>Any Questions?</a:t>
            </a:r>
          </a:p>
          <a:p>
            <a:pPr algn="ctr" eaLnBrk="1" hangingPunct="1">
              <a:buFont typeface="Wingdings" pitchFamily="2" charset="2"/>
              <a:buNone/>
              <a:defRPr/>
            </a:pPr>
            <a:r>
              <a:rPr lang="en-US" sz="4000" b="1" i="1" dirty="0" smtClean="0"/>
              <a:t>888-377-4317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57200"/>
            <a:ext cx="8229600" cy="838200"/>
          </a:xfrm>
        </p:spPr>
        <p:txBody>
          <a:bodyPr/>
          <a:lstStyle/>
          <a:p>
            <a:pPr eaLnBrk="1" hangingPunct="1">
              <a:defRPr/>
            </a:pPr>
            <a:r>
              <a:rPr lang="en-US" i="1" dirty="0" smtClean="0"/>
              <a:t>As Your </a:t>
            </a:r>
            <a:br>
              <a:rPr lang="en-US" i="1" dirty="0" smtClean="0"/>
            </a:br>
            <a:r>
              <a:rPr lang="en-US" i="1" dirty="0" smtClean="0"/>
              <a:t>Inventory Support Center….</a:t>
            </a:r>
          </a:p>
        </p:txBody>
      </p:sp>
      <p:sp>
        <p:nvSpPr>
          <p:cNvPr id="64515" name="Rectangle 3"/>
          <p:cNvSpPr>
            <a:spLocks noGrp="1" noChangeArrowheads="1"/>
          </p:cNvSpPr>
          <p:nvPr>
            <p:ph type="body" idx="1"/>
          </p:nvPr>
        </p:nvSpPr>
        <p:spPr>
          <a:xfrm>
            <a:off x="457200" y="1219200"/>
            <a:ext cx="8229600" cy="4876800"/>
          </a:xfrm>
        </p:spPr>
        <p:txBody>
          <a:bodyPr/>
          <a:lstStyle/>
          <a:p>
            <a:pPr algn="ctr" eaLnBrk="1" hangingPunct="1">
              <a:buFont typeface="Wingdings" pitchFamily="2" charset="2"/>
              <a:buNone/>
              <a:defRPr/>
            </a:pPr>
            <a:endParaRPr lang="en-US" sz="1400" dirty="0" smtClean="0"/>
          </a:p>
          <a:p>
            <a:pPr algn="ctr" eaLnBrk="1" hangingPunct="1">
              <a:buFont typeface="Wingdings" pitchFamily="2" charset="2"/>
              <a:buNone/>
              <a:defRPr/>
            </a:pPr>
            <a:endParaRPr lang="en-US" sz="2800" dirty="0" smtClean="0"/>
          </a:p>
          <a:p>
            <a:pPr algn="ctr" eaLnBrk="1" hangingPunct="1">
              <a:buFont typeface="Wingdings" pitchFamily="2" charset="2"/>
              <a:buNone/>
              <a:defRPr/>
            </a:pPr>
            <a:r>
              <a:rPr lang="en-US" sz="2800" dirty="0" smtClean="0"/>
              <a:t>ESP professionals maintain a high degree of market integrity while we strive to protect our customers’ inventory investments in </a:t>
            </a:r>
            <a:br>
              <a:rPr lang="en-US" sz="2800" dirty="0" smtClean="0"/>
            </a:br>
            <a:r>
              <a:rPr lang="en-US" sz="2800" dirty="0" smtClean="0"/>
              <a:t>stainless steel bar </a:t>
            </a:r>
          </a:p>
        </p:txBody>
      </p:sp>
      <p:pic>
        <p:nvPicPr>
          <p:cNvPr id="4100" name="Picture 4" descr="ESPlogo hi res"/>
          <p:cNvPicPr>
            <a:picLocks noChangeAspect="1" noChangeArrowheads="1"/>
          </p:cNvPicPr>
          <p:nvPr/>
        </p:nvPicPr>
        <p:blipFill>
          <a:blip r:embed="rId3" cstate="print"/>
          <a:srcRect/>
          <a:stretch>
            <a:fillRect/>
          </a:stretch>
        </p:blipFill>
        <p:spPr bwMode="auto">
          <a:xfrm>
            <a:off x="152400" y="6248400"/>
            <a:ext cx="923925" cy="438150"/>
          </a:xfrm>
          <a:prstGeom prst="rect">
            <a:avLst/>
          </a:prstGeom>
          <a:noFill/>
          <a:ln w="9525">
            <a:noFill/>
            <a:miter lim="800000"/>
            <a:headEnd/>
            <a:tailEnd/>
          </a:ln>
        </p:spPr>
      </p:pic>
      <p:pic>
        <p:nvPicPr>
          <p:cNvPr id="4102" name="Picture 14" descr="Stainless Steel"/>
          <p:cNvPicPr>
            <a:picLocks noChangeAspect="1" noChangeArrowheads="1"/>
          </p:cNvPicPr>
          <p:nvPr/>
        </p:nvPicPr>
        <p:blipFill>
          <a:blip r:embed="rId4" cstate="print"/>
          <a:srcRect/>
          <a:stretch>
            <a:fillRect/>
          </a:stretch>
        </p:blipFill>
        <p:spPr bwMode="auto">
          <a:xfrm>
            <a:off x="3884613" y="4186237"/>
            <a:ext cx="1747837" cy="1681163"/>
          </a:xfrm>
          <a:prstGeom prst="rect">
            <a:avLst/>
          </a:prstGeom>
          <a:noFill/>
          <a:ln w="9525">
            <a:noFill/>
            <a:miter lim="800000"/>
            <a:headEnd/>
            <a:tailEnd/>
          </a:ln>
        </p:spPr>
      </p:pic>
      <p:pic>
        <p:nvPicPr>
          <p:cNvPr id="4103" name="Picture 16" descr="Value Added Services"/>
          <p:cNvPicPr>
            <a:picLocks noChangeAspect="1" noChangeArrowheads="1"/>
          </p:cNvPicPr>
          <p:nvPr/>
        </p:nvPicPr>
        <p:blipFill>
          <a:blip r:embed="rId5" cstate="print"/>
          <a:srcRect/>
          <a:stretch>
            <a:fillRect/>
          </a:stretch>
        </p:blipFill>
        <p:spPr bwMode="auto">
          <a:xfrm>
            <a:off x="6248400" y="4186237"/>
            <a:ext cx="1828800" cy="1681163"/>
          </a:xfrm>
          <a:prstGeom prst="rect">
            <a:avLst/>
          </a:prstGeom>
          <a:noFill/>
          <a:ln w="9525">
            <a:noFill/>
            <a:miter lim="800000"/>
            <a:headEnd/>
            <a:tailEnd/>
          </a:ln>
        </p:spPr>
      </p:pic>
      <p:sp>
        <p:nvSpPr>
          <p:cNvPr id="8" name="Rectangle 7"/>
          <p:cNvSpPr/>
          <p:nvPr/>
        </p:nvSpPr>
        <p:spPr bwMode="auto">
          <a:xfrm>
            <a:off x="1447800" y="4191000"/>
            <a:ext cx="1752600" cy="1676400"/>
          </a:xfrm>
          <a:prstGeom prst="rect">
            <a:avLst/>
          </a:prstGeom>
          <a:blipFill>
            <a:blip r:embed="rId6"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At ESP we anticipate your needs with exceptional service</a:t>
            </a:r>
          </a:p>
        </p:txBody>
      </p:sp>
      <p:sp>
        <p:nvSpPr>
          <p:cNvPr id="3" name="Content Placeholder 2"/>
          <p:cNvSpPr>
            <a:spLocks noGrp="1"/>
          </p:cNvSpPr>
          <p:nvPr>
            <p:ph idx="1"/>
          </p:nvPr>
        </p:nvSpPr>
        <p:spPr/>
        <p:txBody>
          <a:bodyPr/>
          <a:lstStyle/>
          <a:p>
            <a:pPr eaLnBrk="1" hangingPunct="1">
              <a:defRPr/>
            </a:pPr>
            <a:r>
              <a:rPr lang="en-US" sz="2800" dirty="0" smtClean="0"/>
              <a:t>ISO 9001:2008 certification</a:t>
            </a:r>
          </a:p>
          <a:p>
            <a:pPr eaLnBrk="1" hangingPunct="1">
              <a:defRPr/>
            </a:pPr>
            <a:r>
              <a:rPr lang="en-US" sz="2800" dirty="0" smtClean="0"/>
              <a:t>98% or better on-time delivery</a:t>
            </a:r>
          </a:p>
          <a:p>
            <a:pPr eaLnBrk="1" hangingPunct="1">
              <a:defRPr/>
            </a:pPr>
            <a:r>
              <a:rPr lang="en-US" sz="2800" dirty="0" smtClean="0"/>
              <a:t>Quick-turn </a:t>
            </a:r>
            <a:r>
              <a:rPr lang="en-US" sz="2800" dirty="0" smtClean="0"/>
              <a:t>sawing</a:t>
            </a:r>
            <a:endParaRPr lang="en-US" sz="2800" dirty="0" smtClean="0"/>
          </a:p>
          <a:p>
            <a:pPr eaLnBrk="1" hangingPunct="1">
              <a:defRPr/>
            </a:pPr>
            <a:r>
              <a:rPr lang="en-US" sz="2800" dirty="0" smtClean="0"/>
              <a:t>Mill direct buys/order against incoming</a:t>
            </a:r>
          </a:p>
          <a:p>
            <a:pPr eaLnBrk="1" hangingPunct="1">
              <a:defRPr/>
            </a:pPr>
            <a:r>
              <a:rPr lang="en-US" sz="2800" dirty="0" smtClean="0"/>
              <a:t>Customer-tailored inventory management</a:t>
            </a:r>
          </a:p>
          <a:p>
            <a:pPr eaLnBrk="1" hangingPunct="1">
              <a:defRPr/>
            </a:pPr>
            <a:r>
              <a:rPr lang="en-US" sz="2800" dirty="0" smtClean="0"/>
              <a:t>Online visibility of inventory and order status</a:t>
            </a:r>
          </a:p>
          <a:p>
            <a:pPr eaLnBrk="1" hangingPunct="1">
              <a:defRPr/>
            </a:pPr>
            <a:r>
              <a:rPr lang="en-US" sz="2800" dirty="0" smtClean="0"/>
              <a:t>Color coding, bar coding, and custom packaging</a:t>
            </a:r>
          </a:p>
          <a:p>
            <a:pPr eaLnBrk="1" hangingPunct="1">
              <a:defRPr/>
            </a:pPr>
            <a:r>
              <a:rPr lang="en-US" sz="2800" dirty="0" smtClean="0"/>
              <a:t>Mill partners held to the highest standards</a:t>
            </a:r>
          </a:p>
          <a:p>
            <a:pPr eaLnBrk="1" hangingPunct="1">
              <a:defRPr/>
            </a:pPr>
            <a:r>
              <a:rPr lang="en-US" sz="2800" dirty="0" smtClean="0"/>
              <a:t>Freight shuttle runs to strategic regions </a:t>
            </a:r>
          </a:p>
        </p:txBody>
      </p:sp>
      <p:pic>
        <p:nvPicPr>
          <p:cNvPr id="5124" name="Picture 3" descr="SGS ISO 9001-2008.jpg"/>
          <p:cNvPicPr>
            <a:picLocks noChangeAspect="1"/>
          </p:cNvPicPr>
          <p:nvPr/>
        </p:nvPicPr>
        <p:blipFill>
          <a:blip r:embed="rId2" cstate="print"/>
          <a:srcRect/>
          <a:stretch>
            <a:fillRect/>
          </a:stretch>
        </p:blipFill>
        <p:spPr bwMode="auto">
          <a:xfrm>
            <a:off x="7162800" y="1981200"/>
            <a:ext cx="1752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 Stainless Steel Bar Market</a:t>
            </a:r>
            <a:br>
              <a:rPr lang="en-US" dirty="0" smtClean="0"/>
            </a:br>
            <a:r>
              <a:rPr lang="en-US" dirty="0" smtClean="0"/>
              <a:t>with ESP Stocking Locations</a:t>
            </a:r>
            <a:endParaRPr lang="en-US" dirty="0"/>
          </a:p>
        </p:txBody>
      </p:sp>
      <p:grpSp>
        <p:nvGrpSpPr>
          <p:cNvPr id="6147" name="Group 3"/>
          <p:cNvGrpSpPr>
            <a:grpSpLocks/>
          </p:cNvGrpSpPr>
          <p:nvPr/>
        </p:nvGrpSpPr>
        <p:grpSpPr bwMode="auto">
          <a:xfrm>
            <a:off x="641350" y="2262188"/>
            <a:ext cx="7967663" cy="4062412"/>
            <a:chOff x="522" y="1299"/>
            <a:chExt cx="4526" cy="2438"/>
          </a:xfrm>
        </p:grpSpPr>
        <p:sp>
          <p:nvSpPr>
            <p:cNvPr id="6171" name="Freeform 4"/>
            <p:cNvSpPr>
              <a:spLocks/>
            </p:cNvSpPr>
            <p:nvPr/>
          </p:nvSpPr>
          <p:spPr bwMode="auto">
            <a:xfrm>
              <a:off x="4713" y="1299"/>
              <a:ext cx="335" cy="453"/>
            </a:xfrm>
            <a:custGeom>
              <a:avLst/>
              <a:gdLst>
                <a:gd name="T0" fmla="*/ 78 w 335"/>
                <a:gd name="T1" fmla="*/ 14 h 453"/>
                <a:gd name="T2" fmla="*/ 29 w 335"/>
                <a:gd name="T3" fmla="*/ 97 h 453"/>
                <a:gd name="T4" fmla="*/ 52 w 335"/>
                <a:gd name="T5" fmla="*/ 129 h 453"/>
                <a:gd name="T6" fmla="*/ 29 w 335"/>
                <a:gd name="T7" fmla="*/ 167 h 453"/>
                <a:gd name="T8" fmla="*/ 43 w 335"/>
                <a:gd name="T9" fmla="*/ 179 h 453"/>
                <a:gd name="T10" fmla="*/ 33 w 335"/>
                <a:gd name="T11" fmla="*/ 205 h 453"/>
                <a:gd name="T12" fmla="*/ 33 w 335"/>
                <a:gd name="T13" fmla="*/ 247 h 453"/>
                <a:gd name="T14" fmla="*/ 0 w 335"/>
                <a:gd name="T15" fmla="*/ 261 h 453"/>
                <a:gd name="T16" fmla="*/ 13 w 335"/>
                <a:gd name="T17" fmla="*/ 274 h 453"/>
                <a:gd name="T18" fmla="*/ 83 w 335"/>
                <a:gd name="T19" fmla="*/ 432 h 453"/>
                <a:gd name="T20" fmla="*/ 138 w 335"/>
                <a:gd name="T21" fmla="*/ 452 h 453"/>
                <a:gd name="T22" fmla="*/ 135 w 335"/>
                <a:gd name="T23" fmla="*/ 420 h 453"/>
                <a:gd name="T24" fmla="*/ 162 w 335"/>
                <a:gd name="T25" fmla="*/ 394 h 453"/>
                <a:gd name="T26" fmla="*/ 153 w 335"/>
                <a:gd name="T27" fmla="*/ 367 h 453"/>
                <a:gd name="T28" fmla="*/ 221 w 335"/>
                <a:gd name="T29" fmla="*/ 335 h 453"/>
                <a:gd name="T30" fmla="*/ 224 w 335"/>
                <a:gd name="T31" fmla="*/ 291 h 453"/>
                <a:gd name="T32" fmla="*/ 264 w 335"/>
                <a:gd name="T33" fmla="*/ 288 h 453"/>
                <a:gd name="T34" fmla="*/ 296 w 335"/>
                <a:gd name="T35" fmla="*/ 256 h 453"/>
                <a:gd name="T36" fmla="*/ 334 w 335"/>
                <a:gd name="T37" fmla="*/ 233 h 453"/>
                <a:gd name="T38" fmla="*/ 334 w 335"/>
                <a:gd name="T39" fmla="*/ 205 h 453"/>
                <a:gd name="T40" fmla="*/ 282 w 335"/>
                <a:gd name="T41" fmla="*/ 196 h 453"/>
                <a:gd name="T42" fmla="*/ 272 w 335"/>
                <a:gd name="T43" fmla="*/ 165 h 453"/>
                <a:gd name="T44" fmla="*/ 219 w 335"/>
                <a:gd name="T45" fmla="*/ 161 h 453"/>
                <a:gd name="T46" fmla="*/ 177 w 335"/>
                <a:gd name="T47" fmla="*/ 27 h 453"/>
                <a:gd name="T48" fmla="*/ 157 w 335"/>
                <a:gd name="T49" fmla="*/ 0 h 453"/>
                <a:gd name="T50" fmla="*/ 105 w 335"/>
                <a:gd name="T51" fmla="*/ 11 h 453"/>
                <a:gd name="T52" fmla="*/ 95 w 335"/>
                <a:gd name="T53" fmla="*/ 24 h 453"/>
                <a:gd name="T54" fmla="*/ 78 w 335"/>
                <a:gd name="T55" fmla="*/ 14 h 4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5"/>
                <a:gd name="T85" fmla="*/ 0 h 453"/>
                <a:gd name="T86" fmla="*/ 335 w 335"/>
                <a:gd name="T87" fmla="*/ 453 h 4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5" h="453">
                  <a:moveTo>
                    <a:pt x="78" y="14"/>
                  </a:moveTo>
                  <a:lnTo>
                    <a:pt x="29" y="97"/>
                  </a:lnTo>
                  <a:lnTo>
                    <a:pt x="52" y="129"/>
                  </a:lnTo>
                  <a:lnTo>
                    <a:pt x="29" y="167"/>
                  </a:lnTo>
                  <a:lnTo>
                    <a:pt x="43" y="179"/>
                  </a:lnTo>
                  <a:lnTo>
                    <a:pt x="33" y="205"/>
                  </a:lnTo>
                  <a:lnTo>
                    <a:pt x="33" y="247"/>
                  </a:lnTo>
                  <a:lnTo>
                    <a:pt x="0" y="261"/>
                  </a:lnTo>
                  <a:lnTo>
                    <a:pt x="13" y="274"/>
                  </a:lnTo>
                  <a:lnTo>
                    <a:pt x="83" y="432"/>
                  </a:lnTo>
                  <a:lnTo>
                    <a:pt x="138" y="452"/>
                  </a:lnTo>
                  <a:lnTo>
                    <a:pt x="135" y="420"/>
                  </a:lnTo>
                  <a:lnTo>
                    <a:pt x="162" y="394"/>
                  </a:lnTo>
                  <a:lnTo>
                    <a:pt x="153" y="367"/>
                  </a:lnTo>
                  <a:lnTo>
                    <a:pt x="221" y="335"/>
                  </a:lnTo>
                  <a:lnTo>
                    <a:pt x="224" y="291"/>
                  </a:lnTo>
                  <a:lnTo>
                    <a:pt x="264" y="288"/>
                  </a:lnTo>
                  <a:lnTo>
                    <a:pt x="296" y="256"/>
                  </a:lnTo>
                  <a:lnTo>
                    <a:pt x="334" y="233"/>
                  </a:lnTo>
                  <a:lnTo>
                    <a:pt x="334" y="205"/>
                  </a:lnTo>
                  <a:lnTo>
                    <a:pt x="282" y="196"/>
                  </a:lnTo>
                  <a:lnTo>
                    <a:pt x="272" y="165"/>
                  </a:lnTo>
                  <a:lnTo>
                    <a:pt x="219" y="161"/>
                  </a:lnTo>
                  <a:lnTo>
                    <a:pt x="177" y="27"/>
                  </a:lnTo>
                  <a:lnTo>
                    <a:pt x="157" y="0"/>
                  </a:lnTo>
                  <a:lnTo>
                    <a:pt x="105" y="11"/>
                  </a:lnTo>
                  <a:lnTo>
                    <a:pt x="95" y="24"/>
                  </a:lnTo>
                  <a:lnTo>
                    <a:pt x="78" y="14"/>
                  </a:lnTo>
                </a:path>
              </a:pathLst>
            </a:custGeom>
            <a:solidFill>
              <a:srgbClr val="001F9F"/>
            </a:solidFill>
            <a:ln w="12700" cap="rnd" cmpd="sng">
              <a:solidFill>
                <a:srgbClr val="000000"/>
              </a:solidFill>
              <a:prstDash val="solid"/>
              <a:round/>
              <a:headEnd type="none" w="med" len="med"/>
              <a:tailEnd type="none" w="med" len="med"/>
            </a:ln>
          </p:spPr>
          <p:txBody>
            <a:bodyPr/>
            <a:lstStyle/>
            <a:p>
              <a:endParaRPr lang="en-US"/>
            </a:p>
          </p:txBody>
        </p:sp>
        <p:grpSp>
          <p:nvGrpSpPr>
            <p:cNvPr id="6172" name="Group 5"/>
            <p:cNvGrpSpPr>
              <a:grpSpLocks/>
            </p:cNvGrpSpPr>
            <p:nvPr/>
          </p:nvGrpSpPr>
          <p:grpSpPr bwMode="auto">
            <a:xfrm>
              <a:off x="522" y="1332"/>
              <a:ext cx="4435" cy="2405"/>
              <a:chOff x="522" y="1332"/>
              <a:chExt cx="4435" cy="2405"/>
            </a:xfrm>
          </p:grpSpPr>
          <p:sp>
            <p:nvSpPr>
              <p:cNvPr id="6173" name="Freeform 6"/>
              <p:cNvSpPr>
                <a:spLocks/>
              </p:cNvSpPr>
              <p:nvPr/>
            </p:nvSpPr>
            <p:spPr bwMode="auto">
              <a:xfrm>
                <a:off x="4215" y="2192"/>
                <a:ext cx="431" cy="158"/>
              </a:xfrm>
              <a:custGeom>
                <a:avLst/>
                <a:gdLst>
                  <a:gd name="T0" fmla="*/ 0 w 431"/>
                  <a:gd name="T1" fmla="*/ 54 h 158"/>
                  <a:gd name="T2" fmla="*/ 321 w 431"/>
                  <a:gd name="T3" fmla="*/ 0 h 158"/>
                  <a:gd name="T4" fmla="*/ 372 w 431"/>
                  <a:gd name="T5" fmla="*/ 107 h 158"/>
                  <a:gd name="T6" fmla="*/ 428 w 431"/>
                  <a:gd name="T7" fmla="*/ 96 h 158"/>
                  <a:gd name="T8" fmla="*/ 430 w 431"/>
                  <a:gd name="T9" fmla="*/ 150 h 158"/>
                  <a:gd name="T10" fmla="*/ 385 w 431"/>
                  <a:gd name="T11" fmla="*/ 157 h 158"/>
                  <a:gd name="T12" fmla="*/ 345 w 431"/>
                  <a:gd name="T13" fmla="*/ 122 h 158"/>
                  <a:gd name="T14" fmla="*/ 321 w 431"/>
                  <a:gd name="T15" fmla="*/ 79 h 158"/>
                  <a:gd name="T16" fmla="*/ 317 w 431"/>
                  <a:gd name="T17" fmla="*/ 20 h 158"/>
                  <a:gd name="T18" fmla="*/ 297 w 431"/>
                  <a:gd name="T19" fmla="*/ 50 h 158"/>
                  <a:gd name="T20" fmla="*/ 320 w 431"/>
                  <a:gd name="T21" fmla="*/ 139 h 158"/>
                  <a:gd name="T22" fmla="*/ 225 w 431"/>
                  <a:gd name="T23" fmla="*/ 151 h 158"/>
                  <a:gd name="T24" fmla="*/ 222 w 431"/>
                  <a:gd name="T25" fmla="*/ 86 h 158"/>
                  <a:gd name="T26" fmla="*/ 165 w 431"/>
                  <a:gd name="T27" fmla="*/ 58 h 158"/>
                  <a:gd name="T28" fmla="*/ 115 w 431"/>
                  <a:gd name="T29" fmla="*/ 51 h 158"/>
                  <a:gd name="T30" fmla="*/ 13 w 431"/>
                  <a:gd name="T31" fmla="*/ 96 h 158"/>
                  <a:gd name="T32" fmla="*/ 0 w 431"/>
                  <a:gd name="T33" fmla="*/ 54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58"/>
                  <a:gd name="T53" fmla="*/ 431 w 431"/>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58">
                    <a:moveTo>
                      <a:pt x="0" y="54"/>
                    </a:moveTo>
                    <a:lnTo>
                      <a:pt x="321" y="0"/>
                    </a:lnTo>
                    <a:lnTo>
                      <a:pt x="372" y="107"/>
                    </a:lnTo>
                    <a:lnTo>
                      <a:pt x="428" y="96"/>
                    </a:lnTo>
                    <a:lnTo>
                      <a:pt x="430" y="150"/>
                    </a:lnTo>
                    <a:lnTo>
                      <a:pt x="385" y="157"/>
                    </a:lnTo>
                    <a:lnTo>
                      <a:pt x="345" y="122"/>
                    </a:lnTo>
                    <a:lnTo>
                      <a:pt x="321" y="79"/>
                    </a:lnTo>
                    <a:lnTo>
                      <a:pt x="317" y="20"/>
                    </a:lnTo>
                    <a:lnTo>
                      <a:pt x="297" y="50"/>
                    </a:lnTo>
                    <a:lnTo>
                      <a:pt x="320" y="139"/>
                    </a:lnTo>
                    <a:lnTo>
                      <a:pt x="225" y="151"/>
                    </a:lnTo>
                    <a:lnTo>
                      <a:pt x="222" y="86"/>
                    </a:lnTo>
                    <a:lnTo>
                      <a:pt x="165" y="58"/>
                    </a:lnTo>
                    <a:lnTo>
                      <a:pt x="115" y="51"/>
                    </a:lnTo>
                    <a:lnTo>
                      <a:pt x="13" y="96"/>
                    </a:lnTo>
                    <a:lnTo>
                      <a:pt x="0" y="54"/>
                    </a:lnTo>
                  </a:path>
                </a:pathLst>
              </a:custGeom>
              <a:solidFill>
                <a:srgbClr val="BFBFDF"/>
              </a:solidFill>
              <a:ln w="12700" cap="rnd" cmpd="sng">
                <a:solidFill>
                  <a:srgbClr val="000000"/>
                </a:solidFill>
                <a:prstDash val="solid"/>
                <a:round/>
                <a:headEnd type="none" w="med" len="med"/>
                <a:tailEnd type="none" w="med" len="med"/>
              </a:ln>
            </p:spPr>
            <p:txBody>
              <a:bodyPr/>
              <a:lstStyle/>
              <a:p>
                <a:endParaRPr lang="en-US"/>
              </a:p>
            </p:txBody>
          </p:sp>
          <p:sp>
            <p:nvSpPr>
              <p:cNvPr id="6174" name="Freeform 7"/>
              <p:cNvSpPr>
                <a:spLocks/>
              </p:cNvSpPr>
              <p:nvPr/>
            </p:nvSpPr>
            <p:spPr bwMode="auto">
              <a:xfrm>
                <a:off x="714" y="1332"/>
                <a:ext cx="568" cy="370"/>
              </a:xfrm>
              <a:custGeom>
                <a:avLst/>
                <a:gdLst>
                  <a:gd name="T0" fmla="*/ 143 w 568"/>
                  <a:gd name="T1" fmla="*/ 0 h 370"/>
                  <a:gd name="T2" fmla="*/ 260 w 568"/>
                  <a:gd name="T3" fmla="*/ 28 h 370"/>
                  <a:gd name="T4" fmla="*/ 349 w 568"/>
                  <a:gd name="T5" fmla="*/ 47 h 370"/>
                  <a:gd name="T6" fmla="*/ 392 w 568"/>
                  <a:gd name="T7" fmla="*/ 55 h 370"/>
                  <a:gd name="T8" fmla="*/ 436 w 568"/>
                  <a:gd name="T9" fmla="*/ 61 h 370"/>
                  <a:gd name="T10" fmla="*/ 495 w 568"/>
                  <a:gd name="T11" fmla="*/ 71 h 370"/>
                  <a:gd name="T12" fmla="*/ 567 w 568"/>
                  <a:gd name="T13" fmla="*/ 82 h 370"/>
                  <a:gd name="T14" fmla="*/ 521 w 568"/>
                  <a:gd name="T15" fmla="*/ 369 h 370"/>
                  <a:gd name="T16" fmla="*/ 301 w 568"/>
                  <a:gd name="T17" fmla="*/ 328 h 370"/>
                  <a:gd name="T18" fmla="*/ 271 w 568"/>
                  <a:gd name="T19" fmla="*/ 346 h 370"/>
                  <a:gd name="T20" fmla="*/ 231 w 568"/>
                  <a:gd name="T21" fmla="*/ 318 h 370"/>
                  <a:gd name="T22" fmla="*/ 196 w 568"/>
                  <a:gd name="T23" fmla="*/ 346 h 370"/>
                  <a:gd name="T24" fmla="*/ 164 w 568"/>
                  <a:gd name="T25" fmla="*/ 322 h 370"/>
                  <a:gd name="T26" fmla="*/ 73 w 568"/>
                  <a:gd name="T27" fmla="*/ 318 h 370"/>
                  <a:gd name="T28" fmla="*/ 86 w 568"/>
                  <a:gd name="T29" fmla="*/ 271 h 370"/>
                  <a:gd name="T30" fmla="*/ 21 w 568"/>
                  <a:gd name="T31" fmla="*/ 267 h 370"/>
                  <a:gd name="T32" fmla="*/ 14 w 568"/>
                  <a:gd name="T33" fmla="*/ 240 h 370"/>
                  <a:gd name="T34" fmla="*/ 27 w 568"/>
                  <a:gd name="T35" fmla="*/ 213 h 370"/>
                  <a:gd name="T36" fmla="*/ 11 w 568"/>
                  <a:gd name="T37" fmla="*/ 187 h 370"/>
                  <a:gd name="T38" fmla="*/ 13 w 568"/>
                  <a:gd name="T39" fmla="*/ 115 h 370"/>
                  <a:gd name="T40" fmla="*/ 0 w 568"/>
                  <a:gd name="T41" fmla="*/ 60 h 370"/>
                  <a:gd name="T42" fmla="*/ 8 w 568"/>
                  <a:gd name="T43" fmla="*/ 38 h 370"/>
                  <a:gd name="T44" fmla="*/ 37 w 568"/>
                  <a:gd name="T45" fmla="*/ 47 h 370"/>
                  <a:gd name="T46" fmla="*/ 67 w 568"/>
                  <a:gd name="T47" fmla="*/ 79 h 370"/>
                  <a:gd name="T48" fmla="*/ 123 w 568"/>
                  <a:gd name="T49" fmla="*/ 87 h 370"/>
                  <a:gd name="T50" fmla="*/ 137 w 568"/>
                  <a:gd name="T51" fmla="*/ 114 h 370"/>
                  <a:gd name="T52" fmla="*/ 110 w 568"/>
                  <a:gd name="T53" fmla="*/ 114 h 370"/>
                  <a:gd name="T54" fmla="*/ 107 w 568"/>
                  <a:gd name="T55" fmla="*/ 136 h 370"/>
                  <a:gd name="T56" fmla="*/ 123 w 568"/>
                  <a:gd name="T57" fmla="*/ 139 h 370"/>
                  <a:gd name="T58" fmla="*/ 129 w 568"/>
                  <a:gd name="T59" fmla="*/ 162 h 370"/>
                  <a:gd name="T60" fmla="*/ 96 w 568"/>
                  <a:gd name="T61" fmla="*/ 179 h 370"/>
                  <a:gd name="T62" fmla="*/ 96 w 568"/>
                  <a:gd name="T63" fmla="*/ 194 h 370"/>
                  <a:gd name="T64" fmla="*/ 134 w 568"/>
                  <a:gd name="T65" fmla="*/ 194 h 370"/>
                  <a:gd name="T66" fmla="*/ 143 w 568"/>
                  <a:gd name="T67" fmla="*/ 155 h 370"/>
                  <a:gd name="T68" fmla="*/ 172 w 568"/>
                  <a:gd name="T69" fmla="*/ 131 h 370"/>
                  <a:gd name="T70" fmla="*/ 137 w 568"/>
                  <a:gd name="T71" fmla="*/ 68 h 370"/>
                  <a:gd name="T72" fmla="*/ 159 w 568"/>
                  <a:gd name="T73" fmla="*/ 48 h 370"/>
                  <a:gd name="T74" fmla="*/ 143 w 568"/>
                  <a:gd name="T75" fmla="*/ 0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370"/>
                  <a:gd name="T116" fmla="*/ 568 w 568"/>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370">
                    <a:moveTo>
                      <a:pt x="143" y="0"/>
                    </a:moveTo>
                    <a:lnTo>
                      <a:pt x="260" y="28"/>
                    </a:lnTo>
                    <a:lnTo>
                      <a:pt x="349" y="47"/>
                    </a:lnTo>
                    <a:lnTo>
                      <a:pt x="392" y="55"/>
                    </a:lnTo>
                    <a:lnTo>
                      <a:pt x="436" y="61"/>
                    </a:lnTo>
                    <a:lnTo>
                      <a:pt x="495" y="71"/>
                    </a:lnTo>
                    <a:lnTo>
                      <a:pt x="567" y="82"/>
                    </a:lnTo>
                    <a:lnTo>
                      <a:pt x="521" y="369"/>
                    </a:lnTo>
                    <a:lnTo>
                      <a:pt x="301" y="328"/>
                    </a:lnTo>
                    <a:lnTo>
                      <a:pt x="271" y="346"/>
                    </a:lnTo>
                    <a:lnTo>
                      <a:pt x="231" y="318"/>
                    </a:lnTo>
                    <a:lnTo>
                      <a:pt x="196" y="346"/>
                    </a:lnTo>
                    <a:lnTo>
                      <a:pt x="164" y="322"/>
                    </a:lnTo>
                    <a:lnTo>
                      <a:pt x="73" y="318"/>
                    </a:lnTo>
                    <a:lnTo>
                      <a:pt x="86" y="271"/>
                    </a:lnTo>
                    <a:lnTo>
                      <a:pt x="21" y="267"/>
                    </a:lnTo>
                    <a:lnTo>
                      <a:pt x="14" y="240"/>
                    </a:lnTo>
                    <a:lnTo>
                      <a:pt x="27" y="213"/>
                    </a:lnTo>
                    <a:lnTo>
                      <a:pt x="11" y="187"/>
                    </a:lnTo>
                    <a:lnTo>
                      <a:pt x="13" y="115"/>
                    </a:lnTo>
                    <a:lnTo>
                      <a:pt x="0" y="60"/>
                    </a:lnTo>
                    <a:lnTo>
                      <a:pt x="8" y="38"/>
                    </a:lnTo>
                    <a:lnTo>
                      <a:pt x="37" y="47"/>
                    </a:lnTo>
                    <a:lnTo>
                      <a:pt x="67" y="79"/>
                    </a:lnTo>
                    <a:lnTo>
                      <a:pt x="123" y="87"/>
                    </a:lnTo>
                    <a:lnTo>
                      <a:pt x="137" y="114"/>
                    </a:lnTo>
                    <a:lnTo>
                      <a:pt x="110" y="114"/>
                    </a:lnTo>
                    <a:lnTo>
                      <a:pt x="107" y="136"/>
                    </a:lnTo>
                    <a:lnTo>
                      <a:pt x="123" y="139"/>
                    </a:lnTo>
                    <a:lnTo>
                      <a:pt x="129" y="162"/>
                    </a:lnTo>
                    <a:lnTo>
                      <a:pt x="96" y="179"/>
                    </a:lnTo>
                    <a:lnTo>
                      <a:pt x="96" y="194"/>
                    </a:lnTo>
                    <a:lnTo>
                      <a:pt x="134" y="194"/>
                    </a:lnTo>
                    <a:lnTo>
                      <a:pt x="143" y="155"/>
                    </a:lnTo>
                    <a:lnTo>
                      <a:pt x="172" y="131"/>
                    </a:lnTo>
                    <a:lnTo>
                      <a:pt x="137" y="68"/>
                    </a:lnTo>
                    <a:lnTo>
                      <a:pt x="159" y="48"/>
                    </a:lnTo>
                    <a:lnTo>
                      <a:pt x="143" y="0"/>
                    </a:lnTo>
                  </a:path>
                </a:pathLst>
              </a:custGeom>
              <a:solidFill>
                <a:srgbClr val="007F9F"/>
              </a:solidFill>
              <a:ln w="12700" cap="rnd" cmpd="sng">
                <a:solidFill>
                  <a:srgbClr val="000000"/>
                </a:solidFill>
                <a:prstDash val="solid"/>
                <a:round/>
                <a:headEnd type="none" w="med" len="med"/>
                <a:tailEnd type="none" w="med" len="med"/>
              </a:ln>
            </p:spPr>
            <p:txBody>
              <a:bodyPr/>
              <a:lstStyle/>
              <a:p>
                <a:endParaRPr lang="en-US"/>
              </a:p>
            </p:txBody>
          </p:sp>
          <p:sp>
            <p:nvSpPr>
              <p:cNvPr id="6175" name="Freeform 8"/>
              <p:cNvSpPr>
                <a:spLocks/>
              </p:cNvSpPr>
              <p:nvPr/>
            </p:nvSpPr>
            <p:spPr bwMode="auto">
              <a:xfrm>
                <a:off x="579" y="1599"/>
                <a:ext cx="707" cy="482"/>
              </a:xfrm>
              <a:custGeom>
                <a:avLst/>
                <a:gdLst>
                  <a:gd name="T0" fmla="*/ 154 w 707"/>
                  <a:gd name="T1" fmla="*/ 0 h 482"/>
                  <a:gd name="T2" fmla="*/ 134 w 707"/>
                  <a:gd name="T3" fmla="*/ 10 h 482"/>
                  <a:gd name="T4" fmla="*/ 121 w 707"/>
                  <a:gd name="T5" fmla="*/ 52 h 482"/>
                  <a:gd name="T6" fmla="*/ 108 w 707"/>
                  <a:gd name="T7" fmla="*/ 88 h 482"/>
                  <a:gd name="T8" fmla="*/ 99 w 707"/>
                  <a:gd name="T9" fmla="*/ 116 h 482"/>
                  <a:gd name="T10" fmla="*/ 86 w 707"/>
                  <a:gd name="T11" fmla="*/ 148 h 482"/>
                  <a:gd name="T12" fmla="*/ 72 w 707"/>
                  <a:gd name="T13" fmla="*/ 179 h 482"/>
                  <a:gd name="T14" fmla="*/ 52 w 707"/>
                  <a:gd name="T15" fmla="*/ 213 h 482"/>
                  <a:gd name="T16" fmla="*/ 27 w 707"/>
                  <a:gd name="T17" fmla="*/ 253 h 482"/>
                  <a:gd name="T18" fmla="*/ 0 w 707"/>
                  <a:gd name="T19" fmla="*/ 291 h 482"/>
                  <a:gd name="T20" fmla="*/ 0 w 707"/>
                  <a:gd name="T21" fmla="*/ 375 h 482"/>
                  <a:gd name="T22" fmla="*/ 396 w 707"/>
                  <a:gd name="T23" fmla="*/ 447 h 482"/>
                  <a:gd name="T24" fmla="*/ 579 w 707"/>
                  <a:gd name="T25" fmla="*/ 481 h 482"/>
                  <a:gd name="T26" fmla="*/ 617 w 707"/>
                  <a:gd name="T27" fmla="*/ 314 h 482"/>
                  <a:gd name="T28" fmla="*/ 641 w 707"/>
                  <a:gd name="T29" fmla="*/ 299 h 482"/>
                  <a:gd name="T30" fmla="*/ 619 w 707"/>
                  <a:gd name="T31" fmla="*/ 262 h 482"/>
                  <a:gd name="T32" fmla="*/ 630 w 707"/>
                  <a:gd name="T33" fmla="*/ 224 h 482"/>
                  <a:gd name="T34" fmla="*/ 706 w 707"/>
                  <a:gd name="T35" fmla="*/ 160 h 482"/>
                  <a:gd name="T36" fmla="*/ 654 w 707"/>
                  <a:gd name="T37" fmla="*/ 102 h 482"/>
                  <a:gd name="T38" fmla="*/ 434 w 707"/>
                  <a:gd name="T39" fmla="*/ 61 h 482"/>
                  <a:gd name="T40" fmla="*/ 404 w 707"/>
                  <a:gd name="T41" fmla="*/ 78 h 482"/>
                  <a:gd name="T42" fmla="*/ 364 w 707"/>
                  <a:gd name="T43" fmla="*/ 50 h 482"/>
                  <a:gd name="T44" fmla="*/ 329 w 707"/>
                  <a:gd name="T45" fmla="*/ 79 h 482"/>
                  <a:gd name="T46" fmla="*/ 296 w 707"/>
                  <a:gd name="T47" fmla="*/ 50 h 482"/>
                  <a:gd name="T48" fmla="*/ 208 w 707"/>
                  <a:gd name="T49" fmla="*/ 51 h 482"/>
                  <a:gd name="T50" fmla="*/ 219 w 707"/>
                  <a:gd name="T51" fmla="*/ 4 h 482"/>
                  <a:gd name="T52" fmla="*/ 154 w 707"/>
                  <a:gd name="T53" fmla="*/ 0 h 4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7"/>
                  <a:gd name="T82" fmla="*/ 0 h 482"/>
                  <a:gd name="T83" fmla="*/ 707 w 707"/>
                  <a:gd name="T84" fmla="*/ 482 h 4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7" h="482">
                    <a:moveTo>
                      <a:pt x="154" y="0"/>
                    </a:moveTo>
                    <a:lnTo>
                      <a:pt x="134" y="10"/>
                    </a:lnTo>
                    <a:lnTo>
                      <a:pt x="121" y="52"/>
                    </a:lnTo>
                    <a:lnTo>
                      <a:pt x="108" y="88"/>
                    </a:lnTo>
                    <a:lnTo>
                      <a:pt x="99" y="116"/>
                    </a:lnTo>
                    <a:lnTo>
                      <a:pt x="86" y="148"/>
                    </a:lnTo>
                    <a:lnTo>
                      <a:pt x="72" y="179"/>
                    </a:lnTo>
                    <a:lnTo>
                      <a:pt x="52" y="213"/>
                    </a:lnTo>
                    <a:lnTo>
                      <a:pt x="27" y="253"/>
                    </a:lnTo>
                    <a:lnTo>
                      <a:pt x="0" y="291"/>
                    </a:lnTo>
                    <a:lnTo>
                      <a:pt x="0" y="375"/>
                    </a:lnTo>
                    <a:lnTo>
                      <a:pt x="396" y="447"/>
                    </a:lnTo>
                    <a:lnTo>
                      <a:pt x="579" y="481"/>
                    </a:lnTo>
                    <a:lnTo>
                      <a:pt x="617" y="314"/>
                    </a:lnTo>
                    <a:lnTo>
                      <a:pt x="641" y="299"/>
                    </a:lnTo>
                    <a:lnTo>
                      <a:pt x="619" y="262"/>
                    </a:lnTo>
                    <a:lnTo>
                      <a:pt x="630" y="224"/>
                    </a:lnTo>
                    <a:lnTo>
                      <a:pt x="706" y="160"/>
                    </a:lnTo>
                    <a:lnTo>
                      <a:pt x="654" y="102"/>
                    </a:lnTo>
                    <a:lnTo>
                      <a:pt x="434" y="61"/>
                    </a:lnTo>
                    <a:lnTo>
                      <a:pt x="404" y="78"/>
                    </a:lnTo>
                    <a:lnTo>
                      <a:pt x="364" y="50"/>
                    </a:lnTo>
                    <a:lnTo>
                      <a:pt x="329" y="79"/>
                    </a:lnTo>
                    <a:lnTo>
                      <a:pt x="296" y="50"/>
                    </a:lnTo>
                    <a:lnTo>
                      <a:pt x="208" y="51"/>
                    </a:lnTo>
                    <a:lnTo>
                      <a:pt x="219" y="4"/>
                    </a:lnTo>
                    <a:lnTo>
                      <a:pt x="154" y="0"/>
                    </a:lnTo>
                  </a:path>
                </a:pathLst>
              </a:custGeom>
              <a:solidFill>
                <a:srgbClr val="3F5F00"/>
              </a:solidFill>
              <a:ln w="12700" cap="rnd" cmpd="sng">
                <a:solidFill>
                  <a:srgbClr val="000000"/>
                </a:solidFill>
                <a:prstDash val="solid"/>
                <a:round/>
                <a:headEnd type="none" w="med" len="med"/>
                <a:tailEnd type="none" w="med" len="med"/>
              </a:ln>
            </p:spPr>
            <p:txBody>
              <a:bodyPr/>
              <a:lstStyle/>
              <a:p>
                <a:endParaRPr lang="en-US"/>
              </a:p>
            </p:txBody>
          </p:sp>
          <p:sp>
            <p:nvSpPr>
              <p:cNvPr id="6176" name="Freeform 9"/>
              <p:cNvSpPr>
                <a:spLocks/>
              </p:cNvSpPr>
              <p:nvPr/>
            </p:nvSpPr>
            <p:spPr bwMode="auto">
              <a:xfrm>
                <a:off x="522" y="1970"/>
                <a:ext cx="745" cy="1019"/>
              </a:xfrm>
              <a:custGeom>
                <a:avLst/>
                <a:gdLst>
                  <a:gd name="T0" fmla="*/ 57 w 745"/>
                  <a:gd name="T1" fmla="*/ 0 h 1019"/>
                  <a:gd name="T2" fmla="*/ 399 w 745"/>
                  <a:gd name="T3" fmla="*/ 61 h 1019"/>
                  <a:gd name="T4" fmla="*/ 324 w 745"/>
                  <a:gd name="T5" fmla="*/ 359 h 1019"/>
                  <a:gd name="T6" fmla="*/ 709 w 745"/>
                  <a:gd name="T7" fmla="*/ 816 h 1019"/>
                  <a:gd name="T8" fmla="*/ 744 w 745"/>
                  <a:gd name="T9" fmla="*/ 874 h 1019"/>
                  <a:gd name="T10" fmla="*/ 707 w 745"/>
                  <a:gd name="T11" fmla="*/ 902 h 1019"/>
                  <a:gd name="T12" fmla="*/ 684 w 745"/>
                  <a:gd name="T13" fmla="*/ 953 h 1019"/>
                  <a:gd name="T14" fmla="*/ 661 w 745"/>
                  <a:gd name="T15" fmla="*/ 983 h 1019"/>
                  <a:gd name="T16" fmla="*/ 685 w 745"/>
                  <a:gd name="T17" fmla="*/ 1010 h 1019"/>
                  <a:gd name="T18" fmla="*/ 645 w 745"/>
                  <a:gd name="T19" fmla="*/ 1018 h 1019"/>
                  <a:gd name="T20" fmla="*/ 420 w 745"/>
                  <a:gd name="T21" fmla="*/ 1011 h 1019"/>
                  <a:gd name="T22" fmla="*/ 405 w 745"/>
                  <a:gd name="T23" fmla="*/ 952 h 1019"/>
                  <a:gd name="T24" fmla="*/ 366 w 745"/>
                  <a:gd name="T25" fmla="*/ 908 h 1019"/>
                  <a:gd name="T26" fmla="*/ 337 w 745"/>
                  <a:gd name="T27" fmla="*/ 892 h 1019"/>
                  <a:gd name="T28" fmla="*/ 329 w 745"/>
                  <a:gd name="T29" fmla="*/ 861 h 1019"/>
                  <a:gd name="T30" fmla="*/ 305 w 745"/>
                  <a:gd name="T31" fmla="*/ 844 h 1019"/>
                  <a:gd name="T32" fmla="*/ 281 w 745"/>
                  <a:gd name="T33" fmla="*/ 823 h 1019"/>
                  <a:gd name="T34" fmla="*/ 273 w 745"/>
                  <a:gd name="T35" fmla="*/ 799 h 1019"/>
                  <a:gd name="T36" fmla="*/ 251 w 745"/>
                  <a:gd name="T37" fmla="*/ 783 h 1019"/>
                  <a:gd name="T38" fmla="*/ 216 w 745"/>
                  <a:gd name="T39" fmla="*/ 792 h 1019"/>
                  <a:gd name="T40" fmla="*/ 176 w 745"/>
                  <a:gd name="T41" fmla="*/ 779 h 1019"/>
                  <a:gd name="T42" fmla="*/ 176 w 745"/>
                  <a:gd name="T43" fmla="*/ 766 h 1019"/>
                  <a:gd name="T44" fmla="*/ 175 w 745"/>
                  <a:gd name="T45" fmla="*/ 738 h 1019"/>
                  <a:gd name="T46" fmla="*/ 159 w 745"/>
                  <a:gd name="T47" fmla="*/ 707 h 1019"/>
                  <a:gd name="T48" fmla="*/ 157 w 745"/>
                  <a:gd name="T49" fmla="*/ 681 h 1019"/>
                  <a:gd name="T50" fmla="*/ 140 w 745"/>
                  <a:gd name="T51" fmla="*/ 659 h 1019"/>
                  <a:gd name="T52" fmla="*/ 145 w 745"/>
                  <a:gd name="T53" fmla="*/ 639 h 1019"/>
                  <a:gd name="T54" fmla="*/ 95 w 745"/>
                  <a:gd name="T55" fmla="*/ 587 h 1019"/>
                  <a:gd name="T56" fmla="*/ 95 w 745"/>
                  <a:gd name="T57" fmla="*/ 557 h 1019"/>
                  <a:gd name="T58" fmla="*/ 121 w 745"/>
                  <a:gd name="T59" fmla="*/ 546 h 1019"/>
                  <a:gd name="T60" fmla="*/ 121 w 745"/>
                  <a:gd name="T61" fmla="*/ 527 h 1019"/>
                  <a:gd name="T62" fmla="*/ 95 w 745"/>
                  <a:gd name="T63" fmla="*/ 522 h 1019"/>
                  <a:gd name="T64" fmla="*/ 84 w 745"/>
                  <a:gd name="T65" fmla="*/ 493 h 1019"/>
                  <a:gd name="T66" fmla="*/ 72 w 745"/>
                  <a:gd name="T67" fmla="*/ 444 h 1019"/>
                  <a:gd name="T68" fmla="*/ 108 w 745"/>
                  <a:gd name="T69" fmla="*/ 471 h 1019"/>
                  <a:gd name="T70" fmla="*/ 94 w 745"/>
                  <a:gd name="T71" fmla="*/ 435 h 1019"/>
                  <a:gd name="T72" fmla="*/ 121 w 745"/>
                  <a:gd name="T73" fmla="*/ 435 h 1019"/>
                  <a:gd name="T74" fmla="*/ 121 w 745"/>
                  <a:gd name="T75" fmla="*/ 410 h 1019"/>
                  <a:gd name="T76" fmla="*/ 94 w 745"/>
                  <a:gd name="T77" fmla="*/ 393 h 1019"/>
                  <a:gd name="T78" fmla="*/ 81 w 745"/>
                  <a:gd name="T79" fmla="*/ 417 h 1019"/>
                  <a:gd name="T80" fmla="*/ 57 w 745"/>
                  <a:gd name="T81" fmla="*/ 409 h 1019"/>
                  <a:gd name="T82" fmla="*/ 10 w 745"/>
                  <a:gd name="T83" fmla="*/ 294 h 1019"/>
                  <a:gd name="T84" fmla="*/ 22 w 745"/>
                  <a:gd name="T85" fmla="*/ 212 h 1019"/>
                  <a:gd name="T86" fmla="*/ 0 w 745"/>
                  <a:gd name="T87" fmla="*/ 165 h 1019"/>
                  <a:gd name="T88" fmla="*/ 11 w 745"/>
                  <a:gd name="T89" fmla="*/ 130 h 1019"/>
                  <a:gd name="T90" fmla="*/ 35 w 745"/>
                  <a:gd name="T91" fmla="*/ 123 h 1019"/>
                  <a:gd name="T92" fmla="*/ 57 w 745"/>
                  <a:gd name="T93" fmla="*/ 69 h 1019"/>
                  <a:gd name="T94" fmla="*/ 57 w 745"/>
                  <a:gd name="T95" fmla="*/ 0 h 10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5"/>
                  <a:gd name="T145" fmla="*/ 0 h 1019"/>
                  <a:gd name="T146" fmla="*/ 745 w 745"/>
                  <a:gd name="T147" fmla="*/ 1019 h 10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5" h="1019">
                    <a:moveTo>
                      <a:pt x="57" y="0"/>
                    </a:moveTo>
                    <a:lnTo>
                      <a:pt x="399" y="61"/>
                    </a:lnTo>
                    <a:lnTo>
                      <a:pt x="324" y="359"/>
                    </a:lnTo>
                    <a:lnTo>
                      <a:pt x="709" y="816"/>
                    </a:lnTo>
                    <a:lnTo>
                      <a:pt x="744" y="874"/>
                    </a:lnTo>
                    <a:lnTo>
                      <a:pt x="707" y="902"/>
                    </a:lnTo>
                    <a:lnTo>
                      <a:pt x="684" y="953"/>
                    </a:lnTo>
                    <a:lnTo>
                      <a:pt x="661" y="983"/>
                    </a:lnTo>
                    <a:lnTo>
                      <a:pt x="685" y="1010"/>
                    </a:lnTo>
                    <a:lnTo>
                      <a:pt x="645" y="1018"/>
                    </a:lnTo>
                    <a:lnTo>
                      <a:pt x="420" y="1011"/>
                    </a:lnTo>
                    <a:lnTo>
                      <a:pt x="405" y="952"/>
                    </a:lnTo>
                    <a:lnTo>
                      <a:pt x="366" y="908"/>
                    </a:lnTo>
                    <a:lnTo>
                      <a:pt x="337" y="892"/>
                    </a:lnTo>
                    <a:lnTo>
                      <a:pt x="329" y="861"/>
                    </a:lnTo>
                    <a:lnTo>
                      <a:pt x="305" y="844"/>
                    </a:lnTo>
                    <a:lnTo>
                      <a:pt x="281" y="823"/>
                    </a:lnTo>
                    <a:lnTo>
                      <a:pt x="273" y="799"/>
                    </a:lnTo>
                    <a:lnTo>
                      <a:pt x="251" y="783"/>
                    </a:lnTo>
                    <a:lnTo>
                      <a:pt x="216" y="792"/>
                    </a:lnTo>
                    <a:lnTo>
                      <a:pt x="176" y="779"/>
                    </a:lnTo>
                    <a:lnTo>
                      <a:pt x="176" y="766"/>
                    </a:lnTo>
                    <a:lnTo>
                      <a:pt x="175" y="738"/>
                    </a:lnTo>
                    <a:lnTo>
                      <a:pt x="159" y="707"/>
                    </a:lnTo>
                    <a:lnTo>
                      <a:pt x="157" y="681"/>
                    </a:lnTo>
                    <a:lnTo>
                      <a:pt x="140" y="659"/>
                    </a:lnTo>
                    <a:lnTo>
                      <a:pt x="145" y="639"/>
                    </a:lnTo>
                    <a:lnTo>
                      <a:pt x="95" y="587"/>
                    </a:lnTo>
                    <a:lnTo>
                      <a:pt x="95" y="557"/>
                    </a:lnTo>
                    <a:lnTo>
                      <a:pt x="121" y="546"/>
                    </a:lnTo>
                    <a:lnTo>
                      <a:pt x="121" y="527"/>
                    </a:lnTo>
                    <a:lnTo>
                      <a:pt x="95" y="522"/>
                    </a:lnTo>
                    <a:lnTo>
                      <a:pt x="84" y="493"/>
                    </a:lnTo>
                    <a:lnTo>
                      <a:pt x="72" y="444"/>
                    </a:lnTo>
                    <a:lnTo>
                      <a:pt x="108" y="471"/>
                    </a:lnTo>
                    <a:lnTo>
                      <a:pt x="94" y="435"/>
                    </a:lnTo>
                    <a:lnTo>
                      <a:pt x="121" y="435"/>
                    </a:lnTo>
                    <a:lnTo>
                      <a:pt x="121" y="410"/>
                    </a:lnTo>
                    <a:lnTo>
                      <a:pt x="94" y="393"/>
                    </a:lnTo>
                    <a:lnTo>
                      <a:pt x="81" y="417"/>
                    </a:lnTo>
                    <a:lnTo>
                      <a:pt x="57" y="409"/>
                    </a:lnTo>
                    <a:lnTo>
                      <a:pt x="10" y="294"/>
                    </a:lnTo>
                    <a:lnTo>
                      <a:pt x="22" y="212"/>
                    </a:lnTo>
                    <a:lnTo>
                      <a:pt x="0" y="165"/>
                    </a:lnTo>
                    <a:lnTo>
                      <a:pt x="11" y="130"/>
                    </a:lnTo>
                    <a:lnTo>
                      <a:pt x="35" y="123"/>
                    </a:lnTo>
                    <a:lnTo>
                      <a:pt x="57" y="69"/>
                    </a:lnTo>
                    <a:lnTo>
                      <a:pt x="57" y="0"/>
                    </a:lnTo>
                  </a:path>
                </a:pathLst>
              </a:custGeom>
              <a:solidFill>
                <a:srgbClr val="00DFBF"/>
              </a:solidFill>
              <a:ln w="12700" cap="rnd" cmpd="sng">
                <a:solidFill>
                  <a:srgbClr val="000000"/>
                </a:solidFill>
                <a:prstDash val="solid"/>
                <a:round/>
                <a:headEnd type="none" w="med" len="med"/>
                <a:tailEnd type="none" w="med" len="med"/>
              </a:ln>
            </p:spPr>
            <p:txBody>
              <a:bodyPr/>
              <a:lstStyle/>
              <a:p>
                <a:endParaRPr lang="en-US"/>
              </a:p>
            </p:txBody>
          </p:sp>
          <p:sp>
            <p:nvSpPr>
              <p:cNvPr id="6177" name="Freeform 10"/>
              <p:cNvSpPr>
                <a:spLocks/>
              </p:cNvSpPr>
              <p:nvPr/>
            </p:nvSpPr>
            <p:spPr bwMode="auto">
              <a:xfrm>
                <a:off x="848" y="2033"/>
                <a:ext cx="563" cy="754"/>
              </a:xfrm>
              <a:custGeom>
                <a:avLst/>
                <a:gdLst>
                  <a:gd name="T0" fmla="*/ 71 w 563"/>
                  <a:gd name="T1" fmla="*/ 0 h 754"/>
                  <a:gd name="T2" fmla="*/ 0 w 563"/>
                  <a:gd name="T3" fmla="*/ 297 h 754"/>
                  <a:gd name="T4" fmla="*/ 383 w 563"/>
                  <a:gd name="T5" fmla="*/ 753 h 754"/>
                  <a:gd name="T6" fmla="*/ 406 w 563"/>
                  <a:gd name="T7" fmla="*/ 733 h 754"/>
                  <a:gd name="T8" fmla="*/ 405 w 563"/>
                  <a:gd name="T9" fmla="*/ 643 h 754"/>
                  <a:gd name="T10" fmla="*/ 452 w 563"/>
                  <a:gd name="T11" fmla="*/ 650 h 754"/>
                  <a:gd name="T12" fmla="*/ 502 w 563"/>
                  <a:gd name="T13" fmla="*/ 374 h 754"/>
                  <a:gd name="T14" fmla="*/ 535 w 563"/>
                  <a:gd name="T15" fmla="*/ 185 h 754"/>
                  <a:gd name="T16" fmla="*/ 545 w 563"/>
                  <a:gd name="T17" fmla="*/ 129 h 754"/>
                  <a:gd name="T18" fmla="*/ 562 w 563"/>
                  <a:gd name="T19" fmla="*/ 78 h 754"/>
                  <a:gd name="T20" fmla="*/ 310 w 563"/>
                  <a:gd name="T21" fmla="*/ 45 h 754"/>
                  <a:gd name="T22" fmla="*/ 71 w 563"/>
                  <a:gd name="T23" fmla="*/ 0 h 7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754"/>
                  <a:gd name="T38" fmla="*/ 563 w 563"/>
                  <a:gd name="T39" fmla="*/ 754 h 7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754">
                    <a:moveTo>
                      <a:pt x="71" y="0"/>
                    </a:moveTo>
                    <a:lnTo>
                      <a:pt x="0" y="297"/>
                    </a:lnTo>
                    <a:lnTo>
                      <a:pt x="383" y="753"/>
                    </a:lnTo>
                    <a:lnTo>
                      <a:pt x="406" y="733"/>
                    </a:lnTo>
                    <a:lnTo>
                      <a:pt x="405" y="643"/>
                    </a:lnTo>
                    <a:lnTo>
                      <a:pt x="452" y="650"/>
                    </a:lnTo>
                    <a:lnTo>
                      <a:pt x="502" y="374"/>
                    </a:lnTo>
                    <a:lnTo>
                      <a:pt x="535" y="185"/>
                    </a:lnTo>
                    <a:lnTo>
                      <a:pt x="545" y="129"/>
                    </a:lnTo>
                    <a:lnTo>
                      <a:pt x="562" y="78"/>
                    </a:lnTo>
                    <a:lnTo>
                      <a:pt x="310" y="45"/>
                    </a:lnTo>
                    <a:lnTo>
                      <a:pt x="71" y="0"/>
                    </a:lnTo>
                  </a:path>
                </a:pathLst>
              </a:custGeom>
              <a:solidFill>
                <a:srgbClr val="5FDF00"/>
              </a:solidFill>
              <a:ln w="12700" cap="rnd" cmpd="sng">
                <a:solidFill>
                  <a:srgbClr val="000000"/>
                </a:solidFill>
                <a:prstDash val="solid"/>
                <a:round/>
                <a:headEnd type="none" w="med" len="med"/>
                <a:tailEnd type="none" w="med" len="med"/>
              </a:ln>
            </p:spPr>
            <p:txBody>
              <a:bodyPr/>
              <a:lstStyle/>
              <a:p>
                <a:endParaRPr lang="en-US"/>
              </a:p>
            </p:txBody>
          </p:sp>
          <p:sp>
            <p:nvSpPr>
              <p:cNvPr id="6178" name="Freeform 11"/>
              <p:cNvSpPr>
                <a:spLocks/>
              </p:cNvSpPr>
              <p:nvPr/>
            </p:nvSpPr>
            <p:spPr bwMode="auto">
              <a:xfrm>
                <a:off x="1156" y="1414"/>
                <a:ext cx="508" cy="728"/>
              </a:xfrm>
              <a:custGeom>
                <a:avLst/>
                <a:gdLst>
                  <a:gd name="T0" fmla="*/ 123 w 508"/>
                  <a:gd name="T1" fmla="*/ 0 h 728"/>
                  <a:gd name="T2" fmla="*/ 77 w 508"/>
                  <a:gd name="T3" fmla="*/ 284 h 728"/>
                  <a:gd name="T4" fmla="*/ 124 w 508"/>
                  <a:gd name="T5" fmla="*/ 345 h 728"/>
                  <a:gd name="T6" fmla="*/ 49 w 508"/>
                  <a:gd name="T7" fmla="*/ 409 h 728"/>
                  <a:gd name="T8" fmla="*/ 40 w 508"/>
                  <a:gd name="T9" fmla="*/ 453 h 728"/>
                  <a:gd name="T10" fmla="*/ 61 w 508"/>
                  <a:gd name="T11" fmla="*/ 484 h 728"/>
                  <a:gd name="T12" fmla="*/ 40 w 508"/>
                  <a:gd name="T13" fmla="*/ 499 h 728"/>
                  <a:gd name="T14" fmla="*/ 0 w 508"/>
                  <a:gd name="T15" fmla="*/ 665 h 728"/>
                  <a:gd name="T16" fmla="*/ 242 w 508"/>
                  <a:gd name="T17" fmla="*/ 700 h 728"/>
                  <a:gd name="T18" fmla="*/ 470 w 508"/>
                  <a:gd name="T19" fmla="*/ 727 h 728"/>
                  <a:gd name="T20" fmla="*/ 494 w 508"/>
                  <a:gd name="T21" fmla="*/ 578 h 728"/>
                  <a:gd name="T22" fmla="*/ 507 w 508"/>
                  <a:gd name="T23" fmla="*/ 495 h 728"/>
                  <a:gd name="T24" fmla="*/ 485 w 508"/>
                  <a:gd name="T25" fmla="*/ 465 h 728"/>
                  <a:gd name="T26" fmla="*/ 432 w 508"/>
                  <a:gd name="T27" fmla="*/ 474 h 728"/>
                  <a:gd name="T28" fmla="*/ 364 w 508"/>
                  <a:gd name="T29" fmla="*/ 481 h 728"/>
                  <a:gd name="T30" fmla="*/ 351 w 508"/>
                  <a:gd name="T31" fmla="*/ 413 h 728"/>
                  <a:gd name="T32" fmla="*/ 269 w 508"/>
                  <a:gd name="T33" fmla="*/ 358 h 728"/>
                  <a:gd name="T34" fmla="*/ 281 w 508"/>
                  <a:gd name="T35" fmla="*/ 322 h 728"/>
                  <a:gd name="T36" fmla="*/ 289 w 508"/>
                  <a:gd name="T37" fmla="*/ 260 h 728"/>
                  <a:gd name="T38" fmla="*/ 182 w 508"/>
                  <a:gd name="T39" fmla="*/ 127 h 728"/>
                  <a:gd name="T40" fmla="*/ 196 w 508"/>
                  <a:gd name="T41" fmla="*/ 8 h 728"/>
                  <a:gd name="T42" fmla="*/ 123 w 508"/>
                  <a:gd name="T43" fmla="*/ 0 h 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8"/>
                  <a:gd name="T67" fmla="*/ 0 h 728"/>
                  <a:gd name="T68" fmla="*/ 508 w 508"/>
                  <a:gd name="T69" fmla="*/ 728 h 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8" h="728">
                    <a:moveTo>
                      <a:pt x="123" y="0"/>
                    </a:moveTo>
                    <a:lnTo>
                      <a:pt x="77" y="284"/>
                    </a:lnTo>
                    <a:lnTo>
                      <a:pt x="124" y="345"/>
                    </a:lnTo>
                    <a:lnTo>
                      <a:pt x="49" y="409"/>
                    </a:lnTo>
                    <a:lnTo>
                      <a:pt x="40" y="453"/>
                    </a:lnTo>
                    <a:lnTo>
                      <a:pt x="61" y="484"/>
                    </a:lnTo>
                    <a:lnTo>
                      <a:pt x="40" y="499"/>
                    </a:lnTo>
                    <a:lnTo>
                      <a:pt x="0" y="665"/>
                    </a:lnTo>
                    <a:lnTo>
                      <a:pt x="242" y="700"/>
                    </a:lnTo>
                    <a:lnTo>
                      <a:pt x="470" y="727"/>
                    </a:lnTo>
                    <a:lnTo>
                      <a:pt x="494" y="578"/>
                    </a:lnTo>
                    <a:lnTo>
                      <a:pt x="507" y="495"/>
                    </a:lnTo>
                    <a:lnTo>
                      <a:pt x="485" y="465"/>
                    </a:lnTo>
                    <a:lnTo>
                      <a:pt x="432" y="474"/>
                    </a:lnTo>
                    <a:lnTo>
                      <a:pt x="364" y="481"/>
                    </a:lnTo>
                    <a:lnTo>
                      <a:pt x="351" y="413"/>
                    </a:lnTo>
                    <a:lnTo>
                      <a:pt x="269" y="358"/>
                    </a:lnTo>
                    <a:lnTo>
                      <a:pt x="281" y="322"/>
                    </a:lnTo>
                    <a:lnTo>
                      <a:pt x="289" y="260"/>
                    </a:lnTo>
                    <a:lnTo>
                      <a:pt x="182" y="127"/>
                    </a:lnTo>
                    <a:lnTo>
                      <a:pt x="196" y="8"/>
                    </a:lnTo>
                    <a:lnTo>
                      <a:pt x="123" y="0"/>
                    </a:lnTo>
                  </a:path>
                </a:pathLst>
              </a:custGeom>
              <a:solidFill>
                <a:srgbClr val="5F7FFF"/>
              </a:solidFill>
              <a:ln w="12700" cap="rnd" cmpd="sng">
                <a:solidFill>
                  <a:srgbClr val="000000"/>
                </a:solidFill>
                <a:prstDash val="solid"/>
                <a:round/>
                <a:headEnd type="none" w="med" len="med"/>
                <a:tailEnd type="none" w="med" len="med"/>
              </a:ln>
            </p:spPr>
            <p:txBody>
              <a:bodyPr/>
              <a:lstStyle/>
              <a:p>
                <a:endParaRPr lang="en-US"/>
              </a:p>
            </p:txBody>
          </p:sp>
          <p:sp>
            <p:nvSpPr>
              <p:cNvPr id="6179" name="Freeform 12"/>
              <p:cNvSpPr>
                <a:spLocks/>
              </p:cNvSpPr>
              <p:nvPr/>
            </p:nvSpPr>
            <p:spPr bwMode="auto">
              <a:xfrm>
                <a:off x="1314" y="2112"/>
                <a:ext cx="468" cy="541"/>
              </a:xfrm>
              <a:custGeom>
                <a:avLst/>
                <a:gdLst>
                  <a:gd name="T0" fmla="*/ 87 w 468"/>
                  <a:gd name="T1" fmla="*/ 0 h 541"/>
                  <a:gd name="T2" fmla="*/ 315 w 468"/>
                  <a:gd name="T3" fmla="*/ 28 h 541"/>
                  <a:gd name="T4" fmla="*/ 299 w 468"/>
                  <a:gd name="T5" fmla="*/ 132 h 541"/>
                  <a:gd name="T6" fmla="*/ 467 w 468"/>
                  <a:gd name="T7" fmla="*/ 146 h 541"/>
                  <a:gd name="T8" fmla="*/ 421 w 468"/>
                  <a:gd name="T9" fmla="*/ 540 h 541"/>
                  <a:gd name="T10" fmla="*/ 0 w 468"/>
                  <a:gd name="T11" fmla="*/ 500 h 541"/>
                  <a:gd name="T12" fmla="*/ 43 w 468"/>
                  <a:gd name="T13" fmla="*/ 248 h 541"/>
                  <a:gd name="T14" fmla="*/ 87 w 468"/>
                  <a:gd name="T15" fmla="*/ 0 h 541"/>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541"/>
                  <a:gd name="T26" fmla="*/ 468 w 46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541">
                    <a:moveTo>
                      <a:pt x="87" y="0"/>
                    </a:moveTo>
                    <a:lnTo>
                      <a:pt x="315" y="28"/>
                    </a:lnTo>
                    <a:lnTo>
                      <a:pt x="299" y="132"/>
                    </a:lnTo>
                    <a:lnTo>
                      <a:pt x="467" y="146"/>
                    </a:lnTo>
                    <a:lnTo>
                      <a:pt x="421" y="540"/>
                    </a:lnTo>
                    <a:lnTo>
                      <a:pt x="0" y="500"/>
                    </a:lnTo>
                    <a:lnTo>
                      <a:pt x="43" y="248"/>
                    </a:lnTo>
                    <a:lnTo>
                      <a:pt x="87" y="0"/>
                    </a:lnTo>
                  </a:path>
                </a:pathLst>
              </a:custGeom>
              <a:solidFill>
                <a:srgbClr val="3F7FFF"/>
              </a:solidFill>
              <a:ln w="12700" cap="rnd" cmpd="sng">
                <a:solidFill>
                  <a:srgbClr val="000000"/>
                </a:solidFill>
                <a:prstDash val="solid"/>
                <a:round/>
                <a:headEnd type="none" w="med" len="med"/>
                <a:tailEnd type="none" w="med" len="med"/>
              </a:ln>
            </p:spPr>
            <p:txBody>
              <a:bodyPr/>
              <a:lstStyle/>
              <a:p>
                <a:endParaRPr lang="en-US"/>
              </a:p>
            </p:txBody>
          </p:sp>
          <p:sp>
            <p:nvSpPr>
              <p:cNvPr id="6180" name="Freeform 13"/>
              <p:cNvSpPr>
                <a:spLocks/>
              </p:cNvSpPr>
              <p:nvPr/>
            </p:nvSpPr>
            <p:spPr bwMode="auto">
              <a:xfrm>
                <a:off x="1336" y="1421"/>
                <a:ext cx="883" cy="489"/>
              </a:xfrm>
              <a:custGeom>
                <a:avLst/>
                <a:gdLst>
                  <a:gd name="T0" fmla="*/ 14 w 883"/>
                  <a:gd name="T1" fmla="*/ 0 h 489"/>
                  <a:gd name="T2" fmla="*/ 186 w 883"/>
                  <a:gd name="T3" fmla="*/ 20 h 489"/>
                  <a:gd name="T4" fmla="*/ 291 w 883"/>
                  <a:gd name="T5" fmla="*/ 33 h 489"/>
                  <a:gd name="T6" fmla="*/ 430 w 883"/>
                  <a:gd name="T7" fmla="*/ 45 h 489"/>
                  <a:gd name="T8" fmla="*/ 557 w 883"/>
                  <a:gd name="T9" fmla="*/ 57 h 489"/>
                  <a:gd name="T10" fmla="*/ 779 w 883"/>
                  <a:gd name="T11" fmla="*/ 71 h 489"/>
                  <a:gd name="T12" fmla="*/ 882 w 883"/>
                  <a:gd name="T13" fmla="*/ 78 h 489"/>
                  <a:gd name="T14" fmla="*/ 879 w 883"/>
                  <a:gd name="T15" fmla="*/ 475 h 489"/>
                  <a:gd name="T16" fmla="*/ 338 w 883"/>
                  <a:gd name="T17" fmla="*/ 434 h 489"/>
                  <a:gd name="T18" fmla="*/ 326 w 883"/>
                  <a:gd name="T19" fmla="*/ 488 h 489"/>
                  <a:gd name="T20" fmla="*/ 306 w 883"/>
                  <a:gd name="T21" fmla="*/ 463 h 489"/>
                  <a:gd name="T22" fmla="*/ 256 w 883"/>
                  <a:gd name="T23" fmla="*/ 467 h 489"/>
                  <a:gd name="T24" fmla="*/ 185 w 883"/>
                  <a:gd name="T25" fmla="*/ 477 h 489"/>
                  <a:gd name="T26" fmla="*/ 172 w 883"/>
                  <a:gd name="T27" fmla="*/ 407 h 489"/>
                  <a:gd name="T28" fmla="*/ 89 w 883"/>
                  <a:gd name="T29" fmla="*/ 352 h 489"/>
                  <a:gd name="T30" fmla="*/ 102 w 883"/>
                  <a:gd name="T31" fmla="*/ 300 h 489"/>
                  <a:gd name="T32" fmla="*/ 110 w 883"/>
                  <a:gd name="T33" fmla="*/ 257 h 489"/>
                  <a:gd name="T34" fmla="*/ 0 w 883"/>
                  <a:gd name="T35" fmla="*/ 122 h 489"/>
                  <a:gd name="T36" fmla="*/ 14 w 883"/>
                  <a:gd name="T37" fmla="*/ 0 h 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3"/>
                  <a:gd name="T58" fmla="*/ 0 h 489"/>
                  <a:gd name="T59" fmla="*/ 883 w 883"/>
                  <a:gd name="T60" fmla="*/ 489 h 4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3" h="489">
                    <a:moveTo>
                      <a:pt x="14" y="0"/>
                    </a:moveTo>
                    <a:lnTo>
                      <a:pt x="186" y="20"/>
                    </a:lnTo>
                    <a:lnTo>
                      <a:pt x="291" y="33"/>
                    </a:lnTo>
                    <a:lnTo>
                      <a:pt x="430" y="45"/>
                    </a:lnTo>
                    <a:lnTo>
                      <a:pt x="557" y="57"/>
                    </a:lnTo>
                    <a:lnTo>
                      <a:pt x="779" y="71"/>
                    </a:lnTo>
                    <a:lnTo>
                      <a:pt x="882" y="78"/>
                    </a:lnTo>
                    <a:lnTo>
                      <a:pt x="879" y="475"/>
                    </a:lnTo>
                    <a:lnTo>
                      <a:pt x="338" y="434"/>
                    </a:lnTo>
                    <a:lnTo>
                      <a:pt x="326" y="488"/>
                    </a:lnTo>
                    <a:lnTo>
                      <a:pt x="306" y="463"/>
                    </a:lnTo>
                    <a:lnTo>
                      <a:pt x="256" y="467"/>
                    </a:lnTo>
                    <a:lnTo>
                      <a:pt x="185" y="477"/>
                    </a:lnTo>
                    <a:lnTo>
                      <a:pt x="172" y="407"/>
                    </a:lnTo>
                    <a:lnTo>
                      <a:pt x="89" y="352"/>
                    </a:lnTo>
                    <a:lnTo>
                      <a:pt x="102" y="300"/>
                    </a:lnTo>
                    <a:lnTo>
                      <a:pt x="110" y="257"/>
                    </a:lnTo>
                    <a:lnTo>
                      <a:pt x="0" y="122"/>
                    </a:lnTo>
                    <a:lnTo>
                      <a:pt x="14" y="0"/>
                    </a:lnTo>
                  </a:path>
                </a:pathLst>
              </a:custGeom>
              <a:solidFill>
                <a:srgbClr val="9FBFFF"/>
              </a:solidFill>
              <a:ln w="12700" cap="rnd" cmpd="sng">
                <a:solidFill>
                  <a:srgbClr val="000000"/>
                </a:solidFill>
                <a:prstDash val="solid"/>
                <a:round/>
                <a:headEnd type="none" w="med" len="med"/>
                <a:tailEnd type="none" w="med" len="med"/>
              </a:ln>
            </p:spPr>
            <p:txBody>
              <a:bodyPr/>
              <a:lstStyle/>
              <a:p>
                <a:endParaRPr lang="en-US"/>
              </a:p>
            </p:txBody>
          </p:sp>
          <p:sp>
            <p:nvSpPr>
              <p:cNvPr id="6181" name="Freeform 14"/>
              <p:cNvSpPr>
                <a:spLocks/>
              </p:cNvSpPr>
              <p:nvPr/>
            </p:nvSpPr>
            <p:spPr bwMode="auto">
              <a:xfrm>
                <a:off x="1608" y="1851"/>
                <a:ext cx="608" cy="437"/>
              </a:xfrm>
              <a:custGeom>
                <a:avLst/>
                <a:gdLst>
                  <a:gd name="T0" fmla="*/ 59 w 608"/>
                  <a:gd name="T1" fmla="*/ 0 h 437"/>
                  <a:gd name="T2" fmla="*/ 37 w 608"/>
                  <a:gd name="T3" fmla="*/ 164 h 437"/>
                  <a:gd name="T4" fmla="*/ 0 w 608"/>
                  <a:gd name="T5" fmla="*/ 395 h 437"/>
                  <a:gd name="T6" fmla="*/ 176 w 608"/>
                  <a:gd name="T7" fmla="*/ 408 h 437"/>
                  <a:gd name="T8" fmla="*/ 586 w 608"/>
                  <a:gd name="T9" fmla="*/ 436 h 437"/>
                  <a:gd name="T10" fmla="*/ 607 w 608"/>
                  <a:gd name="T11" fmla="*/ 45 h 437"/>
                  <a:gd name="T12" fmla="*/ 59 w 608"/>
                  <a:gd name="T13" fmla="*/ 0 h 437"/>
                  <a:gd name="T14" fmla="*/ 0 60000 65536"/>
                  <a:gd name="T15" fmla="*/ 0 60000 65536"/>
                  <a:gd name="T16" fmla="*/ 0 60000 65536"/>
                  <a:gd name="T17" fmla="*/ 0 60000 65536"/>
                  <a:gd name="T18" fmla="*/ 0 60000 65536"/>
                  <a:gd name="T19" fmla="*/ 0 60000 65536"/>
                  <a:gd name="T20" fmla="*/ 0 60000 65536"/>
                  <a:gd name="T21" fmla="*/ 0 w 608"/>
                  <a:gd name="T22" fmla="*/ 0 h 437"/>
                  <a:gd name="T23" fmla="*/ 608 w 608"/>
                  <a:gd name="T24" fmla="*/ 437 h 4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437">
                    <a:moveTo>
                      <a:pt x="59" y="0"/>
                    </a:moveTo>
                    <a:lnTo>
                      <a:pt x="37" y="164"/>
                    </a:lnTo>
                    <a:lnTo>
                      <a:pt x="0" y="395"/>
                    </a:lnTo>
                    <a:lnTo>
                      <a:pt x="176" y="408"/>
                    </a:lnTo>
                    <a:lnTo>
                      <a:pt x="586" y="436"/>
                    </a:lnTo>
                    <a:lnTo>
                      <a:pt x="607" y="45"/>
                    </a:lnTo>
                    <a:lnTo>
                      <a:pt x="59" y="0"/>
                    </a:lnTo>
                  </a:path>
                </a:pathLst>
              </a:custGeom>
              <a:solidFill>
                <a:srgbClr val="9F7F5F"/>
              </a:solidFill>
              <a:ln w="12700" cap="rnd" cmpd="sng">
                <a:solidFill>
                  <a:srgbClr val="000000"/>
                </a:solidFill>
                <a:prstDash val="solid"/>
                <a:round/>
                <a:headEnd type="none" w="med" len="med"/>
                <a:tailEnd type="none" w="med" len="med"/>
              </a:ln>
            </p:spPr>
            <p:txBody>
              <a:bodyPr/>
              <a:lstStyle/>
              <a:p>
                <a:endParaRPr lang="en-US"/>
              </a:p>
            </p:txBody>
          </p:sp>
          <p:sp>
            <p:nvSpPr>
              <p:cNvPr id="6182" name="Freeform 15"/>
              <p:cNvSpPr>
                <a:spLocks/>
              </p:cNvSpPr>
              <p:nvPr/>
            </p:nvSpPr>
            <p:spPr bwMode="auto">
              <a:xfrm>
                <a:off x="1733" y="2258"/>
                <a:ext cx="630" cy="418"/>
              </a:xfrm>
              <a:custGeom>
                <a:avLst/>
                <a:gdLst>
                  <a:gd name="T0" fmla="*/ 52 w 630"/>
                  <a:gd name="T1" fmla="*/ 0 h 418"/>
                  <a:gd name="T2" fmla="*/ 21 w 630"/>
                  <a:gd name="T3" fmla="*/ 251 h 418"/>
                  <a:gd name="T4" fmla="*/ 0 w 630"/>
                  <a:gd name="T5" fmla="*/ 394 h 418"/>
                  <a:gd name="T6" fmla="*/ 315 w 630"/>
                  <a:gd name="T7" fmla="*/ 408 h 418"/>
                  <a:gd name="T8" fmla="*/ 615 w 630"/>
                  <a:gd name="T9" fmla="*/ 417 h 418"/>
                  <a:gd name="T10" fmla="*/ 624 w 630"/>
                  <a:gd name="T11" fmla="*/ 223 h 418"/>
                  <a:gd name="T12" fmla="*/ 629 w 630"/>
                  <a:gd name="T13" fmla="*/ 31 h 418"/>
                  <a:gd name="T14" fmla="*/ 457 w 630"/>
                  <a:gd name="T15" fmla="*/ 28 h 418"/>
                  <a:gd name="T16" fmla="*/ 52 w 630"/>
                  <a:gd name="T17" fmla="*/ 0 h 4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
                  <a:gd name="T28" fmla="*/ 0 h 418"/>
                  <a:gd name="T29" fmla="*/ 630 w 630"/>
                  <a:gd name="T30" fmla="*/ 418 h 4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 h="418">
                    <a:moveTo>
                      <a:pt x="52" y="0"/>
                    </a:moveTo>
                    <a:lnTo>
                      <a:pt x="21" y="251"/>
                    </a:lnTo>
                    <a:lnTo>
                      <a:pt x="0" y="394"/>
                    </a:lnTo>
                    <a:lnTo>
                      <a:pt x="315" y="408"/>
                    </a:lnTo>
                    <a:lnTo>
                      <a:pt x="615" y="417"/>
                    </a:lnTo>
                    <a:lnTo>
                      <a:pt x="624" y="223"/>
                    </a:lnTo>
                    <a:lnTo>
                      <a:pt x="629" y="31"/>
                    </a:lnTo>
                    <a:lnTo>
                      <a:pt x="457" y="28"/>
                    </a:lnTo>
                    <a:lnTo>
                      <a:pt x="52" y="0"/>
                    </a:lnTo>
                  </a:path>
                </a:pathLst>
              </a:custGeom>
              <a:solidFill>
                <a:srgbClr val="9F9FBF"/>
              </a:solidFill>
              <a:ln w="12700" cap="rnd" cmpd="sng">
                <a:solidFill>
                  <a:srgbClr val="000000"/>
                </a:solidFill>
                <a:prstDash val="solid"/>
                <a:round/>
                <a:headEnd type="none" w="med" len="med"/>
                <a:tailEnd type="none" w="med" len="med"/>
              </a:ln>
            </p:spPr>
            <p:txBody>
              <a:bodyPr/>
              <a:lstStyle/>
              <a:p>
                <a:endParaRPr lang="en-US"/>
              </a:p>
            </p:txBody>
          </p:sp>
          <p:sp>
            <p:nvSpPr>
              <p:cNvPr id="6183" name="Freeform 16"/>
              <p:cNvSpPr>
                <a:spLocks/>
              </p:cNvSpPr>
              <p:nvPr/>
            </p:nvSpPr>
            <p:spPr bwMode="auto">
              <a:xfrm>
                <a:off x="1165" y="2609"/>
                <a:ext cx="572" cy="564"/>
              </a:xfrm>
              <a:custGeom>
                <a:avLst/>
                <a:gdLst>
                  <a:gd name="T0" fmla="*/ 145 w 572"/>
                  <a:gd name="T1" fmla="*/ 0 h 564"/>
                  <a:gd name="T2" fmla="*/ 134 w 572"/>
                  <a:gd name="T3" fmla="*/ 72 h 564"/>
                  <a:gd name="T4" fmla="*/ 85 w 572"/>
                  <a:gd name="T5" fmla="*/ 64 h 564"/>
                  <a:gd name="T6" fmla="*/ 88 w 572"/>
                  <a:gd name="T7" fmla="*/ 159 h 564"/>
                  <a:gd name="T8" fmla="*/ 64 w 572"/>
                  <a:gd name="T9" fmla="*/ 177 h 564"/>
                  <a:gd name="T10" fmla="*/ 99 w 572"/>
                  <a:gd name="T11" fmla="*/ 235 h 564"/>
                  <a:gd name="T12" fmla="*/ 64 w 572"/>
                  <a:gd name="T13" fmla="*/ 261 h 564"/>
                  <a:gd name="T14" fmla="*/ 45 w 572"/>
                  <a:gd name="T15" fmla="*/ 303 h 564"/>
                  <a:gd name="T16" fmla="*/ 18 w 572"/>
                  <a:gd name="T17" fmla="*/ 345 h 564"/>
                  <a:gd name="T18" fmla="*/ 37 w 572"/>
                  <a:gd name="T19" fmla="*/ 369 h 564"/>
                  <a:gd name="T20" fmla="*/ 3 w 572"/>
                  <a:gd name="T21" fmla="*/ 379 h 564"/>
                  <a:gd name="T22" fmla="*/ 0 w 572"/>
                  <a:gd name="T23" fmla="*/ 417 h 564"/>
                  <a:gd name="T24" fmla="*/ 321 w 572"/>
                  <a:gd name="T25" fmla="*/ 560 h 564"/>
                  <a:gd name="T26" fmla="*/ 502 w 572"/>
                  <a:gd name="T27" fmla="*/ 563 h 564"/>
                  <a:gd name="T28" fmla="*/ 571 w 572"/>
                  <a:gd name="T29" fmla="*/ 43 h 564"/>
                  <a:gd name="T30" fmla="*/ 145 w 572"/>
                  <a:gd name="T31" fmla="*/ 0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2"/>
                  <a:gd name="T49" fmla="*/ 0 h 564"/>
                  <a:gd name="T50" fmla="*/ 572 w 572"/>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2" h="564">
                    <a:moveTo>
                      <a:pt x="145" y="0"/>
                    </a:moveTo>
                    <a:lnTo>
                      <a:pt x="134" y="72"/>
                    </a:lnTo>
                    <a:lnTo>
                      <a:pt x="85" y="64"/>
                    </a:lnTo>
                    <a:lnTo>
                      <a:pt x="88" y="159"/>
                    </a:lnTo>
                    <a:lnTo>
                      <a:pt x="64" y="177"/>
                    </a:lnTo>
                    <a:lnTo>
                      <a:pt x="99" y="235"/>
                    </a:lnTo>
                    <a:lnTo>
                      <a:pt x="64" y="261"/>
                    </a:lnTo>
                    <a:lnTo>
                      <a:pt x="45" y="303"/>
                    </a:lnTo>
                    <a:lnTo>
                      <a:pt x="18" y="345"/>
                    </a:lnTo>
                    <a:lnTo>
                      <a:pt x="37" y="369"/>
                    </a:lnTo>
                    <a:lnTo>
                      <a:pt x="3" y="379"/>
                    </a:lnTo>
                    <a:lnTo>
                      <a:pt x="0" y="417"/>
                    </a:lnTo>
                    <a:lnTo>
                      <a:pt x="321" y="560"/>
                    </a:lnTo>
                    <a:lnTo>
                      <a:pt x="502" y="563"/>
                    </a:lnTo>
                    <a:lnTo>
                      <a:pt x="571" y="43"/>
                    </a:lnTo>
                    <a:lnTo>
                      <a:pt x="145" y="0"/>
                    </a:lnTo>
                  </a:path>
                </a:pathLst>
              </a:custGeom>
              <a:solidFill>
                <a:srgbClr val="BFBF00"/>
              </a:solidFill>
              <a:ln w="12700" cap="rnd" cmpd="sng">
                <a:solidFill>
                  <a:srgbClr val="000000"/>
                </a:solidFill>
                <a:prstDash val="solid"/>
                <a:round/>
                <a:headEnd type="none" w="med" len="med"/>
                <a:tailEnd type="none" w="med" len="med"/>
              </a:ln>
            </p:spPr>
            <p:txBody>
              <a:bodyPr/>
              <a:lstStyle/>
              <a:p>
                <a:endParaRPr lang="en-US"/>
              </a:p>
            </p:txBody>
          </p:sp>
          <p:sp>
            <p:nvSpPr>
              <p:cNvPr id="6184" name="Freeform 17"/>
              <p:cNvSpPr>
                <a:spLocks/>
              </p:cNvSpPr>
              <p:nvPr/>
            </p:nvSpPr>
            <p:spPr bwMode="auto">
              <a:xfrm>
                <a:off x="1663" y="2649"/>
                <a:ext cx="609" cy="534"/>
              </a:xfrm>
              <a:custGeom>
                <a:avLst/>
                <a:gdLst>
                  <a:gd name="T0" fmla="*/ 73 w 609"/>
                  <a:gd name="T1" fmla="*/ 0 h 534"/>
                  <a:gd name="T2" fmla="*/ 608 w 609"/>
                  <a:gd name="T3" fmla="*/ 21 h 534"/>
                  <a:gd name="T4" fmla="*/ 582 w 609"/>
                  <a:gd name="T5" fmla="*/ 493 h 534"/>
                  <a:gd name="T6" fmla="*/ 409 w 609"/>
                  <a:gd name="T7" fmla="*/ 485 h 534"/>
                  <a:gd name="T8" fmla="*/ 246 w 609"/>
                  <a:gd name="T9" fmla="*/ 481 h 534"/>
                  <a:gd name="T10" fmla="*/ 246 w 609"/>
                  <a:gd name="T11" fmla="*/ 499 h 534"/>
                  <a:gd name="T12" fmla="*/ 110 w 609"/>
                  <a:gd name="T13" fmla="*/ 499 h 534"/>
                  <a:gd name="T14" fmla="*/ 102 w 609"/>
                  <a:gd name="T15" fmla="*/ 533 h 534"/>
                  <a:gd name="T16" fmla="*/ 0 w 609"/>
                  <a:gd name="T17" fmla="*/ 522 h 534"/>
                  <a:gd name="T18" fmla="*/ 57 w 609"/>
                  <a:gd name="T19" fmla="*/ 123 h 534"/>
                  <a:gd name="T20" fmla="*/ 73 w 609"/>
                  <a:gd name="T21" fmla="*/ 0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9"/>
                  <a:gd name="T34" fmla="*/ 0 h 534"/>
                  <a:gd name="T35" fmla="*/ 609 w 609"/>
                  <a:gd name="T36" fmla="*/ 534 h 5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9" h="534">
                    <a:moveTo>
                      <a:pt x="73" y="0"/>
                    </a:moveTo>
                    <a:lnTo>
                      <a:pt x="608" y="21"/>
                    </a:lnTo>
                    <a:lnTo>
                      <a:pt x="582" y="493"/>
                    </a:lnTo>
                    <a:lnTo>
                      <a:pt x="409" y="485"/>
                    </a:lnTo>
                    <a:lnTo>
                      <a:pt x="246" y="481"/>
                    </a:lnTo>
                    <a:lnTo>
                      <a:pt x="246" y="499"/>
                    </a:lnTo>
                    <a:lnTo>
                      <a:pt x="110" y="499"/>
                    </a:lnTo>
                    <a:lnTo>
                      <a:pt x="102" y="533"/>
                    </a:lnTo>
                    <a:lnTo>
                      <a:pt x="0" y="522"/>
                    </a:lnTo>
                    <a:lnTo>
                      <a:pt x="57" y="123"/>
                    </a:lnTo>
                    <a:lnTo>
                      <a:pt x="73" y="0"/>
                    </a:lnTo>
                  </a:path>
                </a:pathLst>
              </a:custGeom>
              <a:solidFill>
                <a:srgbClr val="800080"/>
              </a:solidFill>
              <a:ln w="12700" cap="rnd" cmpd="sng">
                <a:solidFill>
                  <a:srgbClr val="000000"/>
                </a:solidFill>
                <a:prstDash val="solid"/>
                <a:round/>
                <a:headEnd type="none" w="med" len="med"/>
                <a:tailEnd type="none" w="med" len="med"/>
              </a:ln>
            </p:spPr>
            <p:txBody>
              <a:bodyPr/>
              <a:lstStyle/>
              <a:p>
                <a:endParaRPr lang="en-US"/>
              </a:p>
            </p:txBody>
          </p:sp>
          <p:sp>
            <p:nvSpPr>
              <p:cNvPr id="6185" name="Freeform 18"/>
              <p:cNvSpPr>
                <a:spLocks/>
              </p:cNvSpPr>
              <p:nvPr/>
            </p:nvSpPr>
            <p:spPr bwMode="auto">
              <a:xfrm>
                <a:off x="1904" y="2727"/>
                <a:ext cx="1229" cy="1010"/>
              </a:xfrm>
              <a:custGeom>
                <a:avLst/>
                <a:gdLst>
                  <a:gd name="T0" fmla="*/ 356 w 1229"/>
                  <a:gd name="T1" fmla="*/ 0 h 1010"/>
                  <a:gd name="T2" fmla="*/ 627 w 1229"/>
                  <a:gd name="T3" fmla="*/ 8 h 1010"/>
                  <a:gd name="T4" fmla="*/ 627 w 1229"/>
                  <a:gd name="T5" fmla="*/ 192 h 1010"/>
                  <a:gd name="T6" fmla="*/ 765 w 1229"/>
                  <a:gd name="T7" fmla="*/ 243 h 1010"/>
                  <a:gd name="T8" fmla="*/ 803 w 1229"/>
                  <a:gd name="T9" fmla="*/ 226 h 1010"/>
                  <a:gd name="T10" fmla="*/ 894 w 1229"/>
                  <a:gd name="T11" fmla="*/ 266 h 1010"/>
                  <a:gd name="T12" fmla="*/ 948 w 1229"/>
                  <a:gd name="T13" fmla="*/ 263 h 1010"/>
                  <a:gd name="T14" fmla="*/ 1053 w 1229"/>
                  <a:gd name="T15" fmla="*/ 224 h 1010"/>
                  <a:gd name="T16" fmla="*/ 1113 w 1229"/>
                  <a:gd name="T17" fmla="*/ 262 h 1010"/>
                  <a:gd name="T18" fmla="*/ 1166 w 1229"/>
                  <a:gd name="T19" fmla="*/ 272 h 1010"/>
                  <a:gd name="T20" fmla="*/ 1166 w 1229"/>
                  <a:gd name="T21" fmla="*/ 422 h 1010"/>
                  <a:gd name="T22" fmla="*/ 1228 w 1229"/>
                  <a:gd name="T23" fmla="*/ 514 h 1010"/>
                  <a:gd name="T24" fmla="*/ 1214 w 1229"/>
                  <a:gd name="T25" fmla="*/ 641 h 1010"/>
                  <a:gd name="T26" fmla="*/ 1147 w 1229"/>
                  <a:gd name="T27" fmla="*/ 692 h 1010"/>
                  <a:gd name="T28" fmla="*/ 1133 w 1229"/>
                  <a:gd name="T29" fmla="*/ 645 h 1010"/>
                  <a:gd name="T30" fmla="*/ 1113 w 1229"/>
                  <a:gd name="T31" fmla="*/ 667 h 1010"/>
                  <a:gd name="T32" fmla="*/ 1128 w 1229"/>
                  <a:gd name="T33" fmla="*/ 696 h 1010"/>
                  <a:gd name="T34" fmla="*/ 1008 w 1229"/>
                  <a:gd name="T35" fmla="*/ 773 h 1010"/>
                  <a:gd name="T36" fmla="*/ 980 w 1229"/>
                  <a:gd name="T37" fmla="*/ 777 h 1010"/>
                  <a:gd name="T38" fmla="*/ 918 w 1229"/>
                  <a:gd name="T39" fmla="*/ 815 h 1010"/>
                  <a:gd name="T40" fmla="*/ 918 w 1229"/>
                  <a:gd name="T41" fmla="*/ 836 h 1010"/>
                  <a:gd name="T42" fmla="*/ 899 w 1229"/>
                  <a:gd name="T43" fmla="*/ 841 h 1010"/>
                  <a:gd name="T44" fmla="*/ 913 w 1229"/>
                  <a:gd name="T45" fmla="*/ 866 h 1010"/>
                  <a:gd name="T46" fmla="*/ 880 w 1229"/>
                  <a:gd name="T47" fmla="*/ 904 h 1010"/>
                  <a:gd name="T48" fmla="*/ 899 w 1229"/>
                  <a:gd name="T49" fmla="*/ 959 h 1010"/>
                  <a:gd name="T50" fmla="*/ 918 w 1229"/>
                  <a:gd name="T51" fmla="*/ 975 h 1010"/>
                  <a:gd name="T52" fmla="*/ 913 w 1229"/>
                  <a:gd name="T53" fmla="*/ 1009 h 1010"/>
                  <a:gd name="T54" fmla="*/ 865 w 1229"/>
                  <a:gd name="T55" fmla="*/ 1009 h 1010"/>
                  <a:gd name="T56" fmla="*/ 822 w 1229"/>
                  <a:gd name="T57" fmla="*/ 992 h 1010"/>
                  <a:gd name="T58" fmla="*/ 794 w 1229"/>
                  <a:gd name="T59" fmla="*/ 996 h 1010"/>
                  <a:gd name="T60" fmla="*/ 698 w 1229"/>
                  <a:gd name="T61" fmla="*/ 967 h 1010"/>
                  <a:gd name="T62" fmla="*/ 655 w 1229"/>
                  <a:gd name="T63" fmla="*/ 853 h 1010"/>
                  <a:gd name="T64" fmla="*/ 590 w 1229"/>
                  <a:gd name="T65" fmla="*/ 798 h 1010"/>
                  <a:gd name="T66" fmla="*/ 531 w 1229"/>
                  <a:gd name="T67" fmla="*/ 696 h 1010"/>
                  <a:gd name="T68" fmla="*/ 504 w 1229"/>
                  <a:gd name="T69" fmla="*/ 686 h 1010"/>
                  <a:gd name="T70" fmla="*/ 472 w 1229"/>
                  <a:gd name="T71" fmla="*/ 661 h 1010"/>
                  <a:gd name="T72" fmla="*/ 442 w 1229"/>
                  <a:gd name="T73" fmla="*/ 661 h 1010"/>
                  <a:gd name="T74" fmla="*/ 396 w 1229"/>
                  <a:gd name="T75" fmla="*/ 652 h 1010"/>
                  <a:gd name="T76" fmla="*/ 361 w 1229"/>
                  <a:gd name="T77" fmla="*/ 661 h 1010"/>
                  <a:gd name="T78" fmla="*/ 337 w 1229"/>
                  <a:gd name="T79" fmla="*/ 712 h 1010"/>
                  <a:gd name="T80" fmla="*/ 301 w 1229"/>
                  <a:gd name="T81" fmla="*/ 720 h 1010"/>
                  <a:gd name="T82" fmla="*/ 223 w 1229"/>
                  <a:gd name="T83" fmla="*/ 681 h 1010"/>
                  <a:gd name="T84" fmla="*/ 177 w 1229"/>
                  <a:gd name="T85" fmla="*/ 633 h 1010"/>
                  <a:gd name="T86" fmla="*/ 169 w 1229"/>
                  <a:gd name="T87" fmla="*/ 575 h 1010"/>
                  <a:gd name="T88" fmla="*/ 135 w 1229"/>
                  <a:gd name="T89" fmla="*/ 535 h 1010"/>
                  <a:gd name="T90" fmla="*/ 57 w 1229"/>
                  <a:gd name="T91" fmla="*/ 480 h 1010"/>
                  <a:gd name="T92" fmla="*/ 0 w 1229"/>
                  <a:gd name="T93" fmla="*/ 423 h 1010"/>
                  <a:gd name="T94" fmla="*/ 0 w 1229"/>
                  <a:gd name="T95" fmla="*/ 399 h 1010"/>
                  <a:gd name="T96" fmla="*/ 186 w 1229"/>
                  <a:gd name="T97" fmla="*/ 400 h 1010"/>
                  <a:gd name="T98" fmla="*/ 337 w 1229"/>
                  <a:gd name="T99" fmla="*/ 412 h 1010"/>
                  <a:gd name="T100" fmla="*/ 356 w 1229"/>
                  <a:gd name="T101" fmla="*/ 0 h 10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9"/>
                  <a:gd name="T154" fmla="*/ 0 h 1010"/>
                  <a:gd name="T155" fmla="*/ 1229 w 1229"/>
                  <a:gd name="T156" fmla="*/ 1010 h 10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9" h="1010">
                    <a:moveTo>
                      <a:pt x="356" y="0"/>
                    </a:moveTo>
                    <a:lnTo>
                      <a:pt x="627" y="8"/>
                    </a:lnTo>
                    <a:lnTo>
                      <a:pt x="627" y="192"/>
                    </a:lnTo>
                    <a:lnTo>
                      <a:pt x="765" y="243"/>
                    </a:lnTo>
                    <a:lnTo>
                      <a:pt x="803" y="226"/>
                    </a:lnTo>
                    <a:lnTo>
                      <a:pt x="894" y="266"/>
                    </a:lnTo>
                    <a:lnTo>
                      <a:pt x="948" y="263"/>
                    </a:lnTo>
                    <a:lnTo>
                      <a:pt x="1053" y="224"/>
                    </a:lnTo>
                    <a:lnTo>
                      <a:pt x="1113" y="262"/>
                    </a:lnTo>
                    <a:lnTo>
                      <a:pt x="1166" y="272"/>
                    </a:lnTo>
                    <a:lnTo>
                      <a:pt x="1166" y="422"/>
                    </a:lnTo>
                    <a:lnTo>
                      <a:pt x="1228" y="514"/>
                    </a:lnTo>
                    <a:lnTo>
                      <a:pt x="1214" y="641"/>
                    </a:lnTo>
                    <a:lnTo>
                      <a:pt x="1147" y="692"/>
                    </a:lnTo>
                    <a:lnTo>
                      <a:pt x="1133" y="645"/>
                    </a:lnTo>
                    <a:lnTo>
                      <a:pt x="1113" y="667"/>
                    </a:lnTo>
                    <a:lnTo>
                      <a:pt x="1128" y="696"/>
                    </a:lnTo>
                    <a:lnTo>
                      <a:pt x="1008" y="773"/>
                    </a:lnTo>
                    <a:lnTo>
                      <a:pt x="980" y="777"/>
                    </a:lnTo>
                    <a:lnTo>
                      <a:pt x="918" y="815"/>
                    </a:lnTo>
                    <a:lnTo>
                      <a:pt x="918" y="836"/>
                    </a:lnTo>
                    <a:lnTo>
                      <a:pt x="899" y="841"/>
                    </a:lnTo>
                    <a:lnTo>
                      <a:pt x="913" y="866"/>
                    </a:lnTo>
                    <a:lnTo>
                      <a:pt x="880" y="904"/>
                    </a:lnTo>
                    <a:lnTo>
                      <a:pt x="899" y="959"/>
                    </a:lnTo>
                    <a:lnTo>
                      <a:pt x="918" y="975"/>
                    </a:lnTo>
                    <a:lnTo>
                      <a:pt x="913" y="1009"/>
                    </a:lnTo>
                    <a:lnTo>
                      <a:pt x="865" y="1009"/>
                    </a:lnTo>
                    <a:lnTo>
                      <a:pt x="822" y="992"/>
                    </a:lnTo>
                    <a:lnTo>
                      <a:pt x="794" y="996"/>
                    </a:lnTo>
                    <a:lnTo>
                      <a:pt x="698" y="967"/>
                    </a:lnTo>
                    <a:lnTo>
                      <a:pt x="655" y="853"/>
                    </a:lnTo>
                    <a:lnTo>
                      <a:pt x="590" y="798"/>
                    </a:lnTo>
                    <a:lnTo>
                      <a:pt x="531" y="696"/>
                    </a:lnTo>
                    <a:lnTo>
                      <a:pt x="504" y="686"/>
                    </a:lnTo>
                    <a:lnTo>
                      <a:pt x="472" y="661"/>
                    </a:lnTo>
                    <a:lnTo>
                      <a:pt x="442" y="661"/>
                    </a:lnTo>
                    <a:lnTo>
                      <a:pt x="396" y="652"/>
                    </a:lnTo>
                    <a:lnTo>
                      <a:pt x="361" y="661"/>
                    </a:lnTo>
                    <a:lnTo>
                      <a:pt x="337" y="712"/>
                    </a:lnTo>
                    <a:lnTo>
                      <a:pt x="301" y="720"/>
                    </a:lnTo>
                    <a:lnTo>
                      <a:pt x="223" y="681"/>
                    </a:lnTo>
                    <a:lnTo>
                      <a:pt x="177" y="633"/>
                    </a:lnTo>
                    <a:lnTo>
                      <a:pt x="169" y="575"/>
                    </a:lnTo>
                    <a:lnTo>
                      <a:pt x="135" y="535"/>
                    </a:lnTo>
                    <a:lnTo>
                      <a:pt x="57" y="480"/>
                    </a:lnTo>
                    <a:lnTo>
                      <a:pt x="0" y="423"/>
                    </a:lnTo>
                    <a:lnTo>
                      <a:pt x="0" y="399"/>
                    </a:lnTo>
                    <a:lnTo>
                      <a:pt x="186" y="400"/>
                    </a:lnTo>
                    <a:lnTo>
                      <a:pt x="337" y="412"/>
                    </a:lnTo>
                    <a:lnTo>
                      <a:pt x="356" y="0"/>
                    </a:lnTo>
                  </a:path>
                </a:pathLst>
              </a:custGeom>
              <a:solidFill>
                <a:srgbClr val="7FFF00"/>
              </a:solidFill>
              <a:ln w="12700" cap="rnd" cmpd="sng">
                <a:solidFill>
                  <a:srgbClr val="000000"/>
                </a:solidFill>
                <a:prstDash val="solid"/>
                <a:round/>
                <a:headEnd type="none" w="med" len="med"/>
                <a:tailEnd type="none" w="med" len="med"/>
              </a:ln>
            </p:spPr>
            <p:txBody>
              <a:bodyPr/>
              <a:lstStyle/>
              <a:p>
                <a:endParaRPr lang="en-US"/>
              </a:p>
            </p:txBody>
          </p:sp>
          <p:sp>
            <p:nvSpPr>
              <p:cNvPr id="6186" name="Freeform 19"/>
              <p:cNvSpPr>
                <a:spLocks/>
              </p:cNvSpPr>
              <p:nvPr/>
            </p:nvSpPr>
            <p:spPr bwMode="auto">
              <a:xfrm>
                <a:off x="2216" y="1500"/>
                <a:ext cx="592" cy="306"/>
              </a:xfrm>
              <a:custGeom>
                <a:avLst/>
                <a:gdLst>
                  <a:gd name="T0" fmla="*/ 2 w 592"/>
                  <a:gd name="T1" fmla="*/ 0 h 306"/>
                  <a:gd name="T2" fmla="*/ 495 w 592"/>
                  <a:gd name="T3" fmla="*/ 10 h 306"/>
                  <a:gd name="T4" fmla="*/ 532 w 592"/>
                  <a:gd name="T5" fmla="*/ 98 h 306"/>
                  <a:gd name="T6" fmla="*/ 567 w 592"/>
                  <a:gd name="T7" fmla="*/ 167 h 306"/>
                  <a:gd name="T8" fmla="*/ 591 w 592"/>
                  <a:gd name="T9" fmla="*/ 280 h 306"/>
                  <a:gd name="T10" fmla="*/ 577 w 592"/>
                  <a:gd name="T11" fmla="*/ 305 h 306"/>
                  <a:gd name="T12" fmla="*/ 393 w 592"/>
                  <a:gd name="T13" fmla="*/ 301 h 306"/>
                  <a:gd name="T14" fmla="*/ 0 w 592"/>
                  <a:gd name="T15" fmla="*/ 295 h 306"/>
                  <a:gd name="T16" fmla="*/ 2 w 59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2"/>
                  <a:gd name="T28" fmla="*/ 0 h 306"/>
                  <a:gd name="T29" fmla="*/ 592 w 59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2" h="306">
                    <a:moveTo>
                      <a:pt x="2" y="0"/>
                    </a:moveTo>
                    <a:lnTo>
                      <a:pt x="495" y="10"/>
                    </a:lnTo>
                    <a:lnTo>
                      <a:pt x="532" y="98"/>
                    </a:lnTo>
                    <a:lnTo>
                      <a:pt x="567" y="167"/>
                    </a:lnTo>
                    <a:lnTo>
                      <a:pt x="591" y="280"/>
                    </a:lnTo>
                    <a:lnTo>
                      <a:pt x="577" y="305"/>
                    </a:lnTo>
                    <a:lnTo>
                      <a:pt x="393" y="301"/>
                    </a:lnTo>
                    <a:lnTo>
                      <a:pt x="0" y="295"/>
                    </a:lnTo>
                    <a:lnTo>
                      <a:pt x="2" y="0"/>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US"/>
              </a:p>
            </p:txBody>
          </p:sp>
          <p:sp>
            <p:nvSpPr>
              <p:cNvPr id="6187" name="Freeform 20"/>
              <p:cNvSpPr>
                <a:spLocks/>
              </p:cNvSpPr>
              <p:nvPr/>
            </p:nvSpPr>
            <p:spPr bwMode="auto">
              <a:xfrm>
                <a:off x="2200" y="1794"/>
                <a:ext cx="621" cy="359"/>
              </a:xfrm>
              <a:custGeom>
                <a:avLst/>
                <a:gdLst>
                  <a:gd name="T0" fmla="*/ 11 w 621"/>
                  <a:gd name="T1" fmla="*/ 0 h 359"/>
                  <a:gd name="T2" fmla="*/ 10 w 621"/>
                  <a:gd name="T3" fmla="*/ 140 h 359"/>
                  <a:gd name="T4" fmla="*/ 0 w 621"/>
                  <a:gd name="T5" fmla="*/ 301 h 359"/>
                  <a:gd name="T6" fmla="*/ 450 w 621"/>
                  <a:gd name="T7" fmla="*/ 307 h 359"/>
                  <a:gd name="T8" fmla="*/ 498 w 621"/>
                  <a:gd name="T9" fmla="*/ 330 h 359"/>
                  <a:gd name="T10" fmla="*/ 531 w 621"/>
                  <a:gd name="T11" fmla="*/ 299 h 359"/>
                  <a:gd name="T12" fmla="*/ 620 w 621"/>
                  <a:gd name="T13" fmla="*/ 358 h 359"/>
                  <a:gd name="T14" fmla="*/ 607 w 621"/>
                  <a:gd name="T15" fmla="*/ 296 h 359"/>
                  <a:gd name="T16" fmla="*/ 615 w 621"/>
                  <a:gd name="T17" fmla="*/ 250 h 359"/>
                  <a:gd name="T18" fmla="*/ 620 w 621"/>
                  <a:gd name="T19" fmla="*/ 86 h 359"/>
                  <a:gd name="T20" fmla="*/ 580 w 621"/>
                  <a:gd name="T21" fmla="*/ 51 h 359"/>
                  <a:gd name="T22" fmla="*/ 596 w 621"/>
                  <a:gd name="T23" fmla="*/ 6 h 359"/>
                  <a:gd name="T24" fmla="*/ 302 w 621"/>
                  <a:gd name="T25" fmla="*/ 4 h 359"/>
                  <a:gd name="T26" fmla="*/ 11 w 621"/>
                  <a:gd name="T27" fmla="*/ 0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1"/>
                  <a:gd name="T43" fmla="*/ 0 h 359"/>
                  <a:gd name="T44" fmla="*/ 621 w 621"/>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1" h="359">
                    <a:moveTo>
                      <a:pt x="11" y="0"/>
                    </a:moveTo>
                    <a:lnTo>
                      <a:pt x="10" y="140"/>
                    </a:lnTo>
                    <a:lnTo>
                      <a:pt x="0" y="301"/>
                    </a:lnTo>
                    <a:lnTo>
                      <a:pt x="450" y="307"/>
                    </a:lnTo>
                    <a:lnTo>
                      <a:pt x="498" y="330"/>
                    </a:lnTo>
                    <a:lnTo>
                      <a:pt x="531" y="299"/>
                    </a:lnTo>
                    <a:lnTo>
                      <a:pt x="620" y="358"/>
                    </a:lnTo>
                    <a:lnTo>
                      <a:pt x="607" y="296"/>
                    </a:lnTo>
                    <a:lnTo>
                      <a:pt x="615" y="250"/>
                    </a:lnTo>
                    <a:lnTo>
                      <a:pt x="620" y="86"/>
                    </a:lnTo>
                    <a:lnTo>
                      <a:pt x="580" y="51"/>
                    </a:lnTo>
                    <a:lnTo>
                      <a:pt x="596" y="6"/>
                    </a:lnTo>
                    <a:lnTo>
                      <a:pt x="302" y="4"/>
                    </a:lnTo>
                    <a:lnTo>
                      <a:pt x="11" y="0"/>
                    </a:lnTo>
                  </a:path>
                </a:pathLst>
              </a:custGeom>
              <a:solidFill>
                <a:srgbClr val="808000"/>
              </a:solidFill>
              <a:ln w="12700" cap="rnd" cmpd="sng">
                <a:solidFill>
                  <a:srgbClr val="000000"/>
                </a:solidFill>
                <a:prstDash val="solid"/>
                <a:round/>
                <a:headEnd type="none" w="med" len="med"/>
                <a:tailEnd type="none" w="med" len="med"/>
              </a:ln>
            </p:spPr>
            <p:txBody>
              <a:bodyPr/>
              <a:lstStyle/>
              <a:p>
                <a:endParaRPr lang="en-US"/>
              </a:p>
            </p:txBody>
          </p:sp>
          <p:sp>
            <p:nvSpPr>
              <p:cNvPr id="6188" name="Freeform 21"/>
              <p:cNvSpPr>
                <a:spLocks/>
              </p:cNvSpPr>
              <p:nvPr/>
            </p:nvSpPr>
            <p:spPr bwMode="auto">
              <a:xfrm>
                <a:off x="2190" y="2091"/>
                <a:ext cx="741" cy="299"/>
              </a:xfrm>
              <a:custGeom>
                <a:avLst/>
                <a:gdLst>
                  <a:gd name="T0" fmla="*/ 8 w 741"/>
                  <a:gd name="T1" fmla="*/ 0 h 299"/>
                  <a:gd name="T2" fmla="*/ 0 w 741"/>
                  <a:gd name="T3" fmla="*/ 197 h 299"/>
                  <a:gd name="T4" fmla="*/ 167 w 741"/>
                  <a:gd name="T5" fmla="*/ 202 h 299"/>
                  <a:gd name="T6" fmla="*/ 166 w 741"/>
                  <a:gd name="T7" fmla="*/ 298 h 299"/>
                  <a:gd name="T8" fmla="*/ 390 w 741"/>
                  <a:gd name="T9" fmla="*/ 295 h 299"/>
                  <a:gd name="T10" fmla="*/ 592 w 741"/>
                  <a:gd name="T11" fmla="*/ 292 h 299"/>
                  <a:gd name="T12" fmla="*/ 740 w 741"/>
                  <a:gd name="T13" fmla="*/ 295 h 299"/>
                  <a:gd name="T14" fmla="*/ 694 w 741"/>
                  <a:gd name="T15" fmla="*/ 211 h 299"/>
                  <a:gd name="T16" fmla="*/ 662 w 741"/>
                  <a:gd name="T17" fmla="*/ 133 h 299"/>
                  <a:gd name="T18" fmla="*/ 627 w 741"/>
                  <a:gd name="T19" fmla="*/ 53 h 299"/>
                  <a:gd name="T20" fmla="*/ 543 w 741"/>
                  <a:gd name="T21" fmla="*/ 1 h 299"/>
                  <a:gd name="T22" fmla="*/ 504 w 741"/>
                  <a:gd name="T23" fmla="*/ 31 h 299"/>
                  <a:gd name="T24" fmla="*/ 458 w 741"/>
                  <a:gd name="T25" fmla="*/ 10 h 299"/>
                  <a:gd name="T26" fmla="*/ 258 w 741"/>
                  <a:gd name="T27" fmla="*/ 4 h 299"/>
                  <a:gd name="T28" fmla="*/ 8 w 741"/>
                  <a:gd name="T29" fmla="*/ 0 h 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1"/>
                  <a:gd name="T46" fmla="*/ 0 h 299"/>
                  <a:gd name="T47" fmla="*/ 741 w 741"/>
                  <a:gd name="T48" fmla="*/ 299 h 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1" h="299">
                    <a:moveTo>
                      <a:pt x="8" y="0"/>
                    </a:moveTo>
                    <a:lnTo>
                      <a:pt x="0" y="197"/>
                    </a:lnTo>
                    <a:lnTo>
                      <a:pt x="167" y="202"/>
                    </a:lnTo>
                    <a:lnTo>
                      <a:pt x="166" y="298"/>
                    </a:lnTo>
                    <a:lnTo>
                      <a:pt x="390" y="295"/>
                    </a:lnTo>
                    <a:lnTo>
                      <a:pt x="592" y="292"/>
                    </a:lnTo>
                    <a:lnTo>
                      <a:pt x="740" y="295"/>
                    </a:lnTo>
                    <a:lnTo>
                      <a:pt x="694" y="211"/>
                    </a:lnTo>
                    <a:lnTo>
                      <a:pt x="662" y="133"/>
                    </a:lnTo>
                    <a:lnTo>
                      <a:pt x="627" y="53"/>
                    </a:lnTo>
                    <a:lnTo>
                      <a:pt x="543" y="1"/>
                    </a:lnTo>
                    <a:lnTo>
                      <a:pt x="504" y="31"/>
                    </a:lnTo>
                    <a:lnTo>
                      <a:pt x="458" y="10"/>
                    </a:lnTo>
                    <a:lnTo>
                      <a:pt x="258" y="4"/>
                    </a:lnTo>
                    <a:lnTo>
                      <a:pt x="8" y="0"/>
                    </a:lnTo>
                  </a:path>
                </a:pathLst>
              </a:custGeom>
              <a:solidFill>
                <a:srgbClr val="FF7F3F"/>
              </a:solidFill>
              <a:ln w="12700" cap="rnd" cmpd="sng">
                <a:solidFill>
                  <a:srgbClr val="000000"/>
                </a:solidFill>
                <a:prstDash val="solid"/>
                <a:round/>
                <a:headEnd type="none" w="med" len="med"/>
                <a:tailEnd type="none" w="med" len="med"/>
              </a:ln>
            </p:spPr>
            <p:txBody>
              <a:bodyPr/>
              <a:lstStyle/>
              <a:p>
                <a:endParaRPr lang="en-US"/>
              </a:p>
            </p:txBody>
          </p:sp>
          <p:sp>
            <p:nvSpPr>
              <p:cNvPr id="6189" name="Freeform 22"/>
              <p:cNvSpPr>
                <a:spLocks/>
              </p:cNvSpPr>
              <p:nvPr/>
            </p:nvSpPr>
            <p:spPr bwMode="auto">
              <a:xfrm>
                <a:off x="2347" y="2382"/>
                <a:ext cx="653" cy="295"/>
              </a:xfrm>
              <a:custGeom>
                <a:avLst/>
                <a:gdLst>
                  <a:gd name="T0" fmla="*/ 6 w 653"/>
                  <a:gd name="T1" fmla="*/ 3 h 295"/>
                  <a:gd name="T2" fmla="*/ 5 w 653"/>
                  <a:gd name="T3" fmla="*/ 172 h 295"/>
                  <a:gd name="T4" fmla="*/ 0 w 653"/>
                  <a:gd name="T5" fmla="*/ 291 h 295"/>
                  <a:gd name="T6" fmla="*/ 652 w 653"/>
                  <a:gd name="T7" fmla="*/ 294 h 295"/>
                  <a:gd name="T8" fmla="*/ 639 w 653"/>
                  <a:gd name="T9" fmla="*/ 141 h 295"/>
                  <a:gd name="T10" fmla="*/ 639 w 653"/>
                  <a:gd name="T11" fmla="*/ 83 h 295"/>
                  <a:gd name="T12" fmla="*/ 587 w 653"/>
                  <a:gd name="T13" fmla="*/ 48 h 295"/>
                  <a:gd name="T14" fmla="*/ 603 w 653"/>
                  <a:gd name="T15" fmla="*/ 17 h 295"/>
                  <a:gd name="T16" fmla="*/ 580 w 653"/>
                  <a:gd name="T17" fmla="*/ 0 h 295"/>
                  <a:gd name="T18" fmla="*/ 284 w 653"/>
                  <a:gd name="T19" fmla="*/ 3 h 295"/>
                  <a:gd name="T20" fmla="*/ 6 w 653"/>
                  <a:gd name="T21" fmla="*/ 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3"/>
                  <a:gd name="T34" fmla="*/ 0 h 295"/>
                  <a:gd name="T35" fmla="*/ 653 w 653"/>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3" h="295">
                    <a:moveTo>
                      <a:pt x="6" y="3"/>
                    </a:moveTo>
                    <a:lnTo>
                      <a:pt x="5" y="172"/>
                    </a:lnTo>
                    <a:lnTo>
                      <a:pt x="0" y="291"/>
                    </a:lnTo>
                    <a:lnTo>
                      <a:pt x="652" y="294"/>
                    </a:lnTo>
                    <a:lnTo>
                      <a:pt x="639" y="141"/>
                    </a:lnTo>
                    <a:lnTo>
                      <a:pt x="639" y="83"/>
                    </a:lnTo>
                    <a:lnTo>
                      <a:pt x="587" y="48"/>
                    </a:lnTo>
                    <a:lnTo>
                      <a:pt x="603" y="17"/>
                    </a:lnTo>
                    <a:lnTo>
                      <a:pt x="580" y="0"/>
                    </a:lnTo>
                    <a:lnTo>
                      <a:pt x="284" y="3"/>
                    </a:lnTo>
                    <a:lnTo>
                      <a:pt x="6" y="3"/>
                    </a:lnTo>
                  </a:path>
                </a:pathLst>
              </a:custGeom>
              <a:solidFill>
                <a:srgbClr val="005F7F"/>
              </a:solidFill>
              <a:ln w="12700" cap="rnd" cmpd="sng">
                <a:solidFill>
                  <a:srgbClr val="000000"/>
                </a:solidFill>
                <a:prstDash val="solid"/>
                <a:round/>
                <a:headEnd type="none" w="med" len="med"/>
                <a:tailEnd type="none" w="med" len="med"/>
              </a:ln>
            </p:spPr>
            <p:txBody>
              <a:bodyPr/>
              <a:lstStyle/>
              <a:p>
                <a:endParaRPr lang="en-US"/>
              </a:p>
            </p:txBody>
          </p:sp>
          <p:sp>
            <p:nvSpPr>
              <p:cNvPr id="6190" name="Freeform 23"/>
              <p:cNvSpPr>
                <a:spLocks/>
              </p:cNvSpPr>
              <p:nvPr/>
            </p:nvSpPr>
            <p:spPr bwMode="auto">
              <a:xfrm>
                <a:off x="2259" y="2669"/>
                <a:ext cx="761" cy="326"/>
              </a:xfrm>
              <a:custGeom>
                <a:avLst/>
                <a:gdLst>
                  <a:gd name="T0" fmla="*/ 5 w 761"/>
                  <a:gd name="T1" fmla="*/ 0 h 326"/>
                  <a:gd name="T2" fmla="*/ 0 w 761"/>
                  <a:gd name="T3" fmla="*/ 58 h 326"/>
                  <a:gd name="T4" fmla="*/ 269 w 761"/>
                  <a:gd name="T5" fmla="*/ 66 h 326"/>
                  <a:gd name="T6" fmla="*/ 271 w 761"/>
                  <a:gd name="T7" fmla="*/ 252 h 326"/>
                  <a:gd name="T8" fmla="*/ 409 w 761"/>
                  <a:gd name="T9" fmla="*/ 302 h 326"/>
                  <a:gd name="T10" fmla="*/ 448 w 761"/>
                  <a:gd name="T11" fmla="*/ 284 h 326"/>
                  <a:gd name="T12" fmla="*/ 535 w 761"/>
                  <a:gd name="T13" fmla="*/ 325 h 326"/>
                  <a:gd name="T14" fmla="*/ 593 w 761"/>
                  <a:gd name="T15" fmla="*/ 324 h 326"/>
                  <a:gd name="T16" fmla="*/ 698 w 761"/>
                  <a:gd name="T17" fmla="*/ 284 h 326"/>
                  <a:gd name="T18" fmla="*/ 760 w 761"/>
                  <a:gd name="T19" fmla="*/ 322 h 326"/>
                  <a:gd name="T20" fmla="*/ 760 w 761"/>
                  <a:gd name="T21" fmla="*/ 122 h 326"/>
                  <a:gd name="T22" fmla="*/ 741 w 761"/>
                  <a:gd name="T23" fmla="*/ 4 h 326"/>
                  <a:gd name="T24" fmla="*/ 5 w 761"/>
                  <a:gd name="T25" fmla="*/ 0 h 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1"/>
                  <a:gd name="T40" fmla="*/ 0 h 326"/>
                  <a:gd name="T41" fmla="*/ 761 w 761"/>
                  <a:gd name="T42" fmla="*/ 326 h 3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1" h="326">
                    <a:moveTo>
                      <a:pt x="5" y="0"/>
                    </a:moveTo>
                    <a:lnTo>
                      <a:pt x="0" y="58"/>
                    </a:lnTo>
                    <a:lnTo>
                      <a:pt x="269" y="66"/>
                    </a:lnTo>
                    <a:lnTo>
                      <a:pt x="271" y="252"/>
                    </a:lnTo>
                    <a:lnTo>
                      <a:pt x="409" y="302"/>
                    </a:lnTo>
                    <a:lnTo>
                      <a:pt x="448" y="284"/>
                    </a:lnTo>
                    <a:lnTo>
                      <a:pt x="535" y="325"/>
                    </a:lnTo>
                    <a:lnTo>
                      <a:pt x="593" y="324"/>
                    </a:lnTo>
                    <a:lnTo>
                      <a:pt x="698" y="284"/>
                    </a:lnTo>
                    <a:lnTo>
                      <a:pt x="760" y="322"/>
                    </a:lnTo>
                    <a:lnTo>
                      <a:pt x="760" y="122"/>
                    </a:lnTo>
                    <a:lnTo>
                      <a:pt x="741" y="4"/>
                    </a:lnTo>
                    <a:lnTo>
                      <a:pt x="5" y="0"/>
                    </a:lnTo>
                  </a:path>
                </a:pathLst>
              </a:custGeom>
              <a:solidFill>
                <a:srgbClr val="9FBFFF"/>
              </a:solidFill>
              <a:ln w="12700" cap="rnd" cmpd="sng">
                <a:solidFill>
                  <a:srgbClr val="000000"/>
                </a:solidFill>
                <a:prstDash val="solid"/>
                <a:round/>
                <a:headEnd type="none" w="med" len="med"/>
                <a:tailEnd type="none" w="med" len="med"/>
              </a:ln>
            </p:spPr>
            <p:txBody>
              <a:bodyPr/>
              <a:lstStyle/>
              <a:p>
                <a:endParaRPr lang="en-US"/>
              </a:p>
            </p:txBody>
          </p:sp>
          <p:sp>
            <p:nvSpPr>
              <p:cNvPr id="6191" name="Freeform 24"/>
              <p:cNvSpPr>
                <a:spLocks/>
              </p:cNvSpPr>
              <p:nvPr/>
            </p:nvSpPr>
            <p:spPr bwMode="auto">
              <a:xfrm>
                <a:off x="3005" y="2684"/>
                <a:ext cx="429" cy="356"/>
              </a:xfrm>
              <a:custGeom>
                <a:avLst/>
                <a:gdLst>
                  <a:gd name="T0" fmla="*/ 0 w 429"/>
                  <a:gd name="T1" fmla="*/ 33 h 356"/>
                  <a:gd name="T2" fmla="*/ 169 w 429"/>
                  <a:gd name="T3" fmla="*/ 14 h 356"/>
                  <a:gd name="T4" fmla="*/ 377 w 429"/>
                  <a:gd name="T5" fmla="*/ 0 h 356"/>
                  <a:gd name="T6" fmla="*/ 366 w 429"/>
                  <a:gd name="T7" fmla="*/ 47 h 356"/>
                  <a:gd name="T8" fmla="*/ 412 w 429"/>
                  <a:gd name="T9" fmla="*/ 37 h 356"/>
                  <a:gd name="T10" fmla="*/ 428 w 429"/>
                  <a:gd name="T11" fmla="*/ 68 h 356"/>
                  <a:gd name="T12" fmla="*/ 380 w 429"/>
                  <a:gd name="T13" fmla="*/ 96 h 356"/>
                  <a:gd name="T14" fmla="*/ 391 w 429"/>
                  <a:gd name="T15" fmla="*/ 146 h 356"/>
                  <a:gd name="T16" fmla="*/ 342 w 429"/>
                  <a:gd name="T17" fmla="*/ 228 h 356"/>
                  <a:gd name="T18" fmla="*/ 305 w 429"/>
                  <a:gd name="T19" fmla="*/ 279 h 356"/>
                  <a:gd name="T20" fmla="*/ 326 w 429"/>
                  <a:gd name="T21" fmla="*/ 344 h 356"/>
                  <a:gd name="T22" fmla="*/ 62 w 429"/>
                  <a:gd name="T23" fmla="*/ 355 h 356"/>
                  <a:gd name="T24" fmla="*/ 60 w 429"/>
                  <a:gd name="T25" fmla="*/ 315 h 356"/>
                  <a:gd name="T26" fmla="*/ 8 w 429"/>
                  <a:gd name="T27" fmla="*/ 307 h 356"/>
                  <a:gd name="T28" fmla="*/ 8 w 429"/>
                  <a:gd name="T29" fmla="*/ 96 h 356"/>
                  <a:gd name="T30" fmla="*/ 0 w 429"/>
                  <a:gd name="T31" fmla="*/ 33 h 3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9"/>
                  <a:gd name="T49" fmla="*/ 0 h 356"/>
                  <a:gd name="T50" fmla="*/ 429 w 429"/>
                  <a:gd name="T51" fmla="*/ 356 h 3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9" h="356">
                    <a:moveTo>
                      <a:pt x="0" y="33"/>
                    </a:moveTo>
                    <a:lnTo>
                      <a:pt x="169" y="14"/>
                    </a:lnTo>
                    <a:lnTo>
                      <a:pt x="377" y="0"/>
                    </a:lnTo>
                    <a:lnTo>
                      <a:pt x="366" y="47"/>
                    </a:lnTo>
                    <a:lnTo>
                      <a:pt x="412" y="37"/>
                    </a:lnTo>
                    <a:lnTo>
                      <a:pt x="428" y="68"/>
                    </a:lnTo>
                    <a:lnTo>
                      <a:pt x="380" y="96"/>
                    </a:lnTo>
                    <a:lnTo>
                      <a:pt x="391" y="146"/>
                    </a:lnTo>
                    <a:lnTo>
                      <a:pt x="342" y="228"/>
                    </a:lnTo>
                    <a:lnTo>
                      <a:pt x="305" y="279"/>
                    </a:lnTo>
                    <a:lnTo>
                      <a:pt x="326" y="344"/>
                    </a:lnTo>
                    <a:lnTo>
                      <a:pt x="62" y="355"/>
                    </a:lnTo>
                    <a:lnTo>
                      <a:pt x="60" y="315"/>
                    </a:lnTo>
                    <a:lnTo>
                      <a:pt x="8" y="307"/>
                    </a:lnTo>
                    <a:lnTo>
                      <a:pt x="8" y="96"/>
                    </a:lnTo>
                    <a:lnTo>
                      <a:pt x="0" y="33"/>
                    </a:lnTo>
                  </a:path>
                </a:pathLst>
              </a:custGeom>
              <a:solidFill>
                <a:srgbClr val="7FFFDF"/>
              </a:solidFill>
              <a:ln w="12700" cap="rnd" cmpd="sng">
                <a:solidFill>
                  <a:srgbClr val="000000"/>
                </a:solidFill>
                <a:prstDash val="solid"/>
                <a:round/>
                <a:headEnd type="none" w="med" len="med"/>
                <a:tailEnd type="none" w="med" len="med"/>
              </a:ln>
            </p:spPr>
            <p:txBody>
              <a:bodyPr/>
              <a:lstStyle/>
              <a:p>
                <a:endParaRPr lang="en-US"/>
              </a:p>
            </p:txBody>
          </p:sp>
          <p:sp>
            <p:nvSpPr>
              <p:cNvPr id="6192" name="Freeform 25"/>
              <p:cNvSpPr>
                <a:spLocks/>
              </p:cNvSpPr>
              <p:nvPr/>
            </p:nvSpPr>
            <p:spPr bwMode="auto">
              <a:xfrm>
                <a:off x="3068" y="3027"/>
                <a:ext cx="519" cy="372"/>
              </a:xfrm>
              <a:custGeom>
                <a:avLst/>
                <a:gdLst>
                  <a:gd name="T0" fmla="*/ 0 w 519"/>
                  <a:gd name="T1" fmla="*/ 8 h 372"/>
                  <a:gd name="T2" fmla="*/ 261 w 519"/>
                  <a:gd name="T3" fmla="*/ 0 h 372"/>
                  <a:gd name="T4" fmla="*/ 307 w 519"/>
                  <a:gd name="T5" fmla="*/ 76 h 372"/>
                  <a:gd name="T6" fmla="*/ 267 w 519"/>
                  <a:gd name="T7" fmla="*/ 166 h 372"/>
                  <a:gd name="T8" fmla="*/ 254 w 519"/>
                  <a:gd name="T9" fmla="*/ 207 h 372"/>
                  <a:gd name="T10" fmla="*/ 429 w 519"/>
                  <a:gd name="T11" fmla="*/ 190 h 372"/>
                  <a:gd name="T12" fmla="*/ 440 w 519"/>
                  <a:gd name="T13" fmla="*/ 249 h 372"/>
                  <a:gd name="T14" fmla="*/ 388 w 519"/>
                  <a:gd name="T15" fmla="*/ 244 h 372"/>
                  <a:gd name="T16" fmla="*/ 364 w 519"/>
                  <a:gd name="T17" fmla="*/ 269 h 372"/>
                  <a:gd name="T18" fmla="*/ 391 w 519"/>
                  <a:gd name="T19" fmla="*/ 286 h 372"/>
                  <a:gd name="T20" fmla="*/ 439 w 519"/>
                  <a:gd name="T21" fmla="*/ 266 h 372"/>
                  <a:gd name="T22" fmla="*/ 440 w 519"/>
                  <a:gd name="T23" fmla="*/ 295 h 372"/>
                  <a:gd name="T24" fmla="*/ 466 w 519"/>
                  <a:gd name="T25" fmla="*/ 270 h 372"/>
                  <a:gd name="T26" fmla="*/ 485 w 519"/>
                  <a:gd name="T27" fmla="*/ 270 h 372"/>
                  <a:gd name="T28" fmla="*/ 462 w 519"/>
                  <a:gd name="T29" fmla="*/ 320 h 372"/>
                  <a:gd name="T30" fmla="*/ 505 w 519"/>
                  <a:gd name="T31" fmla="*/ 329 h 372"/>
                  <a:gd name="T32" fmla="*/ 518 w 519"/>
                  <a:gd name="T33" fmla="*/ 355 h 372"/>
                  <a:gd name="T34" fmla="*/ 499 w 519"/>
                  <a:gd name="T35" fmla="*/ 364 h 372"/>
                  <a:gd name="T36" fmla="*/ 472 w 519"/>
                  <a:gd name="T37" fmla="*/ 347 h 372"/>
                  <a:gd name="T38" fmla="*/ 424 w 519"/>
                  <a:gd name="T39" fmla="*/ 334 h 372"/>
                  <a:gd name="T40" fmla="*/ 435 w 519"/>
                  <a:gd name="T41" fmla="*/ 367 h 372"/>
                  <a:gd name="T42" fmla="*/ 410 w 519"/>
                  <a:gd name="T43" fmla="*/ 371 h 372"/>
                  <a:gd name="T44" fmla="*/ 389 w 519"/>
                  <a:gd name="T45" fmla="*/ 341 h 372"/>
                  <a:gd name="T46" fmla="*/ 377 w 519"/>
                  <a:gd name="T47" fmla="*/ 360 h 372"/>
                  <a:gd name="T48" fmla="*/ 300 w 519"/>
                  <a:gd name="T49" fmla="*/ 360 h 372"/>
                  <a:gd name="T50" fmla="*/ 300 w 519"/>
                  <a:gd name="T51" fmla="*/ 341 h 372"/>
                  <a:gd name="T52" fmla="*/ 272 w 519"/>
                  <a:gd name="T53" fmla="*/ 320 h 372"/>
                  <a:gd name="T54" fmla="*/ 215 w 519"/>
                  <a:gd name="T55" fmla="*/ 317 h 372"/>
                  <a:gd name="T56" fmla="*/ 262 w 519"/>
                  <a:gd name="T57" fmla="*/ 341 h 372"/>
                  <a:gd name="T58" fmla="*/ 195 w 519"/>
                  <a:gd name="T59" fmla="*/ 354 h 372"/>
                  <a:gd name="T60" fmla="*/ 91 w 519"/>
                  <a:gd name="T61" fmla="*/ 337 h 372"/>
                  <a:gd name="T62" fmla="*/ 51 w 519"/>
                  <a:gd name="T63" fmla="*/ 341 h 372"/>
                  <a:gd name="T64" fmla="*/ 65 w 519"/>
                  <a:gd name="T65" fmla="*/ 217 h 372"/>
                  <a:gd name="T66" fmla="*/ 2 w 519"/>
                  <a:gd name="T67" fmla="*/ 119 h 372"/>
                  <a:gd name="T68" fmla="*/ 0 w 519"/>
                  <a:gd name="T69" fmla="*/ 8 h 3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372"/>
                  <a:gd name="T107" fmla="*/ 519 w 519"/>
                  <a:gd name="T108" fmla="*/ 372 h 3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372">
                    <a:moveTo>
                      <a:pt x="0" y="8"/>
                    </a:moveTo>
                    <a:lnTo>
                      <a:pt x="261" y="0"/>
                    </a:lnTo>
                    <a:lnTo>
                      <a:pt x="307" y="76"/>
                    </a:lnTo>
                    <a:lnTo>
                      <a:pt x="267" y="166"/>
                    </a:lnTo>
                    <a:lnTo>
                      <a:pt x="254" y="207"/>
                    </a:lnTo>
                    <a:lnTo>
                      <a:pt x="429" y="190"/>
                    </a:lnTo>
                    <a:lnTo>
                      <a:pt x="440" y="249"/>
                    </a:lnTo>
                    <a:lnTo>
                      <a:pt x="388" y="244"/>
                    </a:lnTo>
                    <a:lnTo>
                      <a:pt x="364" y="269"/>
                    </a:lnTo>
                    <a:lnTo>
                      <a:pt x="391" y="286"/>
                    </a:lnTo>
                    <a:lnTo>
                      <a:pt x="439" y="266"/>
                    </a:lnTo>
                    <a:lnTo>
                      <a:pt x="440" y="295"/>
                    </a:lnTo>
                    <a:lnTo>
                      <a:pt x="466" y="270"/>
                    </a:lnTo>
                    <a:lnTo>
                      <a:pt x="485" y="270"/>
                    </a:lnTo>
                    <a:lnTo>
                      <a:pt x="462" y="320"/>
                    </a:lnTo>
                    <a:lnTo>
                      <a:pt x="505" y="329"/>
                    </a:lnTo>
                    <a:lnTo>
                      <a:pt x="518" y="355"/>
                    </a:lnTo>
                    <a:lnTo>
                      <a:pt x="499" y="364"/>
                    </a:lnTo>
                    <a:lnTo>
                      <a:pt x="472" y="347"/>
                    </a:lnTo>
                    <a:lnTo>
                      <a:pt x="424" y="334"/>
                    </a:lnTo>
                    <a:lnTo>
                      <a:pt x="435" y="367"/>
                    </a:lnTo>
                    <a:lnTo>
                      <a:pt x="410" y="371"/>
                    </a:lnTo>
                    <a:lnTo>
                      <a:pt x="389" y="341"/>
                    </a:lnTo>
                    <a:lnTo>
                      <a:pt x="377" y="360"/>
                    </a:lnTo>
                    <a:lnTo>
                      <a:pt x="300" y="360"/>
                    </a:lnTo>
                    <a:lnTo>
                      <a:pt x="300" y="341"/>
                    </a:lnTo>
                    <a:lnTo>
                      <a:pt x="272" y="320"/>
                    </a:lnTo>
                    <a:lnTo>
                      <a:pt x="215" y="317"/>
                    </a:lnTo>
                    <a:lnTo>
                      <a:pt x="262" y="341"/>
                    </a:lnTo>
                    <a:lnTo>
                      <a:pt x="195" y="354"/>
                    </a:lnTo>
                    <a:lnTo>
                      <a:pt x="91" y="337"/>
                    </a:lnTo>
                    <a:lnTo>
                      <a:pt x="51" y="341"/>
                    </a:lnTo>
                    <a:lnTo>
                      <a:pt x="65" y="217"/>
                    </a:lnTo>
                    <a:lnTo>
                      <a:pt x="2" y="119"/>
                    </a:lnTo>
                    <a:lnTo>
                      <a:pt x="0" y="8"/>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US"/>
              </a:p>
            </p:txBody>
          </p:sp>
          <p:sp>
            <p:nvSpPr>
              <p:cNvPr id="6193" name="Freeform 26"/>
              <p:cNvSpPr>
                <a:spLocks/>
              </p:cNvSpPr>
              <p:nvPr/>
            </p:nvSpPr>
            <p:spPr bwMode="auto">
              <a:xfrm>
                <a:off x="2709" y="1463"/>
                <a:ext cx="584" cy="582"/>
              </a:xfrm>
              <a:custGeom>
                <a:avLst/>
                <a:gdLst>
                  <a:gd name="T0" fmla="*/ 0 w 584"/>
                  <a:gd name="T1" fmla="*/ 45 h 582"/>
                  <a:gd name="T2" fmla="*/ 153 w 584"/>
                  <a:gd name="T3" fmla="*/ 45 h 582"/>
                  <a:gd name="T4" fmla="*/ 151 w 584"/>
                  <a:gd name="T5" fmla="*/ 0 h 582"/>
                  <a:gd name="T6" fmla="*/ 185 w 584"/>
                  <a:gd name="T7" fmla="*/ 13 h 582"/>
                  <a:gd name="T8" fmla="*/ 191 w 584"/>
                  <a:gd name="T9" fmla="*/ 48 h 582"/>
                  <a:gd name="T10" fmla="*/ 264 w 584"/>
                  <a:gd name="T11" fmla="*/ 86 h 582"/>
                  <a:gd name="T12" fmla="*/ 287 w 584"/>
                  <a:gd name="T13" fmla="*/ 69 h 582"/>
                  <a:gd name="T14" fmla="*/ 330 w 584"/>
                  <a:gd name="T15" fmla="*/ 69 h 582"/>
                  <a:gd name="T16" fmla="*/ 363 w 584"/>
                  <a:gd name="T17" fmla="*/ 102 h 582"/>
                  <a:gd name="T18" fmla="*/ 385 w 584"/>
                  <a:gd name="T19" fmla="*/ 90 h 582"/>
                  <a:gd name="T20" fmla="*/ 449 w 584"/>
                  <a:gd name="T21" fmla="*/ 103 h 582"/>
                  <a:gd name="T22" fmla="*/ 471 w 584"/>
                  <a:gd name="T23" fmla="*/ 79 h 582"/>
                  <a:gd name="T24" fmla="*/ 511 w 584"/>
                  <a:gd name="T25" fmla="*/ 98 h 582"/>
                  <a:gd name="T26" fmla="*/ 583 w 584"/>
                  <a:gd name="T27" fmla="*/ 95 h 582"/>
                  <a:gd name="T28" fmla="*/ 467 w 584"/>
                  <a:gd name="T29" fmla="*/ 167 h 582"/>
                  <a:gd name="T30" fmla="*/ 409 w 584"/>
                  <a:gd name="T31" fmla="*/ 230 h 582"/>
                  <a:gd name="T32" fmla="*/ 421 w 584"/>
                  <a:gd name="T33" fmla="*/ 322 h 582"/>
                  <a:gd name="T34" fmla="*/ 381 w 584"/>
                  <a:gd name="T35" fmla="*/ 360 h 582"/>
                  <a:gd name="T36" fmla="*/ 397 w 584"/>
                  <a:gd name="T37" fmla="*/ 387 h 582"/>
                  <a:gd name="T38" fmla="*/ 397 w 584"/>
                  <a:gd name="T39" fmla="*/ 455 h 582"/>
                  <a:gd name="T40" fmla="*/ 436 w 584"/>
                  <a:gd name="T41" fmla="*/ 455 h 582"/>
                  <a:gd name="T42" fmla="*/ 495 w 584"/>
                  <a:gd name="T43" fmla="*/ 505 h 582"/>
                  <a:gd name="T44" fmla="*/ 519 w 584"/>
                  <a:gd name="T45" fmla="*/ 564 h 582"/>
                  <a:gd name="T46" fmla="*/ 107 w 584"/>
                  <a:gd name="T47" fmla="*/ 581 h 582"/>
                  <a:gd name="T48" fmla="*/ 108 w 584"/>
                  <a:gd name="T49" fmla="*/ 420 h 582"/>
                  <a:gd name="T50" fmla="*/ 72 w 584"/>
                  <a:gd name="T51" fmla="*/ 385 h 582"/>
                  <a:gd name="T52" fmla="*/ 84 w 584"/>
                  <a:gd name="T53" fmla="*/ 342 h 582"/>
                  <a:gd name="T54" fmla="*/ 97 w 584"/>
                  <a:gd name="T55" fmla="*/ 318 h 582"/>
                  <a:gd name="T56" fmla="*/ 72 w 584"/>
                  <a:gd name="T57" fmla="*/ 206 h 582"/>
                  <a:gd name="T58" fmla="*/ 37 w 584"/>
                  <a:gd name="T59" fmla="*/ 133 h 582"/>
                  <a:gd name="T60" fmla="*/ 0 w 584"/>
                  <a:gd name="T61" fmla="*/ 45 h 5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4"/>
                  <a:gd name="T94" fmla="*/ 0 h 582"/>
                  <a:gd name="T95" fmla="*/ 584 w 584"/>
                  <a:gd name="T96" fmla="*/ 582 h 5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4" h="582">
                    <a:moveTo>
                      <a:pt x="0" y="45"/>
                    </a:moveTo>
                    <a:lnTo>
                      <a:pt x="153" y="45"/>
                    </a:lnTo>
                    <a:lnTo>
                      <a:pt x="151" y="0"/>
                    </a:lnTo>
                    <a:lnTo>
                      <a:pt x="185" y="13"/>
                    </a:lnTo>
                    <a:lnTo>
                      <a:pt x="191" y="48"/>
                    </a:lnTo>
                    <a:lnTo>
                      <a:pt x="264" y="86"/>
                    </a:lnTo>
                    <a:lnTo>
                      <a:pt x="287" y="69"/>
                    </a:lnTo>
                    <a:lnTo>
                      <a:pt x="330" y="69"/>
                    </a:lnTo>
                    <a:lnTo>
                      <a:pt x="363" y="102"/>
                    </a:lnTo>
                    <a:lnTo>
                      <a:pt x="385" y="90"/>
                    </a:lnTo>
                    <a:lnTo>
                      <a:pt x="449" y="103"/>
                    </a:lnTo>
                    <a:lnTo>
                      <a:pt x="471" y="79"/>
                    </a:lnTo>
                    <a:lnTo>
                      <a:pt x="511" y="98"/>
                    </a:lnTo>
                    <a:lnTo>
                      <a:pt x="583" y="95"/>
                    </a:lnTo>
                    <a:lnTo>
                      <a:pt x="467" y="167"/>
                    </a:lnTo>
                    <a:lnTo>
                      <a:pt x="409" y="230"/>
                    </a:lnTo>
                    <a:lnTo>
                      <a:pt x="421" y="322"/>
                    </a:lnTo>
                    <a:lnTo>
                      <a:pt x="381" y="360"/>
                    </a:lnTo>
                    <a:lnTo>
                      <a:pt x="397" y="387"/>
                    </a:lnTo>
                    <a:lnTo>
                      <a:pt x="397" y="455"/>
                    </a:lnTo>
                    <a:lnTo>
                      <a:pt x="436" y="455"/>
                    </a:lnTo>
                    <a:lnTo>
                      <a:pt x="495" y="505"/>
                    </a:lnTo>
                    <a:lnTo>
                      <a:pt x="519" y="564"/>
                    </a:lnTo>
                    <a:lnTo>
                      <a:pt x="107" y="581"/>
                    </a:lnTo>
                    <a:lnTo>
                      <a:pt x="108" y="420"/>
                    </a:lnTo>
                    <a:lnTo>
                      <a:pt x="72" y="385"/>
                    </a:lnTo>
                    <a:lnTo>
                      <a:pt x="84" y="342"/>
                    </a:lnTo>
                    <a:lnTo>
                      <a:pt x="97" y="318"/>
                    </a:lnTo>
                    <a:lnTo>
                      <a:pt x="72" y="206"/>
                    </a:lnTo>
                    <a:lnTo>
                      <a:pt x="37" y="133"/>
                    </a:lnTo>
                    <a:lnTo>
                      <a:pt x="0" y="45"/>
                    </a:lnTo>
                  </a:path>
                </a:pathLst>
              </a:custGeom>
              <a:solidFill>
                <a:srgbClr val="5FC000"/>
              </a:solidFill>
              <a:ln w="12700" cap="rnd" cmpd="sng">
                <a:solidFill>
                  <a:srgbClr val="000000"/>
                </a:solidFill>
                <a:prstDash val="solid"/>
                <a:round/>
                <a:headEnd type="none" w="med" len="med"/>
                <a:tailEnd type="none" w="med" len="med"/>
              </a:ln>
            </p:spPr>
            <p:txBody>
              <a:bodyPr/>
              <a:lstStyle/>
              <a:p>
                <a:endParaRPr lang="en-US"/>
              </a:p>
            </p:txBody>
          </p:sp>
          <p:sp>
            <p:nvSpPr>
              <p:cNvPr id="6194" name="Freeform 27"/>
              <p:cNvSpPr>
                <a:spLocks/>
              </p:cNvSpPr>
              <p:nvPr/>
            </p:nvSpPr>
            <p:spPr bwMode="auto">
              <a:xfrm>
                <a:off x="3086" y="1661"/>
                <a:ext cx="442" cy="458"/>
              </a:xfrm>
              <a:custGeom>
                <a:avLst/>
                <a:gdLst>
                  <a:gd name="T0" fmla="*/ 32 w 442"/>
                  <a:gd name="T1" fmla="*/ 31 h 458"/>
                  <a:gd name="T2" fmla="*/ 65 w 442"/>
                  <a:gd name="T3" fmla="*/ 27 h 458"/>
                  <a:gd name="T4" fmla="*/ 95 w 442"/>
                  <a:gd name="T5" fmla="*/ 27 h 458"/>
                  <a:gd name="T6" fmla="*/ 114 w 442"/>
                  <a:gd name="T7" fmla="*/ 0 h 458"/>
                  <a:gd name="T8" fmla="*/ 128 w 442"/>
                  <a:gd name="T9" fmla="*/ 34 h 458"/>
                  <a:gd name="T10" fmla="*/ 176 w 442"/>
                  <a:gd name="T11" fmla="*/ 34 h 458"/>
                  <a:gd name="T12" fmla="*/ 201 w 442"/>
                  <a:gd name="T13" fmla="*/ 65 h 458"/>
                  <a:gd name="T14" fmla="*/ 251 w 442"/>
                  <a:gd name="T15" fmla="*/ 57 h 458"/>
                  <a:gd name="T16" fmla="*/ 284 w 442"/>
                  <a:gd name="T17" fmla="*/ 76 h 458"/>
                  <a:gd name="T18" fmla="*/ 346 w 442"/>
                  <a:gd name="T19" fmla="*/ 91 h 458"/>
                  <a:gd name="T20" fmla="*/ 357 w 442"/>
                  <a:gd name="T21" fmla="*/ 115 h 458"/>
                  <a:gd name="T22" fmla="*/ 389 w 442"/>
                  <a:gd name="T23" fmla="*/ 116 h 458"/>
                  <a:gd name="T24" fmla="*/ 379 w 442"/>
                  <a:gd name="T25" fmla="*/ 140 h 458"/>
                  <a:gd name="T26" fmla="*/ 390 w 442"/>
                  <a:gd name="T27" fmla="*/ 167 h 458"/>
                  <a:gd name="T28" fmla="*/ 370 w 442"/>
                  <a:gd name="T29" fmla="*/ 201 h 458"/>
                  <a:gd name="T30" fmla="*/ 384 w 442"/>
                  <a:gd name="T31" fmla="*/ 208 h 458"/>
                  <a:gd name="T32" fmla="*/ 419 w 442"/>
                  <a:gd name="T33" fmla="*/ 171 h 458"/>
                  <a:gd name="T34" fmla="*/ 417 w 442"/>
                  <a:gd name="T35" fmla="*/ 158 h 458"/>
                  <a:gd name="T36" fmla="*/ 431 w 442"/>
                  <a:gd name="T37" fmla="*/ 153 h 458"/>
                  <a:gd name="T38" fmla="*/ 441 w 442"/>
                  <a:gd name="T39" fmla="*/ 171 h 458"/>
                  <a:gd name="T40" fmla="*/ 414 w 442"/>
                  <a:gd name="T41" fmla="*/ 197 h 458"/>
                  <a:gd name="T42" fmla="*/ 403 w 442"/>
                  <a:gd name="T43" fmla="*/ 255 h 458"/>
                  <a:gd name="T44" fmla="*/ 403 w 442"/>
                  <a:gd name="T45" fmla="*/ 352 h 458"/>
                  <a:gd name="T46" fmla="*/ 419 w 442"/>
                  <a:gd name="T47" fmla="*/ 369 h 458"/>
                  <a:gd name="T48" fmla="*/ 412 w 442"/>
                  <a:gd name="T49" fmla="*/ 429 h 458"/>
                  <a:gd name="T50" fmla="*/ 203 w 442"/>
                  <a:gd name="T51" fmla="*/ 457 h 458"/>
                  <a:gd name="T52" fmla="*/ 151 w 442"/>
                  <a:gd name="T53" fmla="*/ 429 h 458"/>
                  <a:gd name="T54" fmla="*/ 162 w 442"/>
                  <a:gd name="T55" fmla="*/ 395 h 458"/>
                  <a:gd name="T56" fmla="*/ 136 w 442"/>
                  <a:gd name="T57" fmla="*/ 355 h 458"/>
                  <a:gd name="T58" fmla="*/ 114 w 442"/>
                  <a:gd name="T59" fmla="*/ 306 h 458"/>
                  <a:gd name="T60" fmla="*/ 56 w 442"/>
                  <a:gd name="T61" fmla="*/ 256 h 458"/>
                  <a:gd name="T62" fmla="*/ 19 w 442"/>
                  <a:gd name="T63" fmla="*/ 256 h 458"/>
                  <a:gd name="T64" fmla="*/ 19 w 442"/>
                  <a:gd name="T65" fmla="*/ 188 h 458"/>
                  <a:gd name="T66" fmla="*/ 0 w 442"/>
                  <a:gd name="T67" fmla="*/ 163 h 458"/>
                  <a:gd name="T68" fmla="*/ 41 w 442"/>
                  <a:gd name="T69" fmla="*/ 123 h 458"/>
                  <a:gd name="T70" fmla="*/ 32 w 442"/>
                  <a:gd name="T71" fmla="*/ 31 h 4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2"/>
                  <a:gd name="T109" fmla="*/ 0 h 458"/>
                  <a:gd name="T110" fmla="*/ 442 w 442"/>
                  <a:gd name="T111" fmla="*/ 458 h 4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2" h="458">
                    <a:moveTo>
                      <a:pt x="32" y="31"/>
                    </a:moveTo>
                    <a:lnTo>
                      <a:pt x="65" y="27"/>
                    </a:lnTo>
                    <a:lnTo>
                      <a:pt x="95" y="27"/>
                    </a:lnTo>
                    <a:lnTo>
                      <a:pt x="114" y="0"/>
                    </a:lnTo>
                    <a:lnTo>
                      <a:pt x="128" y="34"/>
                    </a:lnTo>
                    <a:lnTo>
                      <a:pt x="176" y="34"/>
                    </a:lnTo>
                    <a:lnTo>
                      <a:pt x="201" y="65"/>
                    </a:lnTo>
                    <a:lnTo>
                      <a:pt x="251" y="57"/>
                    </a:lnTo>
                    <a:lnTo>
                      <a:pt x="284" y="76"/>
                    </a:lnTo>
                    <a:lnTo>
                      <a:pt x="346" y="91"/>
                    </a:lnTo>
                    <a:lnTo>
                      <a:pt x="357" y="115"/>
                    </a:lnTo>
                    <a:lnTo>
                      <a:pt x="389" y="116"/>
                    </a:lnTo>
                    <a:lnTo>
                      <a:pt x="379" y="140"/>
                    </a:lnTo>
                    <a:lnTo>
                      <a:pt x="390" y="167"/>
                    </a:lnTo>
                    <a:lnTo>
                      <a:pt x="370" y="201"/>
                    </a:lnTo>
                    <a:lnTo>
                      <a:pt x="384" y="208"/>
                    </a:lnTo>
                    <a:lnTo>
                      <a:pt x="419" y="171"/>
                    </a:lnTo>
                    <a:lnTo>
                      <a:pt x="417" y="158"/>
                    </a:lnTo>
                    <a:lnTo>
                      <a:pt x="431" y="153"/>
                    </a:lnTo>
                    <a:lnTo>
                      <a:pt x="441" y="171"/>
                    </a:lnTo>
                    <a:lnTo>
                      <a:pt x="414" y="197"/>
                    </a:lnTo>
                    <a:lnTo>
                      <a:pt x="403" y="255"/>
                    </a:lnTo>
                    <a:lnTo>
                      <a:pt x="403" y="352"/>
                    </a:lnTo>
                    <a:lnTo>
                      <a:pt x="419" y="369"/>
                    </a:lnTo>
                    <a:lnTo>
                      <a:pt x="412" y="429"/>
                    </a:lnTo>
                    <a:lnTo>
                      <a:pt x="203" y="457"/>
                    </a:lnTo>
                    <a:lnTo>
                      <a:pt x="151" y="429"/>
                    </a:lnTo>
                    <a:lnTo>
                      <a:pt x="162" y="395"/>
                    </a:lnTo>
                    <a:lnTo>
                      <a:pt x="136" y="355"/>
                    </a:lnTo>
                    <a:lnTo>
                      <a:pt x="114" y="306"/>
                    </a:lnTo>
                    <a:lnTo>
                      <a:pt x="56" y="256"/>
                    </a:lnTo>
                    <a:lnTo>
                      <a:pt x="19" y="256"/>
                    </a:lnTo>
                    <a:lnTo>
                      <a:pt x="19" y="188"/>
                    </a:lnTo>
                    <a:lnTo>
                      <a:pt x="0" y="163"/>
                    </a:lnTo>
                    <a:lnTo>
                      <a:pt x="41" y="123"/>
                    </a:lnTo>
                    <a:lnTo>
                      <a:pt x="32" y="31"/>
                    </a:lnTo>
                  </a:path>
                </a:pathLst>
              </a:custGeom>
              <a:solidFill>
                <a:srgbClr val="000080"/>
              </a:solidFill>
              <a:ln w="12700" cap="rnd" cmpd="sng">
                <a:solidFill>
                  <a:srgbClr val="000000"/>
                </a:solidFill>
                <a:prstDash val="solid"/>
                <a:round/>
                <a:headEnd type="none" w="med" len="med"/>
                <a:tailEnd type="none" w="med" len="med"/>
              </a:ln>
            </p:spPr>
            <p:txBody>
              <a:bodyPr/>
              <a:lstStyle/>
              <a:p>
                <a:endParaRPr lang="en-US"/>
              </a:p>
            </p:txBody>
          </p:sp>
          <p:sp>
            <p:nvSpPr>
              <p:cNvPr id="6195" name="Freeform 28"/>
              <p:cNvSpPr>
                <a:spLocks/>
              </p:cNvSpPr>
              <p:nvPr/>
            </p:nvSpPr>
            <p:spPr bwMode="auto">
              <a:xfrm>
                <a:off x="2807" y="2025"/>
                <a:ext cx="514" cy="296"/>
              </a:xfrm>
              <a:custGeom>
                <a:avLst/>
                <a:gdLst>
                  <a:gd name="T0" fmla="*/ 8 w 514"/>
                  <a:gd name="T1" fmla="*/ 16 h 296"/>
                  <a:gd name="T2" fmla="*/ 0 w 514"/>
                  <a:gd name="T3" fmla="*/ 65 h 296"/>
                  <a:gd name="T4" fmla="*/ 11 w 514"/>
                  <a:gd name="T5" fmla="*/ 121 h 296"/>
                  <a:gd name="T6" fmla="*/ 59 w 514"/>
                  <a:gd name="T7" fmla="*/ 234 h 296"/>
                  <a:gd name="T8" fmla="*/ 86 w 514"/>
                  <a:gd name="T9" fmla="*/ 295 h 296"/>
                  <a:gd name="T10" fmla="*/ 388 w 514"/>
                  <a:gd name="T11" fmla="*/ 281 h 296"/>
                  <a:gd name="T12" fmla="*/ 437 w 514"/>
                  <a:gd name="T13" fmla="*/ 295 h 296"/>
                  <a:gd name="T14" fmla="*/ 467 w 514"/>
                  <a:gd name="T15" fmla="*/ 237 h 296"/>
                  <a:gd name="T16" fmla="*/ 456 w 514"/>
                  <a:gd name="T17" fmla="*/ 196 h 296"/>
                  <a:gd name="T18" fmla="*/ 507 w 514"/>
                  <a:gd name="T19" fmla="*/ 187 h 296"/>
                  <a:gd name="T20" fmla="*/ 513 w 514"/>
                  <a:gd name="T21" fmla="*/ 122 h 296"/>
                  <a:gd name="T22" fmla="*/ 483 w 514"/>
                  <a:gd name="T23" fmla="*/ 94 h 296"/>
                  <a:gd name="T24" fmla="*/ 430 w 514"/>
                  <a:gd name="T25" fmla="*/ 65 h 296"/>
                  <a:gd name="T26" fmla="*/ 442 w 514"/>
                  <a:gd name="T27" fmla="*/ 28 h 296"/>
                  <a:gd name="T28" fmla="*/ 419 w 514"/>
                  <a:gd name="T29" fmla="*/ 0 h 296"/>
                  <a:gd name="T30" fmla="*/ 307 w 514"/>
                  <a:gd name="T31" fmla="*/ 4 h 296"/>
                  <a:gd name="T32" fmla="*/ 192 w 514"/>
                  <a:gd name="T33" fmla="*/ 9 h 296"/>
                  <a:gd name="T34" fmla="*/ 8 w 514"/>
                  <a:gd name="T35" fmla="*/ 1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4"/>
                  <a:gd name="T55" fmla="*/ 0 h 296"/>
                  <a:gd name="T56" fmla="*/ 514 w 514"/>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4" h="296">
                    <a:moveTo>
                      <a:pt x="8" y="16"/>
                    </a:moveTo>
                    <a:lnTo>
                      <a:pt x="0" y="65"/>
                    </a:lnTo>
                    <a:lnTo>
                      <a:pt x="11" y="121"/>
                    </a:lnTo>
                    <a:lnTo>
                      <a:pt x="59" y="234"/>
                    </a:lnTo>
                    <a:lnTo>
                      <a:pt x="86" y="295"/>
                    </a:lnTo>
                    <a:lnTo>
                      <a:pt x="388" y="281"/>
                    </a:lnTo>
                    <a:lnTo>
                      <a:pt x="437" y="295"/>
                    </a:lnTo>
                    <a:lnTo>
                      <a:pt x="467" y="237"/>
                    </a:lnTo>
                    <a:lnTo>
                      <a:pt x="456" y="196"/>
                    </a:lnTo>
                    <a:lnTo>
                      <a:pt x="507" y="187"/>
                    </a:lnTo>
                    <a:lnTo>
                      <a:pt x="513" y="122"/>
                    </a:lnTo>
                    <a:lnTo>
                      <a:pt x="483" y="94"/>
                    </a:lnTo>
                    <a:lnTo>
                      <a:pt x="430" y="65"/>
                    </a:lnTo>
                    <a:lnTo>
                      <a:pt x="442" y="28"/>
                    </a:lnTo>
                    <a:lnTo>
                      <a:pt x="419" y="0"/>
                    </a:lnTo>
                    <a:lnTo>
                      <a:pt x="307" y="4"/>
                    </a:lnTo>
                    <a:lnTo>
                      <a:pt x="192" y="9"/>
                    </a:lnTo>
                    <a:lnTo>
                      <a:pt x="8" y="16"/>
                    </a:lnTo>
                  </a:path>
                </a:pathLst>
              </a:custGeom>
              <a:solidFill>
                <a:srgbClr val="00BFDF"/>
              </a:solidFill>
              <a:ln w="12700" cap="rnd" cmpd="sng">
                <a:solidFill>
                  <a:srgbClr val="000000"/>
                </a:solidFill>
                <a:prstDash val="solid"/>
                <a:round/>
                <a:headEnd type="none" w="med" len="med"/>
                <a:tailEnd type="none" w="med" len="med"/>
              </a:ln>
            </p:spPr>
            <p:txBody>
              <a:bodyPr/>
              <a:lstStyle/>
              <a:p>
                <a:endParaRPr lang="en-US"/>
              </a:p>
            </p:txBody>
          </p:sp>
          <p:sp>
            <p:nvSpPr>
              <p:cNvPr id="6196" name="Freeform 29"/>
              <p:cNvSpPr>
                <a:spLocks/>
              </p:cNvSpPr>
              <p:nvPr/>
            </p:nvSpPr>
            <p:spPr bwMode="auto">
              <a:xfrm>
                <a:off x="3261" y="1596"/>
                <a:ext cx="472" cy="185"/>
              </a:xfrm>
              <a:custGeom>
                <a:avLst/>
                <a:gdLst>
                  <a:gd name="T0" fmla="*/ 0 w 472"/>
                  <a:gd name="T1" fmla="*/ 101 h 185"/>
                  <a:gd name="T2" fmla="*/ 106 w 472"/>
                  <a:gd name="T3" fmla="*/ 0 h 185"/>
                  <a:gd name="T4" fmla="*/ 87 w 472"/>
                  <a:gd name="T5" fmla="*/ 41 h 185"/>
                  <a:gd name="T6" fmla="*/ 101 w 472"/>
                  <a:gd name="T7" fmla="*/ 54 h 185"/>
                  <a:gd name="T8" fmla="*/ 135 w 472"/>
                  <a:gd name="T9" fmla="*/ 37 h 185"/>
                  <a:gd name="T10" fmla="*/ 208 w 472"/>
                  <a:gd name="T11" fmla="*/ 63 h 185"/>
                  <a:gd name="T12" fmla="*/ 239 w 472"/>
                  <a:gd name="T13" fmla="*/ 41 h 185"/>
                  <a:gd name="T14" fmla="*/ 335 w 472"/>
                  <a:gd name="T15" fmla="*/ 30 h 185"/>
                  <a:gd name="T16" fmla="*/ 354 w 472"/>
                  <a:gd name="T17" fmla="*/ 56 h 185"/>
                  <a:gd name="T18" fmla="*/ 392 w 472"/>
                  <a:gd name="T19" fmla="*/ 50 h 185"/>
                  <a:gd name="T20" fmla="*/ 466 w 472"/>
                  <a:gd name="T21" fmla="*/ 77 h 185"/>
                  <a:gd name="T22" fmla="*/ 471 w 472"/>
                  <a:gd name="T23" fmla="*/ 97 h 185"/>
                  <a:gd name="T24" fmla="*/ 390 w 472"/>
                  <a:gd name="T25" fmla="*/ 114 h 185"/>
                  <a:gd name="T26" fmla="*/ 366 w 472"/>
                  <a:gd name="T27" fmla="*/ 101 h 185"/>
                  <a:gd name="T28" fmla="*/ 325 w 472"/>
                  <a:gd name="T29" fmla="*/ 106 h 185"/>
                  <a:gd name="T30" fmla="*/ 278 w 472"/>
                  <a:gd name="T31" fmla="*/ 131 h 185"/>
                  <a:gd name="T32" fmla="*/ 258 w 472"/>
                  <a:gd name="T33" fmla="*/ 133 h 185"/>
                  <a:gd name="T34" fmla="*/ 241 w 472"/>
                  <a:gd name="T35" fmla="*/ 114 h 185"/>
                  <a:gd name="T36" fmla="*/ 214 w 472"/>
                  <a:gd name="T37" fmla="*/ 183 h 185"/>
                  <a:gd name="T38" fmla="*/ 184 w 472"/>
                  <a:gd name="T39" fmla="*/ 184 h 185"/>
                  <a:gd name="T40" fmla="*/ 171 w 472"/>
                  <a:gd name="T41" fmla="*/ 157 h 185"/>
                  <a:gd name="T42" fmla="*/ 108 w 472"/>
                  <a:gd name="T43" fmla="*/ 144 h 185"/>
                  <a:gd name="T44" fmla="*/ 78 w 472"/>
                  <a:gd name="T45" fmla="*/ 124 h 185"/>
                  <a:gd name="T46" fmla="*/ 25 w 472"/>
                  <a:gd name="T47" fmla="*/ 131 h 185"/>
                  <a:gd name="T48" fmla="*/ 0 w 472"/>
                  <a:gd name="T49" fmla="*/ 101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2"/>
                  <a:gd name="T76" fmla="*/ 0 h 185"/>
                  <a:gd name="T77" fmla="*/ 472 w 472"/>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2" h="185">
                    <a:moveTo>
                      <a:pt x="0" y="101"/>
                    </a:moveTo>
                    <a:lnTo>
                      <a:pt x="106" y="0"/>
                    </a:lnTo>
                    <a:lnTo>
                      <a:pt x="87" y="41"/>
                    </a:lnTo>
                    <a:lnTo>
                      <a:pt x="101" y="54"/>
                    </a:lnTo>
                    <a:lnTo>
                      <a:pt x="135" y="37"/>
                    </a:lnTo>
                    <a:lnTo>
                      <a:pt x="208" y="63"/>
                    </a:lnTo>
                    <a:lnTo>
                      <a:pt x="239" y="41"/>
                    </a:lnTo>
                    <a:lnTo>
                      <a:pt x="335" y="30"/>
                    </a:lnTo>
                    <a:lnTo>
                      <a:pt x="354" y="56"/>
                    </a:lnTo>
                    <a:lnTo>
                      <a:pt x="392" y="50"/>
                    </a:lnTo>
                    <a:lnTo>
                      <a:pt x="466" y="77"/>
                    </a:lnTo>
                    <a:lnTo>
                      <a:pt x="471" y="97"/>
                    </a:lnTo>
                    <a:lnTo>
                      <a:pt x="390" y="114"/>
                    </a:lnTo>
                    <a:lnTo>
                      <a:pt x="366" y="101"/>
                    </a:lnTo>
                    <a:lnTo>
                      <a:pt x="325" y="106"/>
                    </a:lnTo>
                    <a:lnTo>
                      <a:pt x="278" y="131"/>
                    </a:lnTo>
                    <a:lnTo>
                      <a:pt x="258" y="133"/>
                    </a:lnTo>
                    <a:lnTo>
                      <a:pt x="241" y="114"/>
                    </a:lnTo>
                    <a:lnTo>
                      <a:pt x="214" y="183"/>
                    </a:lnTo>
                    <a:lnTo>
                      <a:pt x="184" y="184"/>
                    </a:lnTo>
                    <a:lnTo>
                      <a:pt x="171" y="157"/>
                    </a:lnTo>
                    <a:lnTo>
                      <a:pt x="108" y="144"/>
                    </a:lnTo>
                    <a:lnTo>
                      <a:pt x="78" y="124"/>
                    </a:lnTo>
                    <a:lnTo>
                      <a:pt x="25" y="131"/>
                    </a:lnTo>
                    <a:lnTo>
                      <a:pt x="0" y="101"/>
                    </a:lnTo>
                  </a:path>
                </a:pathLst>
              </a:custGeom>
              <a:solidFill>
                <a:srgbClr val="9F3F00"/>
              </a:solidFill>
              <a:ln w="12700" cap="rnd" cmpd="sng">
                <a:solidFill>
                  <a:srgbClr val="000000"/>
                </a:solidFill>
                <a:prstDash val="solid"/>
                <a:round/>
                <a:headEnd type="none" w="med" len="med"/>
                <a:tailEnd type="none" w="med" len="med"/>
              </a:ln>
            </p:spPr>
            <p:txBody>
              <a:bodyPr/>
              <a:lstStyle/>
              <a:p>
                <a:endParaRPr lang="en-US"/>
              </a:p>
            </p:txBody>
          </p:sp>
          <p:sp>
            <p:nvSpPr>
              <p:cNvPr id="6197" name="Freeform 30"/>
              <p:cNvSpPr>
                <a:spLocks/>
              </p:cNvSpPr>
              <p:nvPr/>
            </p:nvSpPr>
            <p:spPr bwMode="auto">
              <a:xfrm>
                <a:off x="3586" y="1725"/>
                <a:ext cx="342" cy="408"/>
              </a:xfrm>
              <a:custGeom>
                <a:avLst/>
                <a:gdLst>
                  <a:gd name="T0" fmla="*/ 86 w 342"/>
                  <a:gd name="T1" fmla="*/ 17 h 408"/>
                  <a:gd name="T2" fmla="*/ 99 w 342"/>
                  <a:gd name="T3" fmla="*/ 42 h 408"/>
                  <a:gd name="T4" fmla="*/ 75 w 342"/>
                  <a:gd name="T5" fmla="*/ 58 h 408"/>
                  <a:gd name="T6" fmla="*/ 73 w 342"/>
                  <a:gd name="T7" fmla="*/ 123 h 408"/>
                  <a:gd name="T8" fmla="*/ 61 w 342"/>
                  <a:gd name="T9" fmla="*/ 81 h 408"/>
                  <a:gd name="T10" fmla="*/ 11 w 342"/>
                  <a:gd name="T11" fmla="*/ 122 h 408"/>
                  <a:gd name="T12" fmla="*/ 0 w 342"/>
                  <a:gd name="T13" fmla="*/ 239 h 408"/>
                  <a:gd name="T14" fmla="*/ 32 w 342"/>
                  <a:gd name="T15" fmla="*/ 297 h 408"/>
                  <a:gd name="T16" fmla="*/ 35 w 342"/>
                  <a:gd name="T17" fmla="*/ 326 h 408"/>
                  <a:gd name="T18" fmla="*/ 37 w 342"/>
                  <a:gd name="T19" fmla="*/ 350 h 408"/>
                  <a:gd name="T20" fmla="*/ 35 w 342"/>
                  <a:gd name="T21" fmla="*/ 369 h 408"/>
                  <a:gd name="T22" fmla="*/ 29 w 342"/>
                  <a:gd name="T23" fmla="*/ 407 h 408"/>
                  <a:gd name="T24" fmla="*/ 163 w 342"/>
                  <a:gd name="T25" fmla="*/ 400 h 408"/>
                  <a:gd name="T26" fmla="*/ 339 w 342"/>
                  <a:gd name="T27" fmla="*/ 386 h 408"/>
                  <a:gd name="T28" fmla="*/ 308 w 342"/>
                  <a:gd name="T29" fmla="*/ 377 h 408"/>
                  <a:gd name="T30" fmla="*/ 290 w 342"/>
                  <a:gd name="T31" fmla="*/ 359 h 408"/>
                  <a:gd name="T32" fmla="*/ 317 w 342"/>
                  <a:gd name="T33" fmla="*/ 341 h 408"/>
                  <a:gd name="T34" fmla="*/ 317 w 342"/>
                  <a:gd name="T35" fmla="*/ 318 h 408"/>
                  <a:gd name="T36" fmla="*/ 304 w 342"/>
                  <a:gd name="T37" fmla="*/ 298 h 408"/>
                  <a:gd name="T38" fmla="*/ 317 w 342"/>
                  <a:gd name="T39" fmla="*/ 284 h 408"/>
                  <a:gd name="T40" fmla="*/ 341 w 342"/>
                  <a:gd name="T41" fmla="*/ 285 h 408"/>
                  <a:gd name="T42" fmla="*/ 336 w 342"/>
                  <a:gd name="T43" fmla="*/ 229 h 408"/>
                  <a:gd name="T44" fmla="*/ 330 w 342"/>
                  <a:gd name="T45" fmla="*/ 195 h 408"/>
                  <a:gd name="T46" fmla="*/ 316 w 342"/>
                  <a:gd name="T47" fmla="*/ 174 h 408"/>
                  <a:gd name="T48" fmla="*/ 301 w 342"/>
                  <a:gd name="T49" fmla="*/ 161 h 408"/>
                  <a:gd name="T50" fmla="*/ 279 w 342"/>
                  <a:gd name="T51" fmla="*/ 157 h 408"/>
                  <a:gd name="T52" fmla="*/ 258 w 342"/>
                  <a:gd name="T53" fmla="*/ 157 h 408"/>
                  <a:gd name="T54" fmla="*/ 236 w 342"/>
                  <a:gd name="T55" fmla="*/ 184 h 408"/>
                  <a:gd name="T56" fmla="*/ 221 w 342"/>
                  <a:gd name="T57" fmla="*/ 192 h 408"/>
                  <a:gd name="T58" fmla="*/ 212 w 342"/>
                  <a:gd name="T59" fmla="*/ 195 h 408"/>
                  <a:gd name="T60" fmla="*/ 201 w 342"/>
                  <a:gd name="T61" fmla="*/ 191 h 408"/>
                  <a:gd name="T62" fmla="*/ 198 w 342"/>
                  <a:gd name="T63" fmla="*/ 178 h 408"/>
                  <a:gd name="T64" fmla="*/ 201 w 342"/>
                  <a:gd name="T65" fmla="*/ 170 h 408"/>
                  <a:gd name="T66" fmla="*/ 210 w 342"/>
                  <a:gd name="T67" fmla="*/ 161 h 408"/>
                  <a:gd name="T68" fmla="*/ 220 w 342"/>
                  <a:gd name="T69" fmla="*/ 157 h 408"/>
                  <a:gd name="T70" fmla="*/ 229 w 342"/>
                  <a:gd name="T71" fmla="*/ 155 h 408"/>
                  <a:gd name="T72" fmla="*/ 229 w 342"/>
                  <a:gd name="T73" fmla="*/ 140 h 408"/>
                  <a:gd name="T74" fmla="*/ 255 w 342"/>
                  <a:gd name="T75" fmla="*/ 123 h 408"/>
                  <a:gd name="T76" fmla="*/ 229 w 342"/>
                  <a:gd name="T77" fmla="*/ 69 h 408"/>
                  <a:gd name="T78" fmla="*/ 229 w 342"/>
                  <a:gd name="T79" fmla="*/ 44 h 408"/>
                  <a:gd name="T80" fmla="*/ 186 w 342"/>
                  <a:gd name="T81" fmla="*/ 34 h 408"/>
                  <a:gd name="T82" fmla="*/ 124 w 342"/>
                  <a:gd name="T83" fmla="*/ 0 h 408"/>
                  <a:gd name="T84" fmla="*/ 86 w 342"/>
                  <a:gd name="T85" fmla="*/ 17 h 4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408"/>
                  <a:gd name="T131" fmla="*/ 342 w 342"/>
                  <a:gd name="T132" fmla="*/ 408 h 4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408">
                    <a:moveTo>
                      <a:pt x="86" y="17"/>
                    </a:moveTo>
                    <a:lnTo>
                      <a:pt x="99" y="42"/>
                    </a:lnTo>
                    <a:lnTo>
                      <a:pt x="75" y="58"/>
                    </a:lnTo>
                    <a:lnTo>
                      <a:pt x="73" y="123"/>
                    </a:lnTo>
                    <a:lnTo>
                      <a:pt x="61" y="81"/>
                    </a:lnTo>
                    <a:lnTo>
                      <a:pt x="11" y="122"/>
                    </a:lnTo>
                    <a:lnTo>
                      <a:pt x="0" y="239"/>
                    </a:lnTo>
                    <a:lnTo>
                      <a:pt x="32" y="297"/>
                    </a:lnTo>
                    <a:lnTo>
                      <a:pt x="35" y="326"/>
                    </a:lnTo>
                    <a:lnTo>
                      <a:pt x="37" y="350"/>
                    </a:lnTo>
                    <a:lnTo>
                      <a:pt x="35" y="369"/>
                    </a:lnTo>
                    <a:lnTo>
                      <a:pt x="29" y="407"/>
                    </a:lnTo>
                    <a:lnTo>
                      <a:pt x="163" y="400"/>
                    </a:lnTo>
                    <a:lnTo>
                      <a:pt x="339" y="386"/>
                    </a:lnTo>
                    <a:lnTo>
                      <a:pt x="308" y="377"/>
                    </a:lnTo>
                    <a:lnTo>
                      <a:pt x="290" y="359"/>
                    </a:lnTo>
                    <a:lnTo>
                      <a:pt x="317" y="341"/>
                    </a:lnTo>
                    <a:lnTo>
                      <a:pt x="317" y="318"/>
                    </a:lnTo>
                    <a:lnTo>
                      <a:pt x="304" y="298"/>
                    </a:lnTo>
                    <a:lnTo>
                      <a:pt x="317" y="284"/>
                    </a:lnTo>
                    <a:lnTo>
                      <a:pt x="341" y="285"/>
                    </a:lnTo>
                    <a:lnTo>
                      <a:pt x="336" y="229"/>
                    </a:lnTo>
                    <a:lnTo>
                      <a:pt x="330" y="195"/>
                    </a:lnTo>
                    <a:lnTo>
                      <a:pt x="316" y="174"/>
                    </a:lnTo>
                    <a:lnTo>
                      <a:pt x="301" y="161"/>
                    </a:lnTo>
                    <a:lnTo>
                      <a:pt x="279" y="157"/>
                    </a:lnTo>
                    <a:lnTo>
                      <a:pt x="258" y="157"/>
                    </a:lnTo>
                    <a:lnTo>
                      <a:pt x="236" y="184"/>
                    </a:lnTo>
                    <a:lnTo>
                      <a:pt x="221" y="192"/>
                    </a:lnTo>
                    <a:lnTo>
                      <a:pt x="212" y="195"/>
                    </a:lnTo>
                    <a:lnTo>
                      <a:pt x="201" y="191"/>
                    </a:lnTo>
                    <a:lnTo>
                      <a:pt x="198" y="178"/>
                    </a:lnTo>
                    <a:lnTo>
                      <a:pt x="201" y="170"/>
                    </a:lnTo>
                    <a:lnTo>
                      <a:pt x="210" y="161"/>
                    </a:lnTo>
                    <a:lnTo>
                      <a:pt x="220" y="157"/>
                    </a:lnTo>
                    <a:lnTo>
                      <a:pt x="229" y="155"/>
                    </a:lnTo>
                    <a:lnTo>
                      <a:pt x="229" y="140"/>
                    </a:lnTo>
                    <a:lnTo>
                      <a:pt x="255" y="123"/>
                    </a:lnTo>
                    <a:lnTo>
                      <a:pt x="229" y="69"/>
                    </a:lnTo>
                    <a:lnTo>
                      <a:pt x="229" y="44"/>
                    </a:lnTo>
                    <a:lnTo>
                      <a:pt x="186" y="34"/>
                    </a:lnTo>
                    <a:lnTo>
                      <a:pt x="124" y="0"/>
                    </a:lnTo>
                    <a:lnTo>
                      <a:pt x="86" y="17"/>
                    </a:lnTo>
                  </a:path>
                </a:pathLst>
              </a:custGeom>
              <a:solidFill>
                <a:srgbClr val="9F3F00"/>
              </a:solidFill>
              <a:ln w="12700" cap="rnd" cmpd="sng">
                <a:solidFill>
                  <a:srgbClr val="000000"/>
                </a:solidFill>
                <a:prstDash val="solid"/>
                <a:round/>
                <a:headEnd type="none" w="med" len="med"/>
                <a:tailEnd type="none" w="med" len="med"/>
              </a:ln>
            </p:spPr>
            <p:txBody>
              <a:bodyPr/>
              <a:lstStyle/>
              <a:p>
                <a:endParaRPr lang="en-US"/>
              </a:p>
            </p:txBody>
          </p:sp>
          <p:sp>
            <p:nvSpPr>
              <p:cNvPr id="6198" name="Freeform 31"/>
              <p:cNvSpPr>
                <a:spLocks/>
              </p:cNvSpPr>
              <p:nvPr/>
            </p:nvSpPr>
            <p:spPr bwMode="auto">
              <a:xfrm>
                <a:off x="3218" y="2090"/>
                <a:ext cx="368" cy="537"/>
              </a:xfrm>
              <a:custGeom>
                <a:avLst/>
                <a:gdLst>
                  <a:gd name="T0" fmla="*/ 69 w 368"/>
                  <a:gd name="T1" fmla="*/ 28 h 537"/>
                  <a:gd name="T2" fmla="*/ 281 w 368"/>
                  <a:gd name="T3" fmla="*/ 0 h 537"/>
                  <a:gd name="T4" fmla="*/ 311 w 368"/>
                  <a:gd name="T5" fmla="*/ 63 h 537"/>
                  <a:gd name="T6" fmla="*/ 354 w 368"/>
                  <a:gd name="T7" fmla="*/ 340 h 537"/>
                  <a:gd name="T8" fmla="*/ 367 w 368"/>
                  <a:gd name="T9" fmla="*/ 377 h 537"/>
                  <a:gd name="T10" fmla="*/ 333 w 368"/>
                  <a:gd name="T11" fmla="*/ 450 h 537"/>
                  <a:gd name="T12" fmla="*/ 333 w 368"/>
                  <a:gd name="T13" fmla="*/ 501 h 537"/>
                  <a:gd name="T14" fmla="*/ 298 w 368"/>
                  <a:gd name="T15" fmla="*/ 495 h 537"/>
                  <a:gd name="T16" fmla="*/ 300 w 368"/>
                  <a:gd name="T17" fmla="*/ 536 h 537"/>
                  <a:gd name="T18" fmla="*/ 260 w 368"/>
                  <a:gd name="T19" fmla="*/ 520 h 537"/>
                  <a:gd name="T20" fmla="*/ 239 w 368"/>
                  <a:gd name="T21" fmla="*/ 526 h 537"/>
                  <a:gd name="T22" fmla="*/ 209 w 368"/>
                  <a:gd name="T23" fmla="*/ 522 h 537"/>
                  <a:gd name="T24" fmla="*/ 187 w 368"/>
                  <a:gd name="T25" fmla="*/ 457 h 537"/>
                  <a:gd name="T26" fmla="*/ 144 w 368"/>
                  <a:gd name="T27" fmla="*/ 437 h 537"/>
                  <a:gd name="T28" fmla="*/ 144 w 368"/>
                  <a:gd name="T29" fmla="*/ 368 h 537"/>
                  <a:gd name="T30" fmla="*/ 101 w 368"/>
                  <a:gd name="T31" fmla="*/ 377 h 537"/>
                  <a:gd name="T32" fmla="*/ 77 w 368"/>
                  <a:gd name="T33" fmla="*/ 326 h 537"/>
                  <a:gd name="T34" fmla="*/ 0 w 368"/>
                  <a:gd name="T35" fmla="*/ 267 h 537"/>
                  <a:gd name="T36" fmla="*/ 56 w 368"/>
                  <a:gd name="T37" fmla="*/ 173 h 537"/>
                  <a:gd name="T38" fmla="*/ 40 w 368"/>
                  <a:gd name="T39" fmla="*/ 130 h 537"/>
                  <a:gd name="T40" fmla="*/ 96 w 368"/>
                  <a:gd name="T41" fmla="*/ 121 h 537"/>
                  <a:gd name="T42" fmla="*/ 101 w 368"/>
                  <a:gd name="T43" fmla="*/ 61 h 537"/>
                  <a:gd name="T44" fmla="*/ 69 w 368"/>
                  <a:gd name="T45" fmla="*/ 28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8"/>
                  <a:gd name="T70" fmla="*/ 0 h 537"/>
                  <a:gd name="T71" fmla="*/ 368 w 368"/>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8" h="537">
                    <a:moveTo>
                      <a:pt x="69" y="28"/>
                    </a:moveTo>
                    <a:lnTo>
                      <a:pt x="281" y="0"/>
                    </a:lnTo>
                    <a:lnTo>
                      <a:pt x="311" y="63"/>
                    </a:lnTo>
                    <a:lnTo>
                      <a:pt x="354" y="340"/>
                    </a:lnTo>
                    <a:lnTo>
                      <a:pt x="367" y="377"/>
                    </a:lnTo>
                    <a:lnTo>
                      <a:pt x="333" y="450"/>
                    </a:lnTo>
                    <a:lnTo>
                      <a:pt x="333" y="501"/>
                    </a:lnTo>
                    <a:lnTo>
                      <a:pt x="298" y="495"/>
                    </a:lnTo>
                    <a:lnTo>
                      <a:pt x="300" y="536"/>
                    </a:lnTo>
                    <a:lnTo>
                      <a:pt x="260" y="520"/>
                    </a:lnTo>
                    <a:lnTo>
                      <a:pt x="239" y="526"/>
                    </a:lnTo>
                    <a:lnTo>
                      <a:pt x="209" y="522"/>
                    </a:lnTo>
                    <a:lnTo>
                      <a:pt x="187" y="457"/>
                    </a:lnTo>
                    <a:lnTo>
                      <a:pt x="144" y="437"/>
                    </a:lnTo>
                    <a:lnTo>
                      <a:pt x="144" y="368"/>
                    </a:lnTo>
                    <a:lnTo>
                      <a:pt x="101" y="377"/>
                    </a:lnTo>
                    <a:lnTo>
                      <a:pt x="77" y="326"/>
                    </a:lnTo>
                    <a:lnTo>
                      <a:pt x="0" y="267"/>
                    </a:lnTo>
                    <a:lnTo>
                      <a:pt x="56" y="173"/>
                    </a:lnTo>
                    <a:lnTo>
                      <a:pt x="40" y="130"/>
                    </a:lnTo>
                    <a:lnTo>
                      <a:pt x="96" y="121"/>
                    </a:lnTo>
                    <a:lnTo>
                      <a:pt x="101" y="61"/>
                    </a:lnTo>
                    <a:lnTo>
                      <a:pt x="69" y="28"/>
                    </a:lnTo>
                  </a:path>
                </a:pathLst>
              </a:custGeom>
              <a:solidFill>
                <a:srgbClr val="7F5F3F"/>
              </a:solidFill>
              <a:ln w="12700" cap="rnd" cmpd="sng">
                <a:solidFill>
                  <a:srgbClr val="000000"/>
                </a:solidFill>
                <a:prstDash val="solid"/>
                <a:round/>
                <a:headEnd type="none" w="med" len="med"/>
                <a:tailEnd type="none" w="med" len="med"/>
              </a:ln>
            </p:spPr>
            <p:txBody>
              <a:bodyPr/>
              <a:lstStyle/>
              <a:p>
                <a:endParaRPr lang="en-US"/>
              </a:p>
            </p:txBody>
          </p:sp>
          <p:sp>
            <p:nvSpPr>
              <p:cNvPr id="6199" name="Freeform 32"/>
              <p:cNvSpPr>
                <a:spLocks/>
              </p:cNvSpPr>
              <p:nvPr/>
            </p:nvSpPr>
            <p:spPr bwMode="auto">
              <a:xfrm>
                <a:off x="2891" y="2306"/>
                <a:ext cx="587" cy="428"/>
              </a:xfrm>
              <a:custGeom>
                <a:avLst/>
                <a:gdLst>
                  <a:gd name="T0" fmla="*/ 0 w 587"/>
                  <a:gd name="T1" fmla="*/ 14 h 428"/>
                  <a:gd name="T2" fmla="*/ 256 w 587"/>
                  <a:gd name="T3" fmla="*/ 0 h 428"/>
                  <a:gd name="T4" fmla="*/ 311 w 587"/>
                  <a:gd name="T5" fmla="*/ 0 h 428"/>
                  <a:gd name="T6" fmla="*/ 352 w 587"/>
                  <a:gd name="T7" fmla="*/ 13 h 428"/>
                  <a:gd name="T8" fmla="*/ 330 w 587"/>
                  <a:gd name="T9" fmla="*/ 49 h 428"/>
                  <a:gd name="T10" fmla="*/ 404 w 587"/>
                  <a:gd name="T11" fmla="*/ 110 h 428"/>
                  <a:gd name="T12" fmla="*/ 428 w 587"/>
                  <a:gd name="T13" fmla="*/ 161 h 428"/>
                  <a:gd name="T14" fmla="*/ 473 w 587"/>
                  <a:gd name="T15" fmla="*/ 148 h 428"/>
                  <a:gd name="T16" fmla="*/ 471 w 587"/>
                  <a:gd name="T17" fmla="*/ 221 h 428"/>
                  <a:gd name="T18" fmla="*/ 516 w 587"/>
                  <a:gd name="T19" fmla="*/ 242 h 428"/>
                  <a:gd name="T20" fmla="*/ 537 w 587"/>
                  <a:gd name="T21" fmla="*/ 305 h 428"/>
                  <a:gd name="T22" fmla="*/ 568 w 587"/>
                  <a:gd name="T23" fmla="*/ 311 h 428"/>
                  <a:gd name="T24" fmla="*/ 586 w 587"/>
                  <a:gd name="T25" fmla="*/ 337 h 428"/>
                  <a:gd name="T26" fmla="*/ 546 w 587"/>
                  <a:gd name="T27" fmla="*/ 373 h 428"/>
                  <a:gd name="T28" fmla="*/ 533 w 587"/>
                  <a:gd name="T29" fmla="*/ 416 h 428"/>
                  <a:gd name="T30" fmla="*/ 478 w 587"/>
                  <a:gd name="T31" fmla="*/ 427 h 428"/>
                  <a:gd name="T32" fmla="*/ 492 w 587"/>
                  <a:gd name="T33" fmla="*/ 380 h 428"/>
                  <a:gd name="T34" fmla="*/ 272 w 587"/>
                  <a:gd name="T35" fmla="*/ 397 h 428"/>
                  <a:gd name="T36" fmla="*/ 115 w 587"/>
                  <a:gd name="T37" fmla="*/ 414 h 428"/>
                  <a:gd name="T38" fmla="*/ 105 w 587"/>
                  <a:gd name="T39" fmla="*/ 369 h 428"/>
                  <a:gd name="T40" fmla="*/ 94 w 587"/>
                  <a:gd name="T41" fmla="*/ 233 h 428"/>
                  <a:gd name="T42" fmla="*/ 92 w 587"/>
                  <a:gd name="T43" fmla="*/ 158 h 428"/>
                  <a:gd name="T44" fmla="*/ 40 w 587"/>
                  <a:gd name="T45" fmla="*/ 124 h 428"/>
                  <a:gd name="T46" fmla="*/ 59 w 587"/>
                  <a:gd name="T47" fmla="*/ 93 h 428"/>
                  <a:gd name="T48" fmla="*/ 33 w 587"/>
                  <a:gd name="T49" fmla="*/ 76 h 428"/>
                  <a:gd name="T50" fmla="*/ 0 w 587"/>
                  <a:gd name="T51" fmla="*/ 14 h 4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7"/>
                  <a:gd name="T79" fmla="*/ 0 h 428"/>
                  <a:gd name="T80" fmla="*/ 587 w 587"/>
                  <a:gd name="T81" fmla="*/ 428 h 4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7" h="428">
                    <a:moveTo>
                      <a:pt x="0" y="14"/>
                    </a:moveTo>
                    <a:lnTo>
                      <a:pt x="256" y="0"/>
                    </a:lnTo>
                    <a:lnTo>
                      <a:pt x="311" y="0"/>
                    </a:lnTo>
                    <a:lnTo>
                      <a:pt x="352" y="13"/>
                    </a:lnTo>
                    <a:lnTo>
                      <a:pt x="330" y="49"/>
                    </a:lnTo>
                    <a:lnTo>
                      <a:pt x="404" y="110"/>
                    </a:lnTo>
                    <a:lnTo>
                      <a:pt x="428" y="161"/>
                    </a:lnTo>
                    <a:lnTo>
                      <a:pt x="473" y="148"/>
                    </a:lnTo>
                    <a:lnTo>
                      <a:pt x="471" y="221"/>
                    </a:lnTo>
                    <a:lnTo>
                      <a:pt x="516" y="242"/>
                    </a:lnTo>
                    <a:lnTo>
                      <a:pt x="537" y="305"/>
                    </a:lnTo>
                    <a:lnTo>
                      <a:pt x="568" y="311"/>
                    </a:lnTo>
                    <a:lnTo>
                      <a:pt x="586" y="337"/>
                    </a:lnTo>
                    <a:lnTo>
                      <a:pt x="546" y="373"/>
                    </a:lnTo>
                    <a:lnTo>
                      <a:pt x="533" y="416"/>
                    </a:lnTo>
                    <a:lnTo>
                      <a:pt x="478" y="427"/>
                    </a:lnTo>
                    <a:lnTo>
                      <a:pt x="492" y="380"/>
                    </a:lnTo>
                    <a:lnTo>
                      <a:pt x="272" y="397"/>
                    </a:lnTo>
                    <a:lnTo>
                      <a:pt x="115" y="414"/>
                    </a:lnTo>
                    <a:lnTo>
                      <a:pt x="105" y="369"/>
                    </a:lnTo>
                    <a:lnTo>
                      <a:pt x="94" y="233"/>
                    </a:lnTo>
                    <a:lnTo>
                      <a:pt x="92" y="158"/>
                    </a:lnTo>
                    <a:lnTo>
                      <a:pt x="40" y="124"/>
                    </a:lnTo>
                    <a:lnTo>
                      <a:pt x="59" y="93"/>
                    </a:lnTo>
                    <a:lnTo>
                      <a:pt x="33" y="76"/>
                    </a:lnTo>
                    <a:lnTo>
                      <a:pt x="0" y="14"/>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6200" name="Freeform 33"/>
              <p:cNvSpPr>
                <a:spLocks/>
              </p:cNvSpPr>
              <p:nvPr/>
            </p:nvSpPr>
            <p:spPr bwMode="auto">
              <a:xfrm>
                <a:off x="3527" y="2124"/>
                <a:ext cx="289" cy="420"/>
              </a:xfrm>
              <a:custGeom>
                <a:avLst/>
                <a:gdLst>
                  <a:gd name="T0" fmla="*/ 0 w 289"/>
                  <a:gd name="T1" fmla="*/ 30 h 420"/>
                  <a:gd name="T2" fmla="*/ 34 w 289"/>
                  <a:gd name="T3" fmla="*/ 45 h 420"/>
                  <a:gd name="T4" fmla="*/ 66 w 289"/>
                  <a:gd name="T5" fmla="*/ 42 h 420"/>
                  <a:gd name="T6" fmla="*/ 77 w 289"/>
                  <a:gd name="T7" fmla="*/ 34 h 420"/>
                  <a:gd name="T8" fmla="*/ 85 w 289"/>
                  <a:gd name="T9" fmla="*/ 8 h 420"/>
                  <a:gd name="T10" fmla="*/ 224 w 289"/>
                  <a:gd name="T11" fmla="*/ 0 h 420"/>
                  <a:gd name="T12" fmla="*/ 288 w 289"/>
                  <a:gd name="T13" fmla="*/ 296 h 420"/>
                  <a:gd name="T14" fmla="*/ 283 w 289"/>
                  <a:gd name="T15" fmla="*/ 293 h 420"/>
                  <a:gd name="T16" fmla="*/ 235 w 289"/>
                  <a:gd name="T17" fmla="*/ 310 h 420"/>
                  <a:gd name="T18" fmla="*/ 202 w 289"/>
                  <a:gd name="T19" fmla="*/ 389 h 420"/>
                  <a:gd name="T20" fmla="*/ 152 w 289"/>
                  <a:gd name="T21" fmla="*/ 378 h 420"/>
                  <a:gd name="T22" fmla="*/ 94 w 289"/>
                  <a:gd name="T23" fmla="*/ 408 h 420"/>
                  <a:gd name="T24" fmla="*/ 19 w 289"/>
                  <a:gd name="T25" fmla="*/ 419 h 420"/>
                  <a:gd name="T26" fmla="*/ 53 w 289"/>
                  <a:gd name="T27" fmla="*/ 341 h 420"/>
                  <a:gd name="T28" fmla="*/ 38 w 289"/>
                  <a:gd name="T29" fmla="*/ 297 h 420"/>
                  <a:gd name="T30" fmla="*/ 0 w 289"/>
                  <a:gd name="T31" fmla="*/ 30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420"/>
                  <a:gd name="T50" fmla="*/ 289 w 289"/>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420">
                    <a:moveTo>
                      <a:pt x="0" y="30"/>
                    </a:moveTo>
                    <a:lnTo>
                      <a:pt x="34" y="45"/>
                    </a:lnTo>
                    <a:lnTo>
                      <a:pt x="66" y="42"/>
                    </a:lnTo>
                    <a:lnTo>
                      <a:pt x="77" y="34"/>
                    </a:lnTo>
                    <a:lnTo>
                      <a:pt x="85" y="8"/>
                    </a:lnTo>
                    <a:lnTo>
                      <a:pt x="224" y="0"/>
                    </a:lnTo>
                    <a:lnTo>
                      <a:pt x="288" y="296"/>
                    </a:lnTo>
                    <a:lnTo>
                      <a:pt x="283" y="293"/>
                    </a:lnTo>
                    <a:lnTo>
                      <a:pt x="235" y="310"/>
                    </a:lnTo>
                    <a:lnTo>
                      <a:pt x="202" y="389"/>
                    </a:lnTo>
                    <a:lnTo>
                      <a:pt x="152" y="378"/>
                    </a:lnTo>
                    <a:lnTo>
                      <a:pt x="94" y="408"/>
                    </a:lnTo>
                    <a:lnTo>
                      <a:pt x="19" y="419"/>
                    </a:lnTo>
                    <a:lnTo>
                      <a:pt x="53" y="341"/>
                    </a:lnTo>
                    <a:lnTo>
                      <a:pt x="38" y="297"/>
                    </a:lnTo>
                    <a:lnTo>
                      <a:pt x="0" y="30"/>
                    </a:lnTo>
                  </a:path>
                </a:pathLst>
              </a:custGeom>
              <a:solidFill>
                <a:srgbClr val="007F9F"/>
              </a:solidFill>
              <a:ln w="12700" cap="rnd" cmpd="sng">
                <a:solidFill>
                  <a:srgbClr val="000000"/>
                </a:solidFill>
                <a:prstDash val="solid"/>
                <a:round/>
                <a:headEnd type="none" w="med" len="med"/>
                <a:tailEnd type="none" w="med" len="med"/>
              </a:ln>
            </p:spPr>
            <p:txBody>
              <a:bodyPr/>
              <a:lstStyle/>
              <a:p>
                <a:endParaRPr lang="en-US"/>
              </a:p>
            </p:txBody>
          </p:sp>
          <p:sp>
            <p:nvSpPr>
              <p:cNvPr id="6201" name="Freeform 34"/>
              <p:cNvSpPr>
                <a:spLocks/>
              </p:cNvSpPr>
              <p:nvPr/>
            </p:nvSpPr>
            <p:spPr bwMode="auto">
              <a:xfrm>
                <a:off x="3752" y="2042"/>
                <a:ext cx="368" cy="377"/>
              </a:xfrm>
              <a:custGeom>
                <a:avLst/>
                <a:gdLst>
                  <a:gd name="T0" fmla="*/ 0 w 368"/>
                  <a:gd name="T1" fmla="*/ 82 h 377"/>
                  <a:gd name="T2" fmla="*/ 165 w 368"/>
                  <a:gd name="T3" fmla="*/ 68 h 377"/>
                  <a:gd name="T4" fmla="*/ 200 w 368"/>
                  <a:gd name="T5" fmla="*/ 74 h 377"/>
                  <a:gd name="T6" fmla="*/ 278 w 368"/>
                  <a:gd name="T7" fmla="*/ 44 h 377"/>
                  <a:gd name="T8" fmla="*/ 296 w 368"/>
                  <a:gd name="T9" fmla="*/ 14 h 377"/>
                  <a:gd name="T10" fmla="*/ 342 w 368"/>
                  <a:gd name="T11" fmla="*/ 0 h 377"/>
                  <a:gd name="T12" fmla="*/ 367 w 368"/>
                  <a:gd name="T13" fmla="*/ 140 h 377"/>
                  <a:gd name="T14" fmla="*/ 348 w 368"/>
                  <a:gd name="T15" fmla="*/ 156 h 377"/>
                  <a:gd name="T16" fmla="*/ 353 w 368"/>
                  <a:gd name="T17" fmla="*/ 255 h 377"/>
                  <a:gd name="T18" fmla="*/ 316 w 368"/>
                  <a:gd name="T19" fmla="*/ 264 h 377"/>
                  <a:gd name="T20" fmla="*/ 296 w 368"/>
                  <a:gd name="T21" fmla="*/ 319 h 377"/>
                  <a:gd name="T22" fmla="*/ 267 w 368"/>
                  <a:gd name="T23" fmla="*/ 312 h 377"/>
                  <a:gd name="T24" fmla="*/ 257 w 368"/>
                  <a:gd name="T25" fmla="*/ 376 h 377"/>
                  <a:gd name="T26" fmla="*/ 216 w 368"/>
                  <a:gd name="T27" fmla="*/ 349 h 377"/>
                  <a:gd name="T28" fmla="*/ 135 w 368"/>
                  <a:gd name="T29" fmla="*/ 366 h 377"/>
                  <a:gd name="T30" fmla="*/ 100 w 368"/>
                  <a:gd name="T31" fmla="*/ 342 h 377"/>
                  <a:gd name="T32" fmla="*/ 54 w 368"/>
                  <a:gd name="T33" fmla="*/ 341 h 377"/>
                  <a:gd name="T34" fmla="*/ 30 w 368"/>
                  <a:gd name="T35" fmla="*/ 234 h 377"/>
                  <a:gd name="T36" fmla="*/ 0 w 368"/>
                  <a:gd name="T37" fmla="*/ 82 h 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
                  <a:gd name="T58" fmla="*/ 0 h 377"/>
                  <a:gd name="T59" fmla="*/ 368 w 368"/>
                  <a:gd name="T60" fmla="*/ 377 h 3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 h="377">
                    <a:moveTo>
                      <a:pt x="0" y="82"/>
                    </a:moveTo>
                    <a:lnTo>
                      <a:pt x="165" y="68"/>
                    </a:lnTo>
                    <a:lnTo>
                      <a:pt x="200" y="74"/>
                    </a:lnTo>
                    <a:lnTo>
                      <a:pt x="278" y="44"/>
                    </a:lnTo>
                    <a:lnTo>
                      <a:pt x="296" y="14"/>
                    </a:lnTo>
                    <a:lnTo>
                      <a:pt x="342" y="0"/>
                    </a:lnTo>
                    <a:lnTo>
                      <a:pt x="367" y="140"/>
                    </a:lnTo>
                    <a:lnTo>
                      <a:pt x="348" y="156"/>
                    </a:lnTo>
                    <a:lnTo>
                      <a:pt x="353" y="255"/>
                    </a:lnTo>
                    <a:lnTo>
                      <a:pt x="316" y="264"/>
                    </a:lnTo>
                    <a:lnTo>
                      <a:pt x="296" y="319"/>
                    </a:lnTo>
                    <a:lnTo>
                      <a:pt x="267" y="312"/>
                    </a:lnTo>
                    <a:lnTo>
                      <a:pt x="257" y="376"/>
                    </a:lnTo>
                    <a:lnTo>
                      <a:pt x="216" y="349"/>
                    </a:lnTo>
                    <a:lnTo>
                      <a:pt x="135" y="366"/>
                    </a:lnTo>
                    <a:lnTo>
                      <a:pt x="100" y="342"/>
                    </a:lnTo>
                    <a:lnTo>
                      <a:pt x="54" y="341"/>
                    </a:lnTo>
                    <a:lnTo>
                      <a:pt x="30" y="234"/>
                    </a:lnTo>
                    <a:lnTo>
                      <a:pt x="0" y="82"/>
                    </a:lnTo>
                  </a:path>
                </a:pathLst>
              </a:custGeom>
              <a:solidFill>
                <a:srgbClr val="FF9F7F"/>
              </a:solidFill>
              <a:ln w="12700" cap="rnd" cmpd="sng">
                <a:solidFill>
                  <a:srgbClr val="000000"/>
                </a:solidFill>
                <a:prstDash val="solid"/>
                <a:round/>
                <a:headEnd type="none" w="med" len="med"/>
                <a:tailEnd type="none" w="med" len="med"/>
              </a:ln>
            </p:spPr>
            <p:txBody>
              <a:bodyPr/>
              <a:lstStyle/>
              <a:p>
                <a:endParaRPr lang="en-US"/>
              </a:p>
            </p:txBody>
          </p:sp>
          <p:sp>
            <p:nvSpPr>
              <p:cNvPr id="6202" name="Freeform 35"/>
              <p:cNvSpPr>
                <a:spLocks/>
              </p:cNvSpPr>
              <p:nvPr/>
            </p:nvSpPr>
            <p:spPr bwMode="auto">
              <a:xfrm>
                <a:off x="3427" y="2380"/>
                <a:ext cx="645" cy="320"/>
              </a:xfrm>
              <a:custGeom>
                <a:avLst/>
                <a:gdLst>
                  <a:gd name="T0" fmla="*/ 0 w 645"/>
                  <a:gd name="T1" fmla="*/ 319 h 320"/>
                  <a:gd name="T2" fmla="*/ 154 w 645"/>
                  <a:gd name="T3" fmla="*/ 299 h 320"/>
                  <a:gd name="T4" fmla="*/ 154 w 645"/>
                  <a:gd name="T5" fmla="*/ 285 h 320"/>
                  <a:gd name="T6" fmla="*/ 534 w 645"/>
                  <a:gd name="T7" fmla="*/ 240 h 320"/>
                  <a:gd name="T8" fmla="*/ 541 w 645"/>
                  <a:gd name="T9" fmla="*/ 216 h 320"/>
                  <a:gd name="T10" fmla="*/ 596 w 645"/>
                  <a:gd name="T11" fmla="*/ 197 h 320"/>
                  <a:gd name="T12" fmla="*/ 603 w 645"/>
                  <a:gd name="T13" fmla="*/ 172 h 320"/>
                  <a:gd name="T14" fmla="*/ 627 w 645"/>
                  <a:gd name="T15" fmla="*/ 163 h 320"/>
                  <a:gd name="T16" fmla="*/ 644 w 645"/>
                  <a:gd name="T17" fmla="*/ 125 h 320"/>
                  <a:gd name="T18" fmla="*/ 592 w 645"/>
                  <a:gd name="T19" fmla="*/ 86 h 320"/>
                  <a:gd name="T20" fmla="*/ 582 w 645"/>
                  <a:gd name="T21" fmla="*/ 35 h 320"/>
                  <a:gd name="T22" fmla="*/ 541 w 645"/>
                  <a:gd name="T23" fmla="*/ 10 h 320"/>
                  <a:gd name="T24" fmla="*/ 456 w 645"/>
                  <a:gd name="T25" fmla="*/ 24 h 320"/>
                  <a:gd name="T26" fmla="*/ 417 w 645"/>
                  <a:gd name="T27" fmla="*/ 1 h 320"/>
                  <a:gd name="T28" fmla="*/ 378 w 645"/>
                  <a:gd name="T29" fmla="*/ 0 h 320"/>
                  <a:gd name="T30" fmla="*/ 386 w 645"/>
                  <a:gd name="T31" fmla="*/ 35 h 320"/>
                  <a:gd name="T32" fmla="*/ 334 w 645"/>
                  <a:gd name="T33" fmla="*/ 54 h 320"/>
                  <a:gd name="T34" fmla="*/ 299 w 645"/>
                  <a:gd name="T35" fmla="*/ 133 h 320"/>
                  <a:gd name="T36" fmla="*/ 251 w 645"/>
                  <a:gd name="T37" fmla="*/ 121 h 320"/>
                  <a:gd name="T38" fmla="*/ 194 w 645"/>
                  <a:gd name="T39" fmla="*/ 150 h 320"/>
                  <a:gd name="T40" fmla="*/ 121 w 645"/>
                  <a:gd name="T41" fmla="*/ 162 h 320"/>
                  <a:gd name="T42" fmla="*/ 121 w 645"/>
                  <a:gd name="T43" fmla="*/ 207 h 320"/>
                  <a:gd name="T44" fmla="*/ 87 w 645"/>
                  <a:gd name="T45" fmla="*/ 206 h 320"/>
                  <a:gd name="T46" fmla="*/ 89 w 645"/>
                  <a:gd name="T47" fmla="*/ 244 h 320"/>
                  <a:gd name="T48" fmla="*/ 51 w 645"/>
                  <a:gd name="T49" fmla="*/ 230 h 320"/>
                  <a:gd name="T50" fmla="*/ 29 w 645"/>
                  <a:gd name="T51" fmla="*/ 237 h 320"/>
                  <a:gd name="T52" fmla="*/ 48 w 645"/>
                  <a:gd name="T53" fmla="*/ 262 h 320"/>
                  <a:gd name="T54" fmla="*/ 8 w 645"/>
                  <a:gd name="T55" fmla="*/ 298 h 320"/>
                  <a:gd name="T56" fmla="*/ 0 w 645"/>
                  <a:gd name="T57" fmla="*/ 319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5"/>
                  <a:gd name="T88" fmla="*/ 0 h 320"/>
                  <a:gd name="T89" fmla="*/ 645 w 64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5" h="320">
                    <a:moveTo>
                      <a:pt x="0" y="319"/>
                    </a:moveTo>
                    <a:lnTo>
                      <a:pt x="154" y="299"/>
                    </a:lnTo>
                    <a:lnTo>
                      <a:pt x="154" y="285"/>
                    </a:lnTo>
                    <a:lnTo>
                      <a:pt x="534" y="240"/>
                    </a:lnTo>
                    <a:lnTo>
                      <a:pt x="541" y="216"/>
                    </a:lnTo>
                    <a:lnTo>
                      <a:pt x="596" y="197"/>
                    </a:lnTo>
                    <a:lnTo>
                      <a:pt x="603" y="172"/>
                    </a:lnTo>
                    <a:lnTo>
                      <a:pt x="627" y="163"/>
                    </a:lnTo>
                    <a:lnTo>
                      <a:pt x="644" y="125"/>
                    </a:lnTo>
                    <a:lnTo>
                      <a:pt x="592" y="86"/>
                    </a:lnTo>
                    <a:lnTo>
                      <a:pt x="582" y="35"/>
                    </a:lnTo>
                    <a:lnTo>
                      <a:pt x="541" y="10"/>
                    </a:lnTo>
                    <a:lnTo>
                      <a:pt x="456" y="24"/>
                    </a:lnTo>
                    <a:lnTo>
                      <a:pt x="417" y="1"/>
                    </a:lnTo>
                    <a:lnTo>
                      <a:pt x="378" y="0"/>
                    </a:lnTo>
                    <a:lnTo>
                      <a:pt x="386" y="35"/>
                    </a:lnTo>
                    <a:lnTo>
                      <a:pt x="334" y="54"/>
                    </a:lnTo>
                    <a:lnTo>
                      <a:pt x="299" y="133"/>
                    </a:lnTo>
                    <a:lnTo>
                      <a:pt x="251" y="121"/>
                    </a:lnTo>
                    <a:lnTo>
                      <a:pt x="194" y="150"/>
                    </a:lnTo>
                    <a:lnTo>
                      <a:pt x="121" y="162"/>
                    </a:lnTo>
                    <a:lnTo>
                      <a:pt x="121" y="207"/>
                    </a:lnTo>
                    <a:lnTo>
                      <a:pt x="87" y="206"/>
                    </a:lnTo>
                    <a:lnTo>
                      <a:pt x="89" y="244"/>
                    </a:lnTo>
                    <a:lnTo>
                      <a:pt x="51" y="230"/>
                    </a:lnTo>
                    <a:lnTo>
                      <a:pt x="29" y="237"/>
                    </a:lnTo>
                    <a:lnTo>
                      <a:pt x="48" y="262"/>
                    </a:lnTo>
                    <a:lnTo>
                      <a:pt x="8" y="298"/>
                    </a:lnTo>
                    <a:lnTo>
                      <a:pt x="0" y="319"/>
                    </a:lnTo>
                  </a:path>
                </a:pathLst>
              </a:custGeom>
              <a:solidFill>
                <a:srgbClr val="008000"/>
              </a:solidFill>
              <a:ln w="12700" cap="rnd" cmpd="sng">
                <a:solidFill>
                  <a:srgbClr val="000000"/>
                </a:solidFill>
                <a:prstDash val="solid"/>
                <a:round/>
                <a:headEnd type="none" w="med" len="med"/>
                <a:tailEnd type="none" w="med" len="med"/>
              </a:ln>
            </p:spPr>
            <p:txBody>
              <a:bodyPr/>
              <a:lstStyle/>
              <a:p>
                <a:endParaRPr lang="en-US"/>
              </a:p>
            </p:txBody>
          </p:sp>
          <p:sp>
            <p:nvSpPr>
              <p:cNvPr id="6203" name="Freeform 36"/>
              <p:cNvSpPr>
                <a:spLocks/>
              </p:cNvSpPr>
              <p:nvPr/>
            </p:nvSpPr>
            <p:spPr bwMode="auto">
              <a:xfrm>
                <a:off x="3384" y="2587"/>
                <a:ext cx="744" cy="241"/>
              </a:xfrm>
              <a:custGeom>
                <a:avLst/>
                <a:gdLst>
                  <a:gd name="T0" fmla="*/ 45 w 744"/>
                  <a:gd name="T1" fmla="*/ 109 h 241"/>
                  <a:gd name="T2" fmla="*/ 45 w 744"/>
                  <a:gd name="T3" fmla="*/ 113 h 241"/>
                  <a:gd name="T4" fmla="*/ 32 w 744"/>
                  <a:gd name="T5" fmla="*/ 136 h 241"/>
                  <a:gd name="T6" fmla="*/ 46 w 744"/>
                  <a:gd name="T7" fmla="*/ 167 h 241"/>
                  <a:gd name="T8" fmla="*/ 0 w 744"/>
                  <a:gd name="T9" fmla="*/ 193 h 241"/>
                  <a:gd name="T10" fmla="*/ 10 w 744"/>
                  <a:gd name="T11" fmla="*/ 240 h 241"/>
                  <a:gd name="T12" fmla="*/ 202 w 744"/>
                  <a:gd name="T13" fmla="*/ 226 h 241"/>
                  <a:gd name="T14" fmla="*/ 434 w 744"/>
                  <a:gd name="T15" fmla="*/ 202 h 241"/>
                  <a:gd name="T16" fmla="*/ 550 w 744"/>
                  <a:gd name="T17" fmla="*/ 184 h 241"/>
                  <a:gd name="T18" fmla="*/ 574 w 744"/>
                  <a:gd name="T19" fmla="*/ 121 h 241"/>
                  <a:gd name="T20" fmla="*/ 616 w 744"/>
                  <a:gd name="T21" fmla="*/ 119 h 241"/>
                  <a:gd name="T22" fmla="*/ 743 w 744"/>
                  <a:gd name="T23" fmla="*/ 0 h 241"/>
                  <a:gd name="T24" fmla="*/ 578 w 744"/>
                  <a:gd name="T25" fmla="*/ 30 h 241"/>
                  <a:gd name="T26" fmla="*/ 193 w 744"/>
                  <a:gd name="T27" fmla="*/ 78 h 241"/>
                  <a:gd name="T28" fmla="*/ 196 w 744"/>
                  <a:gd name="T29" fmla="*/ 92 h 241"/>
                  <a:gd name="T30" fmla="*/ 45 w 744"/>
                  <a:gd name="T31" fmla="*/ 109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4"/>
                  <a:gd name="T49" fmla="*/ 0 h 241"/>
                  <a:gd name="T50" fmla="*/ 744 w 744"/>
                  <a:gd name="T51" fmla="*/ 241 h 2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4" h="241">
                    <a:moveTo>
                      <a:pt x="45" y="109"/>
                    </a:moveTo>
                    <a:lnTo>
                      <a:pt x="45" y="113"/>
                    </a:lnTo>
                    <a:lnTo>
                      <a:pt x="32" y="136"/>
                    </a:lnTo>
                    <a:lnTo>
                      <a:pt x="46" y="167"/>
                    </a:lnTo>
                    <a:lnTo>
                      <a:pt x="0" y="193"/>
                    </a:lnTo>
                    <a:lnTo>
                      <a:pt x="10" y="240"/>
                    </a:lnTo>
                    <a:lnTo>
                      <a:pt x="202" y="226"/>
                    </a:lnTo>
                    <a:lnTo>
                      <a:pt x="434" y="202"/>
                    </a:lnTo>
                    <a:lnTo>
                      <a:pt x="550" y="184"/>
                    </a:lnTo>
                    <a:lnTo>
                      <a:pt x="574" y="121"/>
                    </a:lnTo>
                    <a:lnTo>
                      <a:pt x="616" y="119"/>
                    </a:lnTo>
                    <a:lnTo>
                      <a:pt x="743" y="0"/>
                    </a:lnTo>
                    <a:lnTo>
                      <a:pt x="578" y="30"/>
                    </a:lnTo>
                    <a:lnTo>
                      <a:pt x="193" y="78"/>
                    </a:lnTo>
                    <a:lnTo>
                      <a:pt x="196" y="92"/>
                    </a:lnTo>
                    <a:lnTo>
                      <a:pt x="45" y="109"/>
                    </a:lnTo>
                  </a:path>
                </a:pathLst>
              </a:custGeom>
              <a:solidFill>
                <a:srgbClr val="DF9FFF"/>
              </a:solidFill>
              <a:ln w="12700" cap="rnd" cmpd="sng">
                <a:solidFill>
                  <a:srgbClr val="000000"/>
                </a:solidFill>
                <a:prstDash val="solid"/>
                <a:round/>
                <a:headEnd type="none" w="med" len="med"/>
                <a:tailEnd type="none" w="med" len="med"/>
              </a:ln>
            </p:spPr>
            <p:txBody>
              <a:bodyPr/>
              <a:lstStyle/>
              <a:p>
                <a:endParaRPr lang="en-US"/>
              </a:p>
            </p:txBody>
          </p:sp>
          <p:sp>
            <p:nvSpPr>
              <p:cNvPr id="6204" name="Freeform 37"/>
              <p:cNvSpPr>
                <a:spLocks/>
              </p:cNvSpPr>
              <p:nvPr/>
            </p:nvSpPr>
            <p:spPr bwMode="auto">
              <a:xfrm>
                <a:off x="3311" y="2809"/>
                <a:ext cx="303" cy="475"/>
              </a:xfrm>
              <a:custGeom>
                <a:avLst/>
                <a:gdLst>
                  <a:gd name="T0" fmla="*/ 86 w 303"/>
                  <a:gd name="T1" fmla="*/ 16 h 475"/>
                  <a:gd name="T2" fmla="*/ 40 w 303"/>
                  <a:gd name="T3" fmla="*/ 97 h 475"/>
                  <a:gd name="T4" fmla="*/ 0 w 303"/>
                  <a:gd name="T5" fmla="*/ 149 h 475"/>
                  <a:gd name="T6" fmla="*/ 13 w 303"/>
                  <a:gd name="T7" fmla="*/ 211 h 475"/>
                  <a:gd name="T8" fmla="*/ 60 w 303"/>
                  <a:gd name="T9" fmla="*/ 297 h 475"/>
                  <a:gd name="T10" fmla="*/ 24 w 303"/>
                  <a:gd name="T11" fmla="*/ 382 h 475"/>
                  <a:gd name="T12" fmla="*/ 8 w 303"/>
                  <a:gd name="T13" fmla="*/ 427 h 475"/>
                  <a:gd name="T14" fmla="*/ 186 w 303"/>
                  <a:gd name="T15" fmla="*/ 409 h 475"/>
                  <a:gd name="T16" fmla="*/ 194 w 303"/>
                  <a:gd name="T17" fmla="*/ 467 h 475"/>
                  <a:gd name="T18" fmla="*/ 227 w 303"/>
                  <a:gd name="T19" fmla="*/ 474 h 475"/>
                  <a:gd name="T20" fmla="*/ 237 w 303"/>
                  <a:gd name="T21" fmla="*/ 444 h 475"/>
                  <a:gd name="T22" fmla="*/ 302 w 303"/>
                  <a:gd name="T23" fmla="*/ 436 h 475"/>
                  <a:gd name="T24" fmla="*/ 288 w 303"/>
                  <a:gd name="T25" fmla="*/ 341 h 475"/>
                  <a:gd name="T26" fmla="*/ 285 w 303"/>
                  <a:gd name="T27" fmla="*/ 0 h 475"/>
                  <a:gd name="T28" fmla="*/ 86 w 303"/>
                  <a:gd name="T29" fmla="*/ 16 h 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
                  <a:gd name="T46" fmla="*/ 0 h 475"/>
                  <a:gd name="T47" fmla="*/ 303 w 303"/>
                  <a:gd name="T48" fmla="*/ 475 h 4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 h="475">
                    <a:moveTo>
                      <a:pt x="86" y="16"/>
                    </a:moveTo>
                    <a:lnTo>
                      <a:pt x="40" y="97"/>
                    </a:lnTo>
                    <a:lnTo>
                      <a:pt x="0" y="149"/>
                    </a:lnTo>
                    <a:lnTo>
                      <a:pt x="13" y="211"/>
                    </a:lnTo>
                    <a:lnTo>
                      <a:pt x="60" y="297"/>
                    </a:lnTo>
                    <a:lnTo>
                      <a:pt x="24" y="382"/>
                    </a:lnTo>
                    <a:lnTo>
                      <a:pt x="8" y="427"/>
                    </a:lnTo>
                    <a:lnTo>
                      <a:pt x="186" y="409"/>
                    </a:lnTo>
                    <a:lnTo>
                      <a:pt x="194" y="467"/>
                    </a:lnTo>
                    <a:lnTo>
                      <a:pt x="227" y="474"/>
                    </a:lnTo>
                    <a:lnTo>
                      <a:pt x="237" y="444"/>
                    </a:lnTo>
                    <a:lnTo>
                      <a:pt x="302" y="436"/>
                    </a:lnTo>
                    <a:lnTo>
                      <a:pt x="288" y="341"/>
                    </a:lnTo>
                    <a:lnTo>
                      <a:pt x="285" y="0"/>
                    </a:lnTo>
                    <a:lnTo>
                      <a:pt x="86" y="16"/>
                    </a:lnTo>
                  </a:path>
                </a:pathLst>
              </a:custGeom>
              <a:solidFill>
                <a:srgbClr val="FF5FBF"/>
              </a:solidFill>
              <a:ln w="12700" cap="rnd" cmpd="sng">
                <a:solidFill>
                  <a:srgbClr val="000000"/>
                </a:solidFill>
                <a:prstDash val="solid"/>
                <a:round/>
                <a:headEnd type="none" w="med" len="med"/>
                <a:tailEnd type="none" w="med" len="med"/>
              </a:ln>
            </p:spPr>
            <p:txBody>
              <a:bodyPr/>
              <a:lstStyle/>
              <a:p>
                <a:endParaRPr lang="en-US"/>
              </a:p>
            </p:txBody>
          </p:sp>
          <p:sp>
            <p:nvSpPr>
              <p:cNvPr id="6205" name="Freeform 38"/>
              <p:cNvSpPr>
                <a:spLocks/>
              </p:cNvSpPr>
              <p:nvPr/>
            </p:nvSpPr>
            <p:spPr bwMode="auto">
              <a:xfrm>
                <a:off x="3593" y="2786"/>
                <a:ext cx="347" cy="478"/>
              </a:xfrm>
              <a:custGeom>
                <a:avLst/>
                <a:gdLst>
                  <a:gd name="T0" fmla="*/ 0 w 347"/>
                  <a:gd name="T1" fmla="*/ 24 h 478"/>
                  <a:gd name="T2" fmla="*/ 225 w 347"/>
                  <a:gd name="T3" fmla="*/ 0 h 478"/>
                  <a:gd name="T4" fmla="*/ 297 w 347"/>
                  <a:gd name="T5" fmla="*/ 221 h 478"/>
                  <a:gd name="T6" fmla="*/ 346 w 347"/>
                  <a:gd name="T7" fmla="*/ 256 h 478"/>
                  <a:gd name="T8" fmla="*/ 306 w 347"/>
                  <a:gd name="T9" fmla="*/ 321 h 478"/>
                  <a:gd name="T10" fmla="*/ 344 w 347"/>
                  <a:gd name="T11" fmla="*/ 382 h 478"/>
                  <a:gd name="T12" fmla="*/ 115 w 347"/>
                  <a:gd name="T13" fmla="*/ 405 h 478"/>
                  <a:gd name="T14" fmla="*/ 124 w 347"/>
                  <a:gd name="T15" fmla="*/ 459 h 478"/>
                  <a:gd name="T16" fmla="*/ 91 w 347"/>
                  <a:gd name="T17" fmla="*/ 477 h 478"/>
                  <a:gd name="T18" fmla="*/ 64 w 347"/>
                  <a:gd name="T19" fmla="*/ 409 h 478"/>
                  <a:gd name="T20" fmla="*/ 48 w 347"/>
                  <a:gd name="T21" fmla="*/ 464 h 478"/>
                  <a:gd name="T22" fmla="*/ 19 w 347"/>
                  <a:gd name="T23" fmla="*/ 459 h 478"/>
                  <a:gd name="T24" fmla="*/ 10 w 347"/>
                  <a:gd name="T25" fmla="*/ 403 h 478"/>
                  <a:gd name="T26" fmla="*/ 2 w 347"/>
                  <a:gd name="T27" fmla="*/ 357 h 478"/>
                  <a:gd name="T28" fmla="*/ 0 w 347"/>
                  <a:gd name="T29" fmla="*/ 24 h 4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478"/>
                  <a:gd name="T47" fmla="*/ 347 w 347"/>
                  <a:gd name="T48" fmla="*/ 478 h 4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478">
                    <a:moveTo>
                      <a:pt x="0" y="24"/>
                    </a:moveTo>
                    <a:lnTo>
                      <a:pt x="225" y="0"/>
                    </a:lnTo>
                    <a:lnTo>
                      <a:pt x="297" y="221"/>
                    </a:lnTo>
                    <a:lnTo>
                      <a:pt x="346" y="256"/>
                    </a:lnTo>
                    <a:lnTo>
                      <a:pt x="306" y="321"/>
                    </a:lnTo>
                    <a:lnTo>
                      <a:pt x="344" y="382"/>
                    </a:lnTo>
                    <a:lnTo>
                      <a:pt x="115" y="405"/>
                    </a:lnTo>
                    <a:lnTo>
                      <a:pt x="124" y="459"/>
                    </a:lnTo>
                    <a:lnTo>
                      <a:pt x="91" y="477"/>
                    </a:lnTo>
                    <a:lnTo>
                      <a:pt x="64" y="409"/>
                    </a:lnTo>
                    <a:lnTo>
                      <a:pt x="48" y="464"/>
                    </a:lnTo>
                    <a:lnTo>
                      <a:pt x="19" y="459"/>
                    </a:lnTo>
                    <a:lnTo>
                      <a:pt x="10" y="403"/>
                    </a:lnTo>
                    <a:lnTo>
                      <a:pt x="2" y="357"/>
                    </a:lnTo>
                    <a:lnTo>
                      <a:pt x="0" y="24"/>
                    </a:lnTo>
                  </a:path>
                </a:pathLst>
              </a:custGeom>
              <a:solidFill>
                <a:srgbClr val="7F00DF"/>
              </a:solidFill>
              <a:ln w="12700" cap="rnd" cmpd="sng">
                <a:solidFill>
                  <a:srgbClr val="000000"/>
                </a:solidFill>
                <a:prstDash val="solid"/>
                <a:round/>
                <a:headEnd type="none" w="med" len="med"/>
                <a:tailEnd type="none" w="med" len="med"/>
              </a:ln>
            </p:spPr>
            <p:txBody>
              <a:bodyPr/>
              <a:lstStyle/>
              <a:p>
                <a:endParaRPr lang="en-US"/>
              </a:p>
            </p:txBody>
          </p:sp>
          <p:sp>
            <p:nvSpPr>
              <p:cNvPr id="6206" name="Freeform 39"/>
              <p:cNvSpPr>
                <a:spLocks/>
              </p:cNvSpPr>
              <p:nvPr/>
            </p:nvSpPr>
            <p:spPr bwMode="auto">
              <a:xfrm>
                <a:off x="3819" y="2763"/>
                <a:ext cx="477" cy="440"/>
              </a:xfrm>
              <a:custGeom>
                <a:avLst/>
                <a:gdLst>
                  <a:gd name="T0" fmla="*/ 0 w 477"/>
                  <a:gd name="T1" fmla="*/ 27 h 440"/>
                  <a:gd name="T2" fmla="*/ 5 w 477"/>
                  <a:gd name="T3" fmla="*/ 27 h 440"/>
                  <a:gd name="T4" fmla="*/ 116 w 477"/>
                  <a:gd name="T5" fmla="*/ 8 h 440"/>
                  <a:gd name="T6" fmla="*/ 214 w 477"/>
                  <a:gd name="T7" fmla="*/ 0 h 440"/>
                  <a:gd name="T8" fmla="*/ 200 w 477"/>
                  <a:gd name="T9" fmla="*/ 23 h 440"/>
                  <a:gd name="T10" fmla="*/ 230 w 477"/>
                  <a:gd name="T11" fmla="*/ 23 h 440"/>
                  <a:gd name="T12" fmla="*/ 400 w 477"/>
                  <a:gd name="T13" fmla="*/ 159 h 440"/>
                  <a:gd name="T14" fmla="*/ 466 w 477"/>
                  <a:gd name="T15" fmla="*/ 246 h 440"/>
                  <a:gd name="T16" fmla="*/ 476 w 477"/>
                  <a:gd name="T17" fmla="*/ 306 h 440"/>
                  <a:gd name="T18" fmla="*/ 454 w 477"/>
                  <a:gd name="T19" fmla="*/ 320 h 440"/>
                  <a:gd name="T20" fmla="*/ 466 w 477"/>
                  <a:gd name="T21" fmla="*/ 380 h 440"/>
                  <a:gd name="T22" fmla="*/ 419 w 477"/>
                  <a:gd name="T23" fmla="*/ 382 h 440"/>
                  <a:gd name="T24" fmla="*/ 419 w 477"/>
                  <a:gd name="T25" fmla="*/ 432 h 440"/>
                  <a:gd name="T26" fmla="*/ 381 w 477"/>
                  <a:gd name="T27" fmla="*/ 406 h 440"/>
                  <a:gd name="T28" fmla="*/ 136 w 477"/>
                  <a:gd name="T29" fmla="*/ 439 h 440"/>
                  <a:gd name="T30" fmla="*/ 81 w 477"/>
                  <a:gd name="T31" fmla="*/ 346 h 440"/>
                  <a:gd name="T32" fmla="*/ 121 w 477"/>
                  <a:gd name="T33" fmla="*/ 280 h 440"/>
                  <a:gd name="T34" fmla="*/ 68 w 477"/>
                  <a:gd name="T35" fmla="*/ 248 h 440"/>
                  <a:gd name="T36" fmla="*/ 0 w 477"/>
                  <a:gd name="T37" fmla="*/ 27 h 4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7"/>
                  <a:gd name="T58" fmla="*/ 0 h 440"/>
                  <a:gd name="T59" fmla="*/ 477 w 477"/>
                  <a:gd name="T60" fmla="*/ 440 h 4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7" h="440">
                    <a:moveTo>
                      <a:pt x="0" y="27"/>
                    </a:moveTo>
                    <a:lnTo>
                      <a:pt x="5" y="27"/>
                    </a:lnTo>
                    <a:lnTo>
                      <a:pt x="116" y="8"/>
                    </a:lnTo>
                    <a:lnTo>
                      <a:pt x="214" y="0"/>
                    </a:lnTo>
                    <a:lnTo>
                      <a:pt x="200" y="23"/>
                    </a:lnTo>
                    <a:lnTo>
                      <a:pt x="230" y="23"/>
                    </a:lnTo>
                    <a:lnTo>
                      <a:pt x="400" y="159"/>
                    </a:lnTo>
                    <a:lnTo>
                      <a:pt x="466" y="246"/>
                    </a:lnTo>
                    <a:lnTo>
                      <a:pt x="476" y="306"/>
                    </a:lnTo>
                    <a:lnTo>
                      <a:pt x="454" y="320"/>
                    </a:lnTo>
                    <a:lnTo>
                      <a:pt x="466" y="380"/>
                    </a:lnTo>
                    <a:lnTo>
                      <a:pt x="419" y="382"/>
                    </a:lnTo>
                    <a:lnTo>
                      <a:pt x="419" y="432"/>
                    </a:lnTo>
                    <a:lnTo>
                      <a:pt x="381" y="406"/>
                    </a:lnTo>
                    <a:lnTo>
                      <a:pt x="136" y="439"/>
                    </a:lnTo>
                    <a:lnTo>
                      <a:pt x="81" y="346"/>
                    </a:lnTo>
                    <a:lnTo>
                      <a:pt x="121" y="280"/>
                    </a:lnTo>
                    <a:lnTo>
                      <a:pt x="68" y="248"/>
                    </a:lnTo>
                    <a:lnTo>
                      <a:pt x="0" y="27"/>
                    </a:lnTo>
                  </a:path>
                </a:pathLst>
              </a:custGeom>
              <a:solidFill>
                <a:srgbClr val="008080"/>
              </a:solidFill>
              <a:ln w="12700" cap="rnd" cmpd="sng">
                <a:solidFill>
                  <a:srgbClr val="000000"/>
                </a:solidFill>
                <a:prstDash val="solid"/>
                <a:round/>
                <a:headEnd type="none" w="med" len="med"/>
                <a:tailEnd type="none" w="med" len="med"/>
              </a:ln>
            </p:spPr>
            <p:txBody>
              <a:bodyPr/>
              <a:lstStyle/>
              <a:p>
                <a:endParaRPr lang="en-US"/>
              </a:p>
            </p:txBody>
          </p:sp>
          <p:sp>
            <p:nvSpPr>
              <p:cNvPr id="6207" name="Freeform 40"/>
              <p:cNvSpPr>
                <a:spLocks/>
              </p:cNvSpPr>
              <p:nvPr/>
            </p:nvSpPr>
            <p:spPr bwMode="auto">
              <a:xfrm>
                <a:off x="4018" y="2703"/>
                <a:ext cx="438" cy="308"/>
              </a:xfrm>
              <a:custGeom>
                <a:avLst/>
                <a:gdLst>
                  <a:gd name="T0" fmla="*/ 16 w 438"/>
                  <a:gd name="T1" fmla="*/ 55 h 308"/>
                  <a:gd name="T2" fmla="*/ 51 w 438"/>
                  <a:gd name="T3" fmla="*/ 25 h 308"/>
                  <a:gd name="T4" fmla="*/ 182 w 438"/>
                  <a:gd name="T5" fmla="*/ 0 h 308"/>
                  <a:gd name="T6" fmla="*/ 222 w 438"/>
                  <a:gd name="T7" fmla="*/ 17 h 308"/>
                  <a:gd name="T8" fmla="*/ 306 w 438"/>
                  <a:gd name="T9" fmla="*/ 4 h 308"/>
                  <a:gd name="T10" fmla="*/ 375 w 438"/>
                  <a:gd name="T11" fmla="*/ 48 h 308"/>
                  <a:gd name="T12" fmla="*/ 437 w 438"/>
                  <a:gd name="T13" fmla="*/ 82 h 308"/>
                  <a:gd name="T14" fmla="*/ 402 w 438"/>
                  <a:gd name="T15" fmla="*/ 174 h 308"/>
                  <a:gd name="T16" fmla="*/ 349 w 438"/>
                  <a:gd name="T17" fmla="*/ 221 h 308"/>
                  <a:gd name="T18" fmla="*/ 292 w 438"/>
                  <a:gd name="T19" fmla="*/ 235 h 308"/>
                  <a:gd name="T20" fmla="*/ 303 w 438"/>
                  <a:gd name="T21" fmla="*/ 272 h 308"/>
                  <a:gd name="T22" fmla="*/ 268 w 438"/>
                  <a:gd name="T23" fmla="*/ 307 h 308"/>
                  <a:gd name="T24" fmla="*/ 201 w 438"/>
                  <a:gd name="T25" fmla="*/ 221 h 308"/>
                  <a:gd name="T26" fmla="*/ 29 w 438"/>
                  <a:gd name="T27" fmla="*/ 82 h 308"/>
                  <a:gd name="T28" fmla="*/ 0 w 438"/>
                  <a:gd name="T29" fmla="*/ 82 h 308"/>
                  <a:gd name="T30" fmla="*/ 16 w 438"/>
                  <a:gd name="T31" fmla="*/ 55 h 3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8"/>
                  <a:gd name="T49" fmla="*/ 0 h 308"/>
                  <a:gd name="T50" fmla="*/ 438 w 438"/>
                  <a:gd name="T51" fmla="*/ 308 h 3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8" h="308">
                    <a:moveTo>
                      <a:pt x="16" y="55"/>
                    </a:moveTo>
                    <a:lnTo>
                      <a:pt x="51" y="25"/>
                    </a:lnTo>
                    <a:lnTo>
                      <a:pt x="182" y="0"/>
                    </a:lnTo>
                    <a:lnTo>
                      <a:pt x="222" y="17"/>
                    </a:lnTo>
                    <a:lnTo>
                      <a:pt x="306" y="4"/>
                    </a:lnTo>
                    <a:lnTo>
                      <a:pt x="375" y="48"/>
                    </a:lnTo>
                    <a:lnTo>
                      <a:pt x="437" y="82"/>
                    </a:lnTo>
                    <a:lnTo>
                      <a:pt x="402" y="174"/>
                    </a:lnTo>
                    <a:lnTo>
                      <a:pt x="349" y="221"/>
                    </a:lnTo>
                    <a:lnTo>
                      <a:pt x="292" y="235"/>
                    </a:lnTo>
                    <a:lnTo>
                      <a:pt x="303" y="272"/>
                    </a:lnTo>
                    <a:lnTo>
                      <a:pt x="268" y="307"/>
                    </a:lnTo>
                    <a:lnTo>
                      <a:pt x="201" y="221"/>
                    </a:lnTo>
                    <a:lnTo>
                      <a:pt x="29" y="82"/>
                    </a:lnTo>
                    <a:lnTo>
                      <a:pt x="0" y="82"/>
                    </a:lnTo>
                    <a:lnTo>
                      <a:pt x="16" y="55"/>
                    </a:lnTo>
                  </a:path>
                </a:pathLst>
              </a:custGeom>
              <a:solidFill>
                <a:srgbClr val="FF5F1F"/>
              </a:solidFill>
              <a:ln w="12700" cap="rnd" cmpd="sng">
                <a:solidFill>
                  <a:srgbClr val="000000"/>
                </a:solidFill>
                <a:prstDash val="solid"/>
                <a:round/>
                <a:headEnd type="none" w="med" len="med"/>
                <a:tailEnd type="none" w="med" len="med"/>
              </a:ln>
            </p:spPr>
            <p:txBody>
              <a:bodyPr/>
              <a:lstStyle/>
              <a:p>
                <a:endParaRPr lang="en-US"/>
              </a:p>
            </p:txBody>
          </p:sp>
          <p:sp>
            <p:nvSpPr>
              <p:cNvPr id="6208" name="Freeform 41"/>
              <p:cNvSpPr>
                <a:spLocks/>
              </p:cNvSpPr>
              <p:nvPr/>
            </p:nvSpPr>
            <p:spPr bwMode="auto">
              <a:xfrm>
                <a:off x="3708" y="3142"/>
                <a:ext cx="818" cy="492"/>
              </a:xfrm>
              <a:custGeom>
                <a:avLst/>
                <a:gdLst>
                  <a:gd name="T0" fmla="*/ 0 w 818"/>
                  <a:gd name="T1" fmla="*/ 47 h 492"/>
                  <a:gd name="T2" fmla="*/ 225 w 818"/>
                  <a:gd name="T3" fmla="*/ 27 h 492"/>
                  <a:gd name="T4" fmla="*/ 248 w 818"/>
                  <a:gd name="T5" fmla="*/ 59 h 492"/>
                  <a:gd name="T6" fmla="*/ 489 w 818"/>
                  <a:gd name="T7" fmla="*/ 27 h 492"/>
                  <a:gd name="T8" fmla="*/ 530 w 818"/>
                  <a:gd name="T9" fmla="*/ 54 h 492"/>
                  <a:gd name="T10" fmla="*/ 530 w 818"/>
                  <a:gd name="T11" fmla="*/ 4 h 492"/>
                  <a:gd name="T12" fmla="*/ 527 w 818"/>
                  <a:gd name="T13" fmla="*/ 0 h 492"/>
                  <a:gd name="T14" fmla="*/ 575 w 818"/>
                  <a:gd name="T15" fmla="*/ 3 h 492"/>
                  <a:gd name="T16" fmla="*/ 626 w 818"/>
                  <a:gd name="T17" fmla="*/ 78 h 492"/>
                  <a:gd name="T18" fmla="*/ 707 w 818"/>
                  <a:gd name="T19" fmla="*/ 181 h 492"/>
                  <a:gd name="T20" fmla="*/ 747 w 818"/>
                  <a:gd name="T21" fmla="*/ 270 h 492"/>
                  <a:gd name="T22" fmla="*/ 807 w 818"/>
                  <a:gd name="T23" fmla="*/ 333 h 492"/>
                  <a:gd name="T24" fmla="*/ 817 w 818"/>
                  <a:gd name="T25" fmla="*/ 423 h 492"/>
                  <a:gd name="T26" fmla="*/ 798 w 818"/>
                  <a:gd name="T27" fmla="*/ 477 h 492"/>
                  <a:gd name="T28" fmla="*/ 712 w 818"/>
                  <a:gd name="T29" fmla="*/ 491 h 492"/>
                  <a:gd name="T30" fmla="*/ 698 w 818"/>
                  <a:gd name="T31" fmla="*/ 468 h 492"/>
                  <a:gd name="T32" fmla="*/ 637 w 818"/>
                  <a:gd name="T33" fmla="*/ 436 h 492"/>
                  <a:gd name="T34" fmla="*/ 618 w 818"/>
                  <a:gd name="T35" fmla="*/ 402 h 492"/>
                  <a:gd name="T36" fmla="*/ 602 w 818"/>
                  <a:gd name="T37" fmla="*/ 389 h 492"/>
                  <a:gd name="T38" fmla="*/ 592 w 818"/>
                  <a:gd name="T39" fmla="*/ 358 h 492"/>
                  <a:gd name="T40" fmla="*/ 578 w 818"/>
                  <a:gd name="T41" fmla="*/ 366 h 492"/>
                  <a:gd name="T42" fmla="*/ 530 w 818"/>
                  <a:gd name="T43" fmla="*/ 325 h 492"/>
                  <a:gd name="T44" fmla="*/ 541 w 818"/>
                  <a:gd name="T45" fmla="*/ 287 h 492"/>
                  <a:gd name="T46" fmla="*/ 530 w 818"/>
                  <a:gd name="T47" fmla="*/ 266 h 492"/>
                  <a:gd name="T48" fmla="*/ 516 w 818"/>
                  <a:gd name="T49" fmla="*/ 273 h 492"/>
                  <a:gd name="T50" fmla="*/ 518 w 818"/>
                  <a:gd name="T51" fmla="*/ 296 h 492"/>
                  <a:gd name="T52" fmla="*/ 502 w 818"/>
                  <a:gd name="T53" fmla="*/ 266 h 492"/>
                  <a:gd name="T54" fmla="*/ 503 w 818"/>
                  <a:gd name="T55" fmla="*/ 197 h 492"/>
                  <a:gd name="T56" fmla="*/ 473 w 818"/>
                  <a:gd name="T57" fmla="*/ 156 h 492"/>
                  <a:gd name="T58" fmla="*/ 397 w 818"/>
                  <a:gd name="T59" fmla="*/ 122 h 492"/>
                  <a:gd name="T60" fmla="*/ 358 w 818"/>
                  <a:gd name="T61" fmla="*/ 83 h 492"/>
                  <a:gd name="T62" fmla="*/ 315 w 818"/>
                  <a:gd name="T63" fmla="*/ 79 h 492"/>
                  <a:gd name="T64" fmla="*/ 298 w 818"/>
                  <a:gd name="T65" fmla="*/ 103 h 492"/>
                  <a:gd name="T66" fmla="*/ 234 w 818"/>
                  <a:gd name="T67" fmla="*/ 120 h 492"/>
                  <a:gd name="T68" fmla="*/ 197 w 818"/>
                  <a:gd name="T69" fmla="*/ 103 h 492"/>
                  <a:gd name="T70" fmla="*/ 178 w 818"/>
                  <a:gd name="T71" fmla="*/ 78 h 492"/>
                  <a:gd name="T72" fmla="*/ 59 w 818"/>
                  <a:gd name="T73" fmla="*/ 100 h 492"/>
                  <a:gd name="T74" fmla="*/ 33 w 818"/>
                  <a:gd name="T75" fmla="*/ 82 h 492"/>
                  <a:gd name="T76" fmla="*/ 6 w 818"/>
                  <a:gd name="T77" fmla="*/ 102 h 492"/>
                  <a:gd name="T78" fmla="*/ 0 w 818"/>
                  <a:gd name="T79" fmla="*/ 47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8"/>
                  <a:gd name="T121" fmla="*/ 0 h 492"/>
                  <a:gd name="T122" fmla="*/ 818 w 818"/>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8" h="492">
                    <a:moveTo>
                      <a:pt x="0" y="47"/>
                    </a:moveTo>
                    <a:lnTo>
                      <a:pt x="225" y="27"/>
                    </a:lnTo>
                    <a:lnTo>
                      <a:pt x="248" y="59"/>
                    </a:lnTo>
                    <a:lnTo>
                      <a:pt x="489" y="27"/>
                    </a:lnTo>
                    <a:lnTo>
                      <a:pt x="530" y="54"/>
                    </a:lnTo>
                    <a:lnTo>
                      <a:pt x="530" y="4"/>
                    </a:lnTo>
                    <a:lnTo>
                      <a:pt x="527" y="0"/>
                    </a:lnTo>
                    <a:lnTo>
                      <a:pt x="575" y="3"/>
                    </a:lnTo>
                    <a:lnTo>
                      <a:pt x="626" y="78"/>
                    </a:lnTo>
                    <a:lnTo>
                      <a:pt x="707" y="181"/>
                    </a:lnTo>
                    <a:lnTo>
                      <a:pt x="747" y="270"/>
                    </a:lnTo>
                    <a:lnTo>
                      <a:pt x="807" y="333"/>
                    </a:lnTo>
                    <a:lnTo>
                      <a:pt x="817" y="423"/>
                    </a:lnTo>
                    <a:lnTo>
                      <a:pt x="798" y="477"/>
                    </a:lnTo>
                    <a:lnTo>
                      <a:pt x="712" y="491"/>
                    </a:lnTo>
                    <a:lnTo>
                      <a:pt x="698" y="468"/>
                    </a:lnTo>
                    <a:lnTo>
                      <a:pt x="637" y="436"/>
                    </a:lnTo>
                    <a:lnTo>
                      <a:pt x="618" y="402"/>
                    </a:lnTo>
                    <a:lnTo>
                      <a:pt x="602" y="389"/>
                    </a:lnTo>
                    <a:lnTo>
                      <a:pt x="592" y="358"/>
                    </a:lnTo>
                    <a:lnTo>
                      <a:pt x="578" y="366"/>
                    </a:lnTo>
                    <a:lnTo>
                      <a:pt x="530" y="325"/>
                    </a:lnTo>
                    <a:lnTo>
                      <a:pt x="541" y="287"/>
                    </a:lnTo>
                    <a:lnTo>
                      <a:pt x="530" y="266"/>
                    </a:lnTo>
                    <a:lnTo>
                      <a:pt x="516" y="273"/>
                    </a:lnTo>
                    <a:lnTo>
                      <a:pt x="518" y="296"/>
                    </a:lnTo>
                    <a:lnTo>
                      <a:pt x="502" y="266"/>
                    </a:lnTo>
                    <a:lnTo>
                      <a:pt x="503" y="197"/>
                    </a:lnTo>
                    <a:lnTo>
                      <a:pt x="473" y="156"/>
                    </a:lnTo>
                    <a:lnTo>
                      <a:pt x="397" y="122"/>
                    </a:lnTo>
                    <a:lnTo>
                      <a:pt x="358" y="83"/>
                    </a:lnTo>
                    <a:lnTo>
                      <a:pt x="315" y="79"/>
                    </a:lnTo>
                    <a:lnTo>
                      <a:pt x="298" y="103"/>
                    </a:lnTo>
                    <a:lnTo>
                      <a:pt x="234" y="120"/>
                    </a:lnTo>
                    <a:lnTo>
                      <a:pt x="197" y="103"/>
                    </a:lnTo>
                    <a:lnTo>
                      <a:pt x="178" y="78"/>
                    </a:lnTo>
                    <a:lnTo>
                      <a:pt x="59" y="100"/>
                    </a:lnTo>
                    <a:lnTo>
                      <a:pt x="33" y="82"/>
                    </a:lnTo>
                    <a:lnTo>
                      <a:pt x="6" y="102"/>
                    </a:lnTo>
                    <a:lnTo>
                      <a:pt x="0" y="47"/>
                    </a:lnTo>
                  </a:path>
                </a:pathLst>
              </a:custGeom>
              <a:solidFill>
                <a:srgbClr val="009F9F"/>
              </a:solidFill>
              <a:ln w="12700" cap="rnd" cmpd="sng">
                <a:solidFill>
                  <a:srgbClr val="000000"/>
                </a:solidFill>
                <a:prstDash val="solid"/>
                <a:round/>
                <a:headEnd type="none" w="med" len="med"/>
                <a:tailEnd type="none" w="med" len="med"/>
              </a:ln>
            </p:spPr>
            <p:txBody>
              <a:bodyPr/>
              <a:lstStyle/>
              <a:p>
                <a:endParaRPr lang="en-US"/>
              </a:p>
            </p:txBody>
          </p:sp>
          <p:sp>
            <p:nvSpPr>
              <p:cNvPr id="6209" name="Freeform 42"/>
              <p:cNvSpPr>
                <a:spLocks/>
              </p:cNvSpPr>
              <p:nvPr/>
            </p:nvSpPr>
            <p:spPr bwMode="auto">
              <a:xfrm>
                <a:off x="3934" y="2492"/>
                <a:ext cx="749" cy="294"/>
              </a:xfrm>
              <a:custGeom>
                <a:avLst/>
                <a:gdLst>
                  <a:gd name="T0" fmla="*/ 25 w 749"/>
                  <a:gd name="T1" fmla="*/ 216 h 294"/>
                  <a:gd name="T2" fmla="*/ 0 w 749"/>
                  <a:gd name="T3" fmla="*/ 279 h 294"/>
                  <a:gd name="T4" fmla="*/ 97 w 749"/>
                  <a:gd name="T5" fmla="*/ 270 h 294"/>
                  <a:gd name="T6" fmla="*/ 135 w 749"/>
                  <a:gd name="T7" fmla="*/ 242 h 294"/>
                  <a:gd name="T8" fmla="*/ 267 w 749"/>
                  <a:gd name="T9" fmla="*/ 211 h 294"/>
                  <a:gd name="T10" fmla="*/ 303 w 749"/>
                  <a:gd name="T11" fmla="*/ 228 h 294"/>
                  <a:gd name="T12" fmla="*/ 391 w 749"/>
                  <a:gd name="T13" fmla="*/ 216 h 294"/>
                  <a:gd name="T14" fmla="*/ 391 w 749"/>
                  <a:gd name="T15" fmla="*/ 220 h 294"/>
                  <a:gd name="T16" fmla="*/ 521 w 749"/>
                  <a:gd name="T17" fmla="*/ 293 h 294"/>
                  <a:gd name="T18" fmla="*/ 597 w 749"/>
                  <a:gd name="T19" fmla="*/ 272 h 294"/>
                  <a:gd name="T20" fmla="*/ 638 w 749"/>
                  <a:gd name="T21" fmla="*/ 191 h 294"/>
                  <a:gd name="T22" fmla="*/ 713 w 749"/>
                  <a:gd name="T23" fmla="*/ 168 h 294"/>
                  <a:gd name="T24" fmla="*/ 748 w 749"/>
                  <a:gd name="T25" fmla="*/ 110 h 294"/>
                  <a:gd name="T26" fmla="*/ 746 w 749"/>
                  <a:gd name="T27" fmla="*/ 37 h 294"/>
                  <a:gd name="T28" fmla="*/ 737 w 749"/>
                  <a:gd name="T29" fmla="*/ 97 h 294"/>
                  <a:gd name="T30" fmla="*/ 696 w 749"/>
                  <a:gd name="T31" fmla="*/ 147 h 294"/>
                  <a:gd name="T32" fmla="*/ 680 w 749"/>
                  <a:gd name="T33" fmla="*/ 142 h 294"/>
                  <a:gd name="T34" fmla="*/ 624 w 749"/>
                  <a:gd name="T35" fmla="*/ 156 h 294"/>
                  <a:gd name="T36" fmla="*/ 624 w 749"/>
                  <a:gd name="T37" fmla="*/ 139 h 294"/>
                  <a:gd name="T38" fmla="*/ 680 w 749"/>
                  <a:gd name="T39" fmla="*/ 124 h 294"/>
                  <a:gd name="T40" fmla="*/ 629 w 749"/>
                  <a:gd name="T41" fmla="*/ 118 h 294"/>
                  <a:gd name="T42" fmla="*/ 686 w 749"/>
                  <a:gd name="T43" fmla="*/ 102 h 294"/>
                  <a:gd name="T44" fmla="*/ 708 w 749"/>
                  <a:gd name="T45" fmla="*/ 111 h 294"/>
                  <a:gd name="T46" fmla="*/ 719 w 749"/>
                  <a:gd name="T47" fmla="*/ 54 h 294"/>
                  <a:gd name="T48" fmla="*/ 705 w 749"/>
                  <a:gd name="T49" fmla="*/ 41 h 294"/>
                  <a:gd name="T50" fmla="*/ 637 w 749"/>
                  <a:gd name="T51" fmla="*/ 64 h 294"/>
                  <a:gd name="T52" fmla="*/ 638 w 749"/>
                  <a:gd name="T53" fmla="*/ 30 h 294"/>
                  <a:gd name="T54" fmla="*/ 667 w 749"/>
                  <a:gd name="T55" fmla="*/ 38 h 294"/>
                  <a:gd name="T56" fmla="*/ 705 w 749"/>
                  <a:gd name="T57" fmla="*/ 13 h 294"/>
                  <a:gd name="T58" fmla="*/ 684 w 749"/>
                  <a:gd name="T59" fmla="*/ 0 h 294"/>
                  <a:gd name="T60" fmla="*/ 462 w 749"/>
                  <a:gd name="T61" fmla="*/ 46 h 294"/>
                  <a:gd name="T62" fmla="*/ 187 w 749"/>
                  <a:gd name="T63" fmla="*/ 95 h 294"/>
                  <a:gd name="T64" fmla="*/ 62 w 749"/>
                  <a:gd name="T65" fmla="*/ 215 h 294"/>
                  <a:gd name="T66" fmla="*/ 25 w 749"/>
                  <a:gd name="T67" fmla="*/ 216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9"/>
                  <a:gd name="T103" fmla="*/ 0 h 294"/>
                  <a:gd name="T104" fmla="*/ 749 w 749"/>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9" h="294">
                    <a:moveTo>
                      <a:pt x="25" y="216"/>
                    </a:moveTo>
                    <a:lnTo>
                      <a:pt x="0" y="279"/>
                    </a:lnTo>
                    <a:lnTo>
                      <a:pt x="97" y="270"/>
                    </a:lnTo>
                    <a:lnTo>
                      <a:pt x="135" y="242"/>
                    </a:lnTo>
                    <a:lnTo>
                      <a:pt x="267" y="211"/>
                    </a:lnTo>
                    <a:lnTo>
                      <a:pt x="303" y="228"/>
                    </a:lnTo>
                    <a:lnTo>
                      <a:pt x="391" y="216"/>
                    </a:lnTo>
                    <a:lnTo>
                      <a:pt x="391" y="220"/>
                    </a:lnTo>
                    <a:lnTo>
                      <a:pt x="521" y="293"/>
                    </a:lnTo>
                    <a:lnTo>
                      <a:pt x="597" y="272"/>
                    </a:lnTo>
                    <a:lnTo>
                      <a:pt x="638" y="191"/>
                    </a:lnTo>
                    <a:lnTo>
                      <a:pt x="713" y="168"/>
                    </a:lnTo>
                    <a:lnTo>
                      <a:pt x="748" y="110"/>
                    </a:lnTo>
                    <a:lnTo>
                      <a:pt x="746" y="37"/>
                    </a:lnTo>
                    <a:lnTo>
                      <a:pt x="737" y="97"/>
                    </a:lnTo>
                    <a:lnTo>
                      <a:pt x="696" y="147"/>
                    </a:lnTo>
                    <a:lnTo>
                      <a:pt x="680" y="142"/>
                    </a:lnTo>
                    <a:lnTo>
                      <a:pt x="624" y="156"/>
                    </a:lnTo>
                    <a:lnTo>
                      <a:pt x="624" y="139"/>
                    </a:lnTo>
                    <a:lnTo>
                      <a:pt x="680" y="124"/>
                    </a:lnTo>
                    <a:lnTo>
                      <a:pt x="629" y="118"/>
                    </a:lnTo>
                    <a:lnTo>
                      <a:pt x="686" y="102"/>
                    </a:lnTo>
                    <a:lnTo>
                      <a:pt x="708" y="111"/>
                    </a:lnTo>
                    <a:lnTo>
                      <a:pt x="719" y="54"/>
                    </a:lnTo>
                    <a:lnTo>
                      <a:pt x="705" y="41"/>
                    </a:lnTo>
                    <a:lnTo>
                      <a:pt x="637" y="64"/>
                    </a:lnTo>
                    <a:lnTo>
                      <a:pt x="638" y="30"/>
                    </a:lnTo>
                    <a:lnTo>
                      <a:pt x="667" y="38"/>
                    </a:lnTo>
                    <a:lnTo>
                      <a:pt x="705" y="13"/>
                    </a:lnTo>
                    <a:lnTo>
                      <a:pt x="684" y="0"/>
                    </a:lnTo>
                    <a:lnTo>
                      <a:pt x="462" y="46"/>
                    </a:lnTo>
                    <a:lnTo>
                      <a:pt x="187" y="95"/>
                    </a:lnTo>
                    <a:lnTo>
                      <a:pt x="62" y="215"/>
                    </a:lnTo>
                    <a:lnTo>
                      <a:pt x="25" y="216"/>
                    </a:lnTo>
                  </a:path>
                </a:pathLst>
              </a:custGeom>
              <a:solidFill>
                <a:srgbClr val="BFFFBF"/>
              </a:solidFill>
              <a:ln w="12700" cap="rnd" cmpd="sng">
                <a:solidFill>
                  <a:srgbClr val="000000"/>
                </a:solidFill>
                <a:prstDash val="solid"/>
                <a:round/>
                <a:headEnd type="none" w="med" len="med"/>
                <a:tailEnd type="none" w="med" len="med"/>
              </a:ln>
            </p:spPr>
            <p:txBody>
              <a:bodyPr/>
              <a:lstStyle/>
              <a:p>
                <a:endParaRPr lang="en-US"/>
              </a:p>
            </p:txBody>
          </p:sp>
          <p:sp>
            <p:nvSpPr>
              <p:cNvPr id="6210" name="Freeform 43"/>
              <p:cNvSpPr>
                <a:spLocks/>
              </p:cNvSpPr>
              <p:nvPr/>
            </p:nvSpPr>
            <p:spPr bwMode="auto">
              <a:xfrm>
                <a:off x="3962" y="2252"/>
                <a:ext cx="658" cy="364"/>
              </a:xfrm>
              <a:custGeom>
                <a:avLst/>
                <a:gdLst>
                  <a:gd name="T0" fmla="*/ 108 w 658"/>
                  <a:gd name="T1" fmla="*/ 254 h 364"/>
                  <a:gd name="T2" fmla="*/ 89 w 658"/>
                  <a:gd name="T3" fmla="*/ 291 h 364"/>
                  <a:gd name="T4" fmla="*/ 62 w 658"/>
                  <a:gd name="T5" fmla="*/ 301 h 364"/>
                  <a:gd name="T6" fmla="*/ 61 w 658"/>
                  <a:gd name="T7" fmla="*/ 325 h 364"/>
                  <a:gd name="T8" fmla="*/ 3 w 658"/>
                  <a:gd name="T9" fmla="*/ 343 h 364"/>
                  <a:gd name="T10" fmla="*/ 0 w 658"/>
                  <a:gd name="T11" fmla="*/ 363 h 364"/>
                  <a:gd name="T12" fmla="*/ 156 w 658"/>
                  <a:gd name="T13" fmla="*/ 339 h 364"/>
                  <a:gd name="T14" fmla="*/ 440 w 658"/>
                  <a:gd name="T15" fmla="*/ 287 h 364"/>
                  <a:gd name="T16" fmla="*/ 657 w 658"/>
                  <a:gd name="T17" fmla="*/ 240 h 364"/>
                  <a:gd name="T18" fmla="*/ 657 w 658"/>
                  <a:gd name="T19" fmla="*/ 203 h 364"/>
                  <a:gd name="T20" fmla="*/ 633 w 658"/>
                  <a:gd name="T21" fmla="*/ 192 h 364"/>
                  <a:gd name="T22" fmla="*/ 614 w 658"/>
                  <a:gd name="T23" fmla="*/ 210 h 364"/>
                  <a:gd name="T24" fmla="*/ 603 w 658"/>
                  <a:gd name="T25" fmla="*/ 161 h 364"/>
                  <a:gd name="T26" fmla="*/ 614 w 658"/>
                  <a:gd name="T27" fmla="*/ 117 h 364"/>
                  <a:gd name="T28" fmla="*/ 534 w 658"/>
                  <a:gd name="T29" fmla="*/ 85 h 364"/>
                  <a:gd name="T30" fmla="*/ 478 w 658"/>
                  <a:gd name="T31" fmla="*/ 93 h 364"/>
                  <a:gd name="T32" fmla="*/ 477 w 658"/>
                  <a:gd name="T33" fmla="*/ 25 h 364"/>
                  <a:gd name="T34" fmla="*/ 419 w 658"/>
                  <a:gd name="T35" fmla="*/ 0 h 364"/>
                  <a:gd name="T36" fmla="*/ 376 w 658"/>
                  <a:gd name="T37" fmla="*/ 16 h 364"/>
                  <a:gd name="T38" fmla="*/ 348 w 658"/>
                  <a:gd name="T39" fmla="*/ 79 h 364"/>
                  <a:gd name="T40" fmla="*/ 297 w 658"/>
                  <a:gd name="T41" fmla="*/ 105 h 364"/>
                  <a:gd name="T42" fmla="*/ 276 w 658"/>
                  <a:gd name="T43" fmla="*/ 205 h 364"/>
                  <a:gd name="T44" fmla="*/ 193 w 658"/>
                  <a:gd name="T45" fmla="*/ 254 h 364"/>
                  <a:gd name="T46" fmla="*/ 126 w 658"/>
                  <a:gd name="T47" fmla="*/ 274 h 364"/>
                  <a:gd name="T48" fmla="*/ 108 w 658"/>
                  <a:gd name="T49" fmla="*/ 254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8"/>
                  <a:gd name="T76" fmla="*/ 0 h 364"/>
                  <a:gd name="T77" fmla="*/ 658 w 658"/>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8" h="364">
                    <a:moveTo>
                      <a:pt x="108" y="254"/>
                    </a:moveTo>
                    <a:lnTo>
                      <a:pt x="89" y="291"/>
                    </a:lnTo>
                    <a:lnTo>
                      <a:pt x="62" y="301"/>
                    </a:lnTo>
                    <a:lnTo>
                      <a:pt x="61" y="325"/>
                    </a:lnTo>
                    <a:lnTo>
                      <a:pt x="3" y="343"/>
                    </a:lnTo>
                    <a:lnTo>
                      <a:pt x="0" y="363"/>
                    </a:lnTo>
                    <a:lnTo>
                      <a:pt x="156" y="339"/>
                    </a:lnTo>
                    <a:lnTo>
                      <a:pt x="440" y="287"/>
                    </a:lnTo>
                    <a:lnTo>
                      <a:pt x="657" y="240"/>
                    </a:lnTo>
                    <a:lnTo>
                      <a:pt x="657" y="203"/>
                    </a:lnTo>
                    <a:lnTo>
                      <a:pt x="633" y="192"/>
                    </a:lnTo>
                    <a:lnTo>
                      <a:pt x="614" y="210"/>
                    </a:lnTo>
                    <a:lnTo>
                      <a:pt x="603" y="161"/>
                    </a:lnTo>
                    <a:lnTo>
                      <a:pt x="614" y="117"/>
                    </a:lnTo>
                    <a:lnTo>
                      <a:pt x="534" y="85"/>
                    </a:lnTo>
                    <a:lnTo>
                      <a:pt x="478" y="93"/>
                    </a:lnTo>
                    <a:lnTo>
                      <a:pt x="477" y="25"/>
                    </a:lnTo>
                    <a:lnTo>
                      <a:pt x="419" y="0"/>
                    </a:lnTo>
                    <a:lnTo>
                      <a:pt x="376" y="16"/>
                    </a:lnTo>
                    <a:lnTo>
                      <a:pt x="348" y="79"/>
                    </a:lnTo>
                    <a:lnTo>
                      <a:pt x="297" y="105"/>
                    </a:lnTo>
                    <a:lnTo>
                      <a:pt x="276" y="205"/>
                    </a:lnTo>
                    <a:lnTo>
                      <a:pt x="193" y="254"/>
                    </a:lnTo>
                    <a:lnTo>
                      <a:pt x="126" y="274"/>
                    </a:lnTo>
                    <a:lnTo>
                      <a:pt x="108" y="254"/>
                    </a:lnTo>
                  </a:path>
                </a:pathLst>
              </a:custGeom>
              <a:solidFill>
                <a:srgbClr val="BF5FFF"/>
              </a:solidFill>
              <a:ln w="12700" cap="rnd" cmpd="sng">
                <a:solidFill>
                  <a:srgbClr val="000000"/>
                </a:solidFill>
                <a:prstDash val="solid"/>
                <a:round/>
                <a:headEnd type="none" w="med" len="med"/>
                <a:tailEnd type="none" w="med" len="med"/>
              </a:ln>
            </p:spPr>
            <p:txBody>
              <a:bodyPr/>
              <a:lstStyle/>
              <a:p>
                <a:endParaRPr lang="en-US"/>
              </a:p>
            </p:txBody>
          </p:sp>
          <p:sp>
            <p:nvSpPr>
              <p:cNvPr id="6211" name="Freeform 44"/>
              <p:cNvSpPr>
                <a:spLocks/>
              </p:cNvSpPr>
              <p:nvPr/>
            </p:nvSpPr>
            <p:spPr bwMode="auto">
              <a:xfrm>
                <a:off x="4009" y="2180"/>
                <a:ext cx="374" cy="347"/>
              </a:xfrm>
              <a:custGeom>
                <a:avLst/>
                <a:gdLst>
                  <a:gd name="T0" fmla="*/ 38 w 374"/>
                  <a:gd name="T1" fmla="*/ 181 h 347"/>
                  <a:gd name="T2" fmla="*/ 10 w 374"/>
                  <a:gd name="T3" fmla="*/ 174 h 347"/>
                  <a:gd name="T4" fmla="*/ 0 w 374"/>
                  <a:gd name="T5" fmla="*/ 229 h 347"/>
                  <a:gd name="T6" fmla="*/ 10 w 374"/>
                  <a:gd name="T7" fmla="*/ 287 h 347"/>
                  <a:gd name="T8" fmla="*/ 64 w 374"/>
                  <a:gd name="T9" fmla="*/ 326 h 347"/>
                  <a:gd name="T10" fmla="*/ 77 w 374"/>
                  <a:gd name="T11" fmla="*/ 346 h 347"/>
                  <a:gd name="T12" fmla="*/ 145 w 374"/>
                  <a:gd name="T13" fmla="*/ 326 h 347"/>
                  <a:gd name="T14" fmla="*/ 226 w 374"/>
                  <a:gd name="T15" fmla="*/ 280 h 347"/>
                  <a:gd name="T16" fmla="*/ 250 w 374"/>
                  <a:gd name="T17" fmla="*/ 178 h 347"/>
                  <a:gd name="T18" fmla="*/ 303 w 374"/>
                  <a:gd name="T19" fmla="*/ 151 h 347"/>
                  <a:gd name="T20" fmla="*/ 332 w 374"/>
                  <a:gd name="T21" fmla="*/ 89 h 347"/>
                  <a:gd name="T22" fmla="*/ 373 w 374"/>
                  <a:gd name="T23" fmla="*/ 72 h 347"/>
                  <a:gd name="T24" fmla="*/ 319 w 374"/>
                  <a:gd name="T25" fmla="*/ 64 h 347"/>
                  <a:gd name="T26" fmla="*/ 225 w 374"/>
                  <a:gd name="T27" fmla="*/ 109 h 347"/>
                  <a:gd name="T28" fmla="*/ 210 w 374"/>
                  <a:gd name="T29" fmla="*/ 65 h 347"/>
                  <a:gd name="T30" fmla="*/ 129 w 374"/>
                  <a:gd name="T31" fmla="*/ 69 h 347"/>
                  <a:gd name="T32" fmla="*/ 110 w 374"/>
                  <a:gd name="T33" fmla="*/ 0 h 347"/>
                  <a:gd name="T34" fmla="*/ 89 w 374"/>
                  <a:gd name="T35" fmla="*/ 18 h 347"/>
                  <a:gd name="T36" fmla="*/ 96 w 374"/>
                  <a:gd name="T37" fmla="*/ 117 h 347"/>
                  <a:gd name="T38" fmla="*/ 59 w 374"/>
                  <a:gd name="T39" fmla="*/ 126 h 347"/>
                  <a:gd name="T40" fmla="*/ 38 w 374"/>
                  <a:gd name="T41" fmla="*/ 181 h 3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347"/>
                  <a:gd name="T65" fmla="*/ 374 w 374"/>
                  <a:gd name="T66" fmla="*/ 347 h 3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347">
                    <a:moveTo>
                      <a:pt x="38" y="181"/>
                    </a:moveTo>
                    <a:lnTo>
                      <a:pt x="10" y="174"/>
                    </a:lnTo>
                    <a:lnTo>
                      <a:pt x="0" y="229"/>
                    </a:lnTo>
                    <a:lnTo>
                      <a:pt x="10" y="287"/>
                    </a:lnTo>
                    <a:lnTo>
                      <a:pt x="64" y="326"/>
                    </a:lnTo>
                    <a:lnTo>
                      <a:pt x="77" y="346"/>
                    </a:lnTo>
                    <a:lnTo>
                      <a:pt x="145" y="326"/>
                    </a:lnTo>
                    <a:lnTo>
                      <a:pt x="226" y="280"/>
                    </a:lnTo>
                    <a:lnTo>
                      <a:pt x="250" y="178"/>
                    </a:lnTo>
                    <a:lnTo>
                      <a:pt x="303" y="151"/>
                    </a:lnTo>
                    <a:lnTo>
                      <a:pt x="332" y="89"/>
                    </a:lnTo>
                    <a:lnTo>
                      <a:pt x="373" y="72"/>
                    </a:lnTo>
                    <a:lnTo>
                      <a:pt x="319" y="64"/>
                    </a:lnTo>
                    <a:lnTo>
                      <a:pt x="225" y="109"/>
                    </a:lnTo>
                    <a:lnTo>
                      <a:pt x="210" y="65"/>
                    </a:lnTo>
                    <a:lnTo>
                      <a:pt x="129" y="69"/>
                    </a:lnTo>
                    <a:lnTo>
                      <a:pt x="110" y="0"/>
                    </a:lnTo>
                    <a:lnTo>
                      <a:pt x="89" y="18"/>
                    </a:lnTo>
                    <a:lnTo>
                      <a:pt x="96" y="117"/>
                    </a:lnTo>
                    <a:lnTo>
                      <a:pt x="59" y="126"/>
                    </a:lnTo>
                    <a:lnTo>
                      <a:pt x="38" y="181"/>
                    </a:lnTo>
                  </a:path>
                </a:pathLst>
              </a:custGeom>
              <a:solidFill>
                <a:srgbClr val="BFDFFF"/>
              </a:solidFill>
              <a:ln w="12700" cap="rnd" cmpd="sng">
                <a:solidFill>
                  <a:srgbClr val="000000"/>
                </a:solidFill>
                <a:prstDash val="solid"/>
                <a:round/>
                <a:headEnd type="none" w="med" len="med"/>
                <a:tailEnd type="none" w="med" len="med"/>
              </a:ln>
            </p:spPr>
            <p:txBody>
              <a:bodyPr/>
              <a:lstStyle/>
              <a:p>
                <a:endParaRPr lang="en-US"/>
              </a:p>
            </p:txBody>
          </p:sp>
          <p:sp>
            <p:nvSpPr>
              <p:cNvPr id="6212" name="Freeform 45"/>
              <p:cNvSpPr>
                <a:spLocks/>
              </p:cNvSpPr>
              <p:nvPr/>
            </p:nvSpPr>
            <p:spPr bwMode="auto">
              <a:xfrm>
                <a:off x="4539" y="2186"/>
                <a:ext cx="104" cy="116"/>
              </a:xfrm>
              <a:custGeom>
                <a:avLst/>
                <a:gdLst>
                  <a:gd name="T0" fmla="*/ 0 w 104"/>
                  <a:gd name="T1" fmla="*/ 7 h 116"/>
                  <a:gd name="T2" fmla="*/ 21 w 104"/>
                  <a:gd name="T3" fmla="*/ 0 h 116"/>
                  <a:gd name="T4" fmla="*/ 68 w 104"/>
                  <a:gd name="T5" fmla="*/ 25 h 116"/>
                  <a:gd name="T6" fmla="*/ 68 w 104"/>
                  <a:gd name="T7" fmla="*/ 50 h 116"/>
                  <a:gd name="T8" fmla="*/ 101 w 104"/>
                  <a:gd name="T9" fmla="*/ 69 h 116"/>
                  <a:gd name="T10" fmla="*/ 103 w 104"/>
                  <a:gd name="T11" fmla="*/ 102 h 116"/>
                  <a:gd name="T12" fmla="*/ 49 w 104"/>
                  <a:gd name="T13" fmla="*/ 115 h 116"/>
                  <a:gd name="T14" fmla="*/ 0 w 104"/>
                  <a:gd name="T15" fmla="*/ 7 h 116"/>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16"/>
                  <a:gd name="T26" fmla="*/ 104 w 104"/>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16">
                    <a:moveTo>
                      <a:pt x="0" y="7"/>
                    </a:moveTo>
                    <a:lnTo>
                      <a:pt x="21" y="0"/>
                    </a:lnTo>
                    <a:lnTo>
                      <a:pt x="68" y="25"/>
                    </a:lnTo>
                    <a:lnTo>
                      <a:pt x="68" y="50"/>
                    </a:lnTo>
                    <a:lnTo>
                      <a:pt x="101" y="69"/>
                    </a:lnTo>
                    <a:lnTo>
                      <a:pt x="103" y="102"/>
                    </a:lnTo>
                    <a:lnTo>
                      <a:pt x="49" y="115"/>
                    </a:lnTo>
                    <a:lnTo>
                      <a:pt x="0" y="7"/>
                    </a:lnTo>
                  </a:path>
                </a:pathLst>
              </a:custGeom>
              <a:solidFill>
                <a:srgbClr val="008000"/>
              </a:solidFill>
              <a:ln w="12700" cap="rnd" cmpd="sng">
                <a:solidFill>
                  <a:srgbClr val="000000"/>
                </a:solidFill>
                <a:prstDash val="solid"/>
                <a:round/>
                <a:headEnd type="none" w="med" len="med"/>
                <a:tailEnd type="none" w="med" len="med"/>
              </a:ln>
            </p:spPr>
            <p:txBody>
              <a:bodyPr/>
              <a:lstStyle/>
              <a:p>
                <a:endParaRPr lang="en-US"/>
              </a:p>
            </p:txBody>
          </p:sp>
          <p:sp>
            <p:nvSpPr>
              <p:cNvPr id="6213" name="Freeform 46"/>
              <p:cNvSpPr>
                <a:spLocks/>
              </p:cNvSpPr>
              <p:nvPr/>
            </p:nvSpPr>
            <p:spPr bwMode="auto">
              <a:xfrm>
                <a:off x="4092" y="1960"/>
                <a:ext cx="504" cy="293"/>
              </a:xfrm>
              <a:custGeom>
                <a:avLst/>
                <a:gdLst>
                  <a:gd name="T0" fmla="*/ 46 w 504"/>
                  <a:gd name="T1" fmla="*/ 43 h 293"/>
                  <a:gd name="T2" fmla="*/ 0 w 504"/>
                  <a:gd name="T3" fmla="*/ 82 h 293"/>
                  <a:gd name="T4" fmla="*/ 25 w 504"/>
                  <a:gd name="T5" fmla="*/ 223 h 293"/>
                  <a:gd name="T6" fmla="*/ 46 w 504"/>
                  <a:gd name="T7" fmla="*/ 292 h 293"/>
                  <a:gd name="T8" fmla="*/ 132 w 504"/>
                  <a:gd name="T9" fmla="*/ 286 h 293"/>
                  <a:gd name="T10" fmla="*/ 450 w 504"/>
                  <a:gd name="T11" fmla="*/ 232 h 293"/>
                  <a:gd name="T12" fmla="*/ 471 w 504"/>
                  <a:gd name="T13" fmla="*/ 224 h 293"/>
                  <a:gd name="T14" fmla="*/ 503 w 504"/>
                  <a:gd name="T15" fmla="*/ 157 h 293"/>
                  <a:gd name="T16" fmla="*/ 457 w 504"/>
                  <a:gd name="T17" fmla="*/ 123 h 293"/>
                  <a:gd name="T18" fmla="*/ 481 w 504"/>
                  <a:gd name="T19" fmla="*/ 38 h 293"/>
                  <a:gd name="T20" fmla="*/ 446 w 504"/>
                  <a:gd name="T21" fmla="*/ 30 h 293"/>
                  <a:gd name="T22" fmla="*/ 446 w 504"/>
                  <a:gd name="T23" fmla="*/ 9 h 293"/>
                  <a:gd name="T24" fmla="*/ 430 w 504"/>
                  <a:gd name="T25" fmla="*/ 0 h 293"/>
                  <a:gd name="T26" fmla="*/ 60 w 504"/>
                  <a:gd name="T27" fmla="*/ 61 h 293"/>
                  <a:gd name="T28" fmla="*/ 46 w 504"/>
                  <a:gd name="T29" fmla="*/ 43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4"/>
                  <a:gd name="T46" fmla="*/ 0 h 293"/>
                  <a:gd name="T47" fmla="*/ 504 w 504"/>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4" h="293">
                    <a:moveTo>
                      <a:pt x="46" y="43"/>
                    </a:moveTo>
                    <a:lnTo>
                      <a:pt x="0" y="82"/>
                    </a:lnTo>
                    <a:lnTo>
                      <a:pt x="25" y="223"/>
                    </a:lnTo>
                    <a:lnTo>
                      <a:pt x="46" y="292"/>
                    </a:lnTo>
                    <a:lnTo>
                      <a:pt x="132" y="286"/>
                    </a:lnTo>
                    <a:lnTo>
                      <a:pt x="450" y="232"/>
                    </a:lnTo>
                    <a:lnTo>
                      <a:pt x="471" y="224"/>
                    </a:lnTo>
                    <a:lnTo>
                      <a:pt x="503" y="157"/>
                    </a:lnTo>
                    <a:lnTo>
                      <a:pt x="457" y="123"/>
                    </a:lnTo>
                    <a:lnTo>
                      <a:pt x="481" y="38"/>
                    </a:lnTo>
                    <a:lnTo>
                      <a:pt x="446" y="30"/>
                    </a:lnTo>
                    <a:lnTo>
                      <a:pt x="446" y="9"/>
                    </a:lnTo>
                    <a:lnTo>
                      <a:pt x="430" y="0"/>
                    </a:lnTo>
                    <a:lnTo>
                      <a:pt x="60" y="61"/>
                    </a:lnTo>
                    <a:lnTo>
                      <a:pt x="46" y="43"/>
                    </a:lnTo>
                  </a:path>
                </a:pathLst>
              </a:custGeom>
              <a:solidFill>
                <a:srgbClr val="00BF9F"/>
              </a:solidFill>
              <a:ln w="12700" cap="rnd" cmpd="sng">
                <a:solidFill>
                  <a:srgbClr val="000000"/>
                </a:solidFill>
                <a:prstDash val="solid"/>
                <a:round/>
                <a:headEnd type="none" w="med" len="med"/>
                <a:tailEnd type="none" w="med" len="med"/>
              </a:ln>
            </p:spPr>
            <p:txBody>
              <a:bodyPr/>
              <a:lstStyle/>
              <a:p>
                <a:endParaRPr lang="en-US"/>
              </a:p>
            </p:txBody>
          </p:sp>
          <p:sp>
            <p:nvSpPr>
              <p:cNvPr id="6214" name="Freeform 47"/>
              <p:cNvSpPr>
                <a:spLocks/>
              </p:cNvSpPr>
              <p:nvPr/>
            </p:nvSpPr>
            <p:spPr bwMode="auto">
              <a:xfrm>
                <a:off x="4549" y="1993"/>
                <a:ext cx="133" cy="234"/>
              </a:xfrm>
              <a:custGeom>
                <a:avLst/>
                <a:gdLst>
                  <a:gd name="T0" fmla="*/ 22 w 133"/>
                  <a:gd name="T1" fmla="*/ 1 h 234"/>
                  <a:gd name="T2" fmla="*/ 54 w 133"/>
                  <a:gd name="T3" fmla="*/ 0 h 234"/>
                  <a:gd name="T4" fmla="*/ 118 w 133"/>
                  <a:gd name="T5" fmla="*/ 36 h 234"/>
                  <a:gd name="T6" fmla="*/ 108 w 133"/>
                  <a:gd name="T7" fmla="*/ 64 h 234"/>
                  <a:gd name="T8" fmla="*/ 130 w 133"/>
                  <a:gd name="T9" fmla="*/ 82 h 234"/>
                  <a:gd name="T10" fmla="*/ 132 w 133"/>
                  <a:gd name="T11" fmla="*/ 190 h 234"/>
                  <a:gd name="T12" fmla="*/ 110 w 133"/>
                  <a:gd name="T13" fmla="*/ 233 h 234"/>
                  <a:gd name="T14" fmla="*/ 84 w 133"/>
                  <a:gd name="T15" fmla="*/ 217 h 234"/>
                  <a:gd name="T16" fmla="*/ 57 w 133"/>
                  <a:gd name="T17" fmla="*/ 216 h 234"/>
                  <a:gd name="T18" fmla="*/ 11 w 133"/>
                  <a:gd name="T19" fmla="*/ 193 h 234"/>
                  <a:gd name="T20" fmla="*/ 46 w 133"/>
                  <a:gd name="T21" fmla="*/ 124 h 234"/>
                  <a:gd name="T22" fmla="*/ 0 w 133"/>
                  <a:gd name="T23" fmla="*/ 90 h 234"/>
                  <a:gd name="T24" fmla="*/ 22 w 133"/>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34"/>
                  <a:gd name="T41" fmla="*/ 133 w 133"/>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34">
                    <a:moveTo>
                      <a:pt x="22" y="1"/>
                    </a:moveTo>
                    <a:lnTo>
                      <a:pt x="54" y="0"/>
                    </a:lnTo>
                    <a:lnTo>
                      <a:pt x="118" y="36"/>
                    </a:lnTo>
                    <a:lnTo>
                      <a:pt x="108" y="64"/>
                    </a:lnTo>
                    <a:lnTo>
                      <a:pt x="130" y="82"/>
                    </a:lnTo>
                    <a:lnTo>
                      <a:pt x="132" y="190"/>
                    </a:lnTo>
                    <a:lnTo>
                      <a:pt x="110" y="233"/>
                    </a:lnTo>
                    <a:lnTo>
                      <a:pt x="84" y="217"/>
                    </a:lnTo>
                    <a:lnTo>
                      <a:pt x="57" y="216"/>
                    </a:lnTo>
                    <a:lnTo>
                      <a:pt x="11" y="193"/>
                    </a:lnTo>
                    <a:lnTo>
                      <a:pt x="46" y="124"/>
                    </a:lnTo>
                    <a:lnTo>
                      <a:pt x="0" y="90"/>
                    </a:lnTo>
                    <a:lnTo>
                      <a:pt x="22" y="1"/>
                    </a:lnTo>
                  </a:path>
                </a:pathLst>
              </a:custGeom>
              <a:solidFill>
                <a:srgbClr val="FF00FF"/>
              </a:solidFill>
              <a:ln w="12700" cap="rnd" cmpd="sng">
                <a:solidFill>
                  <a:srgbClr val="000000"/>
                </a:solidFill>
                <a:prstDash val="solid"/>
                <a:round/>
                <a:headEnd type="none" w="med" len="med"/>
                <a:tailEnd type="none" w="med" len="med"/>
              </a:ln>
            </p:spPr>
            <p:txBody>
              <a:bodyPr/>
              <a:lstStyle/>
              <a:p>
                <a:endParaRPr lang="en-US"/>
              </a:p>
            </p:txBody>
          </p:sp>
          <p:sp>
            <p:nvSpPr>
              <p:cNvPr id="6215" name="Freeform 48"/>
              <p:cNvSpPr>
                <a:spLocks/>
              </p:cNvSpPr>
              <p:nvPr/>
            </p:nvSpPr>
            <p:spPr bwMode="auto">
              <a:xfrm>
                <a:off x="4134" y="1627"/>
                <a:ext cx="558" cy="407"/>
              </a:xfrm>
              <a:custGeom>
                <a:avLst/>
                <a:gdLst>
                  <a:gd name="T0" fmla="*/ 43 w 558"/>
                  <a:gd name="T1" fmla="*/ 273 h 407"/>
                  <a:gd name="T2" fmla="*/ 95 w 558"/>
                  <a:gd name="T3" fmla="*/ 248 h 407"/>
                  <a:gd name="T4" fmla="*/ 167 w 558"/>
                  <a:gd name="T5" fmla="*/ 243 h 407"/>
                  <a:gd name="T6" fmla="*/ 185 w 558"/>
                  <a:gd name="T7" fmla="*/ 221 h 407"/>
                  <a:gd name="T8" fmla="*/ 210 w 558"/>
                  <a:gd name="T9" fmla="*/ 219 h 407"/>
                  <a:gd name="T10" fmla="*/ 224 w 558"/>
                  <a:gd name="T11" fmla="*/ 196 h 407"/>
                  <a:gd name="T12" fmla="*/ 248 w 558"/>
                  <a:gd name="T13" fmla="*/ 187 h 407"/>
                  <a:gd name="T14" fmla="*/ 237 w 558"/>
                  <a:gd name="T15" fmla="*/ 145 h 407"/>
                  <a:gd name="T16" fmla="*/ 223 w 558"/>
                  <a:gd name="T17" fmla="*/ 133 h 407"/>
                  <a:gd name="T18" fmla="*/ 253 w 558"/>
                  <a:gd name="T19" fmla="*/ 99 h 407"/>
                  <a:gd name="T20" fmla="*/ 272 w 558"/>
                  <a:gd name="T21" fmla="*/ 99 h 407"/>
                  <a:gd name="T22" fmla="*/ 337 w 558"/>
                  <a:gd name="T23" fmla="*/ 27 h 407"/>
                  <a:gd name="T24" fmla="*/ 436 w 558"/>
                  <a:gd name="T25" fmla="*/ 0 h 407"/>
                  <a:gd name="T26" fmla="*/ 447 w 558"/>
                  <a:gd name="T27" fmla="*/ 68 h 407"/>
                  <a:gd name="T28" fmla="*/ 452 w 558"/>
                  <a:gd name="T29" fmla="*/ 65 h 407"/>
                  <a:gd name="T30" fmla="*/ 476 w 558"/>
                  <a:gd name="T31" fmla="*/ 89 h 407"/>
                  <a:gd name="T32" fmla="*/ 477 w 558"/>
                  <a:gd name="T33" fmla="*/ 159 h 407"/>
                  <a:gd name="T34" fmla="*/ 508 w 558"/>
                  <a:gd name="T35" fmla="*/ 216 h 407"/>
                  <a:gd name="T36" fmla="*/ 519 w 558"/>
                  <a:gd name="T37" fmla="*/ 290 h 407"/>
                  <a:gd name="T38" fmla="*/ 522 w 558"/>
                  <a:gd name="T39" fmla="*/ 353 h 407"/>
                  <a:gd name="T40" fmla="*/ 557 w 558"/>
                  <a:gd name="T41" fmla="*/ 375 h 407"/>
                  <a:gd name="T42" fmla="*/ 532 w 558"/>
                  <a:gd name="T43" fmla="*/ 406 h 407"/>
                  <a:gd name="T44" fmla="*/ 466 w 558"/>
                  <a:gd name="T45" fmla="*/ 369 h 407"/>
                  <a:gd name="T46" fmla="*/ 433 w 558"/>
                  <a:gd name="T47" fmla="*/ 372 h 407"/>
                  <a:gd name="T48" fmla="*/ 401 w 558"/>
                  <a:gd name="T49" fmla="*/ 363 h 407"/>
                  <a:gd name="T50" fmla="*/ 403 w 558"/>
                  <a:gd name="T51" fmla="*/ 342 h 407"/>
                  <a:gd name="T52" fmla="*/ 382 w 558"/>
                  <a:gd name="T53" fmla="*/ 335 h 407"/>
                  <a:gd name="T54" fmla="*/ 16 w 558"/>
                  <a:gd name="T55" fmla="*/ 397 h 407"/>
                  <a:gd name="T56" fmla="*/ 0 w 558"/>
                  <a:gd name="T57" fmla="*/ 379 h 407"/>
                  <a:gd name="T58" fmla="*/ 56 w 558"/>
                  <a:gd name="T59" fmla="*/ 307 h 407"/>
                  <a:gd name="T60" fmla="*/ 43 w 558"/>
                  <a:gd name="T61" fmla="*/ 273 h 4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8"/>
                  <a:gd name="T94" fmla="*/ 0 h 407"/>
                  <a:gd name="T95" fmla="*/ 558 w 558"/>
                  <a:gd name="T96" fmla="*/ 407 h 4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8" h="407">
                    <a:moveTo>
                      <a:pt x="43" y="273"/>
                    </a:moveTo>
                    <a:lnTo>
                      <a:pt x="95" y="248"/>
                    </a:lnTo>
                    <a:lnTo>
                      <a:pt x="167" y="243"/>
                    </a:lnTo>
                    <a:lnTo>
                      <a:pt x="185" y="221"/>
                    </a:lnTo>
                    <a:lnTo>
                      <a:pt x="210" y="219"/>
                    </a:lnTo>
                    <a:lnTo>
                      <a:pt x="224" y="196"/>
                    </a:lnTo>
                    <a:lnTo>
                      <a:pt x="248" y="187"/>
                    </a:lnTo>
                    <a:lnTo>
                      <a:pt x="237" y="145"/>
                    </a:lnTo>
                    <a:lnTo>
                      <a:pt x="223" y="133"/>
                    </a:lnTo>
                    <a:lnTo>
                      <a:pt x="253" y="99"/>
                    </a:lnTo>
                    <a:lnTo>
                      <a:pt x="272" y="99"/>
                    </a:lnTo>
                    <a:lnTo>
                      <a:pt x="337" y="27"/>
                    </a:lnTo>
                    <a:lnTo>
                      <a:pt x="436" y="0"/>
                    </a:lnTo>
                    <a:lnTo>
                      <a:pt x="447" y="68"/>
                    </a:lnTo>
                    <a:lnTo>
                      <a:pt x="452" y="65"/>
                    </a:lnTo>
                    <a:lnTo>
                      <a:pt x="476" y="89"/>
                    </a:lnTo>
                    <a:lnTo>
                      <a:pt x="477" y="159"/>
                    </a:lnTo>
                    <a:lnTo>
                      <a:pt x="508" y="216"/>
                    </a:lnTo>
                    <a:lnTo>
                      <a:pt x="519" y="290"/>
                    </a:lnTo>
                    <a:lnTo>
                      <a:pt x="522" y="353"/>
                    </a:lnTo>
                    <a:lnTo>
                      <a:pt x="557" y="375"/>
                    </a:lnTo>
                    <a:lnTo>
                      <a:pt x="532" y="406"/>
                    </a:lnTo>
                    <a:lnTo>
                      <a:pt x="466" y="369"/>
                    </a:lnTo>
                    <a:lnTo>
                      <a:pt x="433" y="372"/>
                    </a:lnTo>
                    <a:lnTo>
                      <a:pt x="401" y="363"/>
                    </a:lnTo>
                    <a:lnTo>
                      <a:pt x="403" y="342"/>
                    </a:lnTo>
                    <a:lnTo>
                      <a:pt x="382" y="335"/>
                    </a:lnTo>
                    <a:lnTo>
                      <a:pt x="16" y="397"/>
                    </a:lnTo>
                    <a:lnTo>
                      <a:pt x="0" y="379"/>
                    </a:lnTo>
                    <a:lnTo>
                      <a:pt x="56" y="307"/>
                    </a:lnTo>
                    <a:lnTo>
                      <a:pt x="43" y="273"/>
                    </a:lnTo>
                  </a:path>
                </a:pathLst>
              </a:custGeom>
              <a:solidFill>
                <a:srgbClr val="BF3F00"/>
              </a:solidFill>
              <a:ln w="12700" cap="rnd" cmpd="sng">
                <a:solidFill>
                  <a:srgbClr val="000000"/>
                </a:solidFill>
                <a:prstDash val="solid"/>
                <a:round/>
                <a:headEnd type="none" w="med" len="med"/>
                <a:tailEnd type="none" w="med" len="med"/>
              </a:ln>
            </p:spPr>
            <p:txBody>
              <a:bodyPr/>
              <a:lstStyle/>
              <a:p>
                <a:endParaRPr lang="en-US"/>
              </a:p>
            </p:txBody>
          </p:sp>
          <p:sp>
            <p:nvSpPr>
              <p:cNvPr id="6216" name="Freeform 49"/>
              <p:cNvSpPr>
                <a:spLocks/>
              </p:cNvSpPr>
              <p:nvPr/>
            </p:nvSpPr>
            <p:spPr bwMode="auto">
              <a:xfrm>
                <a:off x="4568" y="1604"/>
                <a:ext cx="151" cy="244"/>
              </a:xfrm>
              <a:custGeom>
                <a:avLst/>
                <a:gdLst>
                  <a:gd name="T0" fmla="*/ 0 w 151"/>
                  <a:gd name="T1" fmla="*/ 25 h 244"/>
                  <a:gd name="T2" fmla="*/ 110 w 151"/>
                  <a:gd name="T3" fmla="*/ 0 h 244"/>
                  <a:gd name="T4" fmla="*/ 150 w 151"/>
                  <a:gd name="T5" fmla="*/ 66 h 244"/>
                  <a:gd name="T6" fmla="*/ 129 w 151"/>
                  <a:gd name="T7" fmla="*/ 83 h 244"/>
                  <a:gd name="T8" fmla="*/ 137 w 151"/>
                  <a:gd name="T9" fmla="*/ 230 h 244"/>
                  <a:gd name="T10" fmla="*/ 74 w 151"/>
                  <a:gd name="T11" fmla="*/ 243 h 244"/>
                  <a:gd name="T12" fmla="*/ 44 w 151"/>
                  <a:gd name="T13" fmla="*/ 182 h 244"/>
                  <a:gd name="T14" fmla="*/ 42 w 151"/>
                  <a:gd name="T15" fmla="*/ 110 h 244"/>
                  <a:gd name="T16" fmla="*/ 15 w 151"/>
                  <a:gd name="T17" fmla="*/ 89 h 244"/>
                  <a:gd name="T18" fmla="*/ 0 w 151"/>
                  <a:gd name="T19" fmla="*/ 25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44"/>
                  <a:gd name="T32" fmla="*/ 151 w 151"/>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44">
                    <a:moveTo>
                      <a:pt x="0" y="25"/>
                    </a:moveTo>
                    <a:lnTo>
                      <a:pt x="110" y="0"/>
                    </a:lnTo>
                    <a:lnTo>
                      <a:pt x="150" y="66"/>
                    </a:lnTo>
                    <a:lnTo>
                      <a:pt x="129" y="83"/>
                    </a:lnTo>
                    <a:lnTo>
                      <a:pt x="137" y="230"/>
                    </a:lnTo>
                    <a:lnTo>
                      <a:pt x="74" y="243"/>
                    </a:lnTo>
                    <a:lnTo>
                      <a:pt x="44" y="182"/>
                    </a:lnTo>
                    <a:lnTo>
                      <a:pt x="42" y="110"/>
                    </a:lnTo>
                    <a:lnTo>
                      <a:pt x="15" y="89"/>
                    </a:lnTo>
                    <a:lnTo>
                      <a:pt x="0" y="25"/>
                    </a:lnTo>
                  </a:path>
                </a:pathLst>
              </a:custGeom>
              <a:solidFill>
                <a:srgbClr val="00DFFF"/>
              </a:solidFill>
              <a:ln w="12700" cap="rnd" cmpd="sng">
                <a:solidFill>
                  <a:srgbClr val="000000"/>
                </a:solidFill>
                <a:prstDash val="solid"/>
                <a:round/>
                <a:headEnd type="none" w="med" len="med"/>
                <a:tailEnd type="none" w="med" len="med"/>
              </a:ln>
            </p:spPr>
            <p:txBody>
              <a:bodyPr/>
              <a:lstStyle/>
              <a:p>
                <a:endParaRPr lang="en-US"/>
              </a:p>
            </p:txBody>
          </p:sp>
          <p:sp>
            <p:nvSpPr>
              <p:cNvPr id="6217" name="Freeform 50"/>
              <p:cNvSpPr>
                <a:spLocks/>
              </p:cNvSpPr>
              <p:nvPr/>
            </p:nvSpPr>
            <p:spPr bwMode="auto">
              <a:xfrm>
                <a:off x="4640" y="1794"/>
                <a:ext cx="317" cy="128"/>
              </a:xfrm>
              <a:custGeom>
                <a:avLst/>
                <a:gdLst>
                  <a:gd name="T0" fmla="*/ 0 w 317"/>
                  <a:gd name="T1" fmla="*/ 51 h 128"/>
                  <a:gd name="T2" fmla="*/ 161 w 317"/>
                  <a:gd name="T3" fmla="*/ 16 h 128"/>
                  <a:gd name="T4" fmla="*/ 180 w 317"/>
                  <a:gd name="T5" fmla="*/ 17 h 128"/>
                  <a:gd name="T6" fmla="*/ 199 w 317"/>
                  <a:gd name="T7" fmla="*/ 0 h 128"/>
                  <a:gd name="T8" fmla="*/ 215 w 317"/>
                  <a:gd name="T9" fmla="*/ 8 h 128"/>
                  <a:gd name="T10" fmla="*/ 196 w 317"/>
                  <a:gd name="T11" fmla="*/ 45 h 128"/>
                  <a:gd name="T12" fmla="*/ 230 w 317"/>
                  <a:gd name="T13" fmla="*/ 42 h 128"/>
                  <a:gd name="T14" fmla="*/ 249 w 317"/>
                  <a:gd name="T15" fmla="*/ 71 h 128"/>
                  <a:gd name="T16" fmla="*/ 271 w 317"/>
                  <a:gd name="T17" fmla="*/ 73 h 128"/>
                  <a:gd name="T18" fmla="*/ 287 w 317"/>
                  <a:gd name="T19" fmla="*/ 69 h 128"/>
                  <a:gd name="T20" fmla="*/ 287 w 317"/>
                  <a:gd name="T21" fmla="*/ 54 h 128"/>
                  <a:gd name="T22" fmla="*/ 260 w 317"/>
                  <a:gd name="T23" fmla="*/ 34 h 128"/>
                  <a:gd name="T24" fmla="*/ 281 w 317"/>
                  <a:gd name="T25" fmla="*/ 32 h 128"/>
                  <a:gd name="T26" fmla="*/ 316 w 317"/>
                  <a:gd name="T27" fmla="*/ 75 h 128"/>
                  <a:gd name="T28" fmla="*/ 282 w 317"/>
                  <a:gd name="T29" fmla="*/ 100 h 128"/>
                  <a:gd name="T30" fmla="*/ 244 w 317"/>
                  <a:gd name="T31" fmla="*/ 87 h 128"/>
                  <a:gd name="T32" fmla="*/ 220 w 317"/>
                  <a:gd name="T33" fmla="*/ 119 h 128"/>
                  <a:gd name="T34" fmla="*/ 172 w 317"/>
                  <a:gd name="T35" fmla="*/ 87 h 128"/>
                  <a:gd name="T36" fmla="*/ 13 w 317"/>
                  <a:gd name="T37" fmla="*/ 127 h 128"/>
                  <a:gd name="T38" fmla="*/ 0 w 317"/>
                  <a:gd name="T39" fmla="*/ 51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128"/>
                  <a:gd name="T62" fmla="*/ 317 w 317"/>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128">
                    <a:moveTo>
                      <a:pt x="0" y="51"/>
                    </a:moveTo>
                    <a:lnTo>
                      <a:pt x="161" y="16"/>
                    </a:lnTo>
                    <a:lnTo>
                      <a:pt x="180" y="17"/>
                    </a:lnTo>
                    <a:lnTo>
                      <a:pt x="199" y="0"/>
                    </a:lnTo>
                    <a:lnTo>
                      <a:pt x="215" y="8"/>
                    </a:lnTo>
                    <a:lnTo>
                      <a:pt x="196" y="45"/>
                    </a:lnTo>
                    <a:lnTo>
                      <a:pt x="230" y="42"/>
                    </a:lnTo>
                    <a:lnTo>
                      <a:pt x="249" y="71"/>
                    </a:lnTo>
                    <a:lnTo>
                      <a:pt x="271" y="73"/>
                    </a:lnTo>
                    <a:lnTo>
                      <a:pt x="287" y="69"/>
                    </a:lnTo>
                    <a:lnTo>
                      <a:pt x="287" y="54"/>
                    </a:lnTo>
                    <a:lnTo>
                      <a:pt x="260" y="34"/>
                    </a:lnTo>
                    <a:lnTo>
                      <a:pt x="281" y="32"/>
                    </a:lnTo>
                    <a:lnTo>
                      <a:pt x="316" y="75"/>
                    </a:lnTo>
                    <a:lnTo>
                      <a:pt x="282" y="100"/>
                    </a:lnTo>
                    <a:lnTo>
                      <a:pt x="244" y="87"/>
                    </a:lnTo>
                    <a:lnTo>
                      <a:pt x="220" y="119"/>
                    </a:lnTo>
                    <a:lnTo>
                      <a:pt x="172" y="87"/>
                    </a:lnTo>
                    <a:lnTo>
                      <a:pt x="13" y="127"/>
                    </a:lnTo>
                    <a:lnTo>
                      <a:pt x="0" y="51"/>
                    </a:lnTo>
                  </a:path>
                </a:pathLst>
              </a:custGeom>
              <a:solidFill>
                <a:srgbClr val="5F009F"/>
              </a:solidFill>
              <a:ln w="12700" cap="rnd" cmpd="sng">
                <a:solidFill>
                  <a:srgbClr val="000000"/>
                </a:solidFill>
                <a:prstDash val="solid"/>
                <a:round/>
                <a:headEnd type="none" w="med" len="med"/>
                <a:tailEnd type="none" w="med" len="med"/>
              </a:ln>
            </p:spPr>
            <p:txBody>
              <a:bodyPr/>
              <a:lstStyle/>
              <a:p>
                <a:endParaRPr lang="en-US"/>
              </a:p>
            </p:txBody>
          </p:sp>
          <p:sp>
            <p:nvSpPr>
              <p:cNvPr id="6218" name="Freeform 51"/>
              <p:cNvSpPr>
                <a:spLocks/>
              </p:cNvSpPr>
              <p:nvPr/>
            </p:nvSpPr>
            <p:spPr bwMode="auto">
              <a:xfrm>
                <a:off x="4652" y="1890"/>
                <a:ext cx="164" cy="114"/>
              </a:xfrm>
              <a:custGeom>
                <a:avLst/>
                <a:gdLst>
                  <a:gd name="T0" fmla="*/ 0 w 164"/>
                  <a:gd name="T1" fmla="*/ 29 h 114"/>
                  <a:gd name="T2" fmla="*/ 125 w 164"/>
                  <a:gd name="T3" fmla="*/ 0 h 114"/>
                  <a:gd name="T4" fmla="*/ 163 w 164"/>
                  <a:gd name="T5" fmla="*/ 51 h 114"/>
                  <a:gd name="T6" fmla="*/ 141 w 164"/>
                  <a:gd name="T7" fmla="*/ 74 h 114"/>
                  <a:gd name="T8" fmla="*/ 101 w 164"/>
                  <a:gd name="T9" fmla="*/ 66 h 114"/>
                  <a:gd name="T10" fmla="*/ 40 w 164"/>
                  <a:gd name="T11" fmla="*/ 113 h 114"/>
                  <a:gd name="T12" fmla="*/ 6 w 164"/>
                  <a:gd name="T13" fmla="*/ 89 h 114"/>
                  <a:gd name="T14" fmla="*/ 0 w 164"/>
                  <a:gd name="T15" fmla="*/ 29 h 114"/>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14"/>
                  <a:gd name="T26" fmla="*/ 164 w 164"/>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14">
                    <a:moveTo>
                      <a:pt x="0" y="29"/>
                    </a:moveTo>
                    <a:lnTo>
                      <a:pt x="125" y="0"/>
                    </a:lnTo>
                    <a:lnTo>
                      <a:pt x="163" y="51"/>
                    </a:lnTo>
                    <a:lnTo>
                      <a:pt x="141" y="74"/>
                    </a:lnTo>
                    <a:lnTo>
                      <a:pt x="101" y="66"/>
                    </a:lnTo>
                    <a:lnTo>
                      <a:pt x="40" y="113"/>
                    </a:lnTo>
                    <a:lnTo>
                      <a:pt x="6" y="89"/>
                    </a:lnTo>
                    <a:lnTo>
                      <a:pt x="0" y="29"/>
                    </a:lnTo>
                  </a:path>
                </a:pathLst>
              </a:custGeom>
              <a:solidFill>
                <a:srgbClr val="DFBFFF"/>
              </a:solidFill>
              <a:ln w="12700" cap="rnd" cmpd="sng">
                <a:solidFill>
                  <a:srgbClr val="000000"/>
                </a:solidFill>
                <a:prstDash val="solid"/>
                <a:round/>
                <a:headEnd type="none" w="med" len="med"/>
                <a:tailEnd type="none" w="med" len="med"/>
              </a:ln>
            </p:spPr>
            <p:txBody>
              <a:bodyPr/>
              <a:lstStyle/>
              <a:p>
                <a:endParaRPr lang="en-US"/>
              </a:p>
            </p:txBody>
          </p:sp>
          <p:sp>
            <p:nvSpPr>
              <p:cNvPr id="6219" name="Freeform 52"/>
              <p:cNvSpPr>
                <a:spLocks/>
              </p:cNvSpPr>
              <p:nvPr/>
            </p:nvSpPr>
            <p:spPr bwMode="auto">
              <a:xfrm>
                <a:off x="4678" y="1967"/>
                <a:ext cx="163" cy="88"/>
              </a:xfrm>
              <a:custGeom>
                <a:avLst/>
                <a:gdLst>
                  <a:gd name="T0" fmla="*/ 0 w 163"/>
                  <a:gd name="T1" fmla="*/ 64 h 88"/>
                  <a:gd name="T2" fmla="*/ 67 w 163"/>
                  <a:gd name="T3" fmla="*/ 36 h 88"/>
                  <a:gd name="T4" fmla="*/ 132 w 163"/>
                  <a:gd name="T5" fmla="*/ 0 h 88"/>
                  <a:gd name="T6" fmla="*/ 143 w 163"/>
                  <a:gd name="T7" fmla="*/ 1 h 88"/>
                  <a:gd name="T8" fmla="*/ 162 w 163"/>
                  <a:gd name="T9" fmla="*/ 3 h 88"/>
                  <a:gd name="T10" fmla="*/ 98 w 163"/>
                  <a:gd name="T11" fmla="*/ 48 h 88"/>
                  <a:gd name="T12" fmla="*/ 19 w 163"/>
                  <a:gd name="T13" fmla="*/ 87 h 88"/>
                  <a:gd name="T14" fmla="*/ 0 w 163"/>
                  <a:gd name="T15" fmla="*/ 64 h 88"/>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88"/>
                  <a:gd name="T26" fmla="*/ 163 w 163"/>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88">
                    <a:moveTo>
                      <a:pt x="0" y="64"/>
                    </a:moveTo>
                    <a:lnTo>
                      <a:pt x="67" y="36"/>
                    </a:lnTo>
                    <a:lnTo>
                      <a:pt x="132" y="0"/>
                    </a:lnTo>
                    <a:lnTo>
                      <a:pt x="143" y="1"/>
                    </a:lnTo>
                    <a:lnTo>
                      <a:pt x="162" y="3"/>
                    </a:lnTo>
                    <a:lnTo>
                      <a:pt x="98" y="48"/>
                    </a:lnTo>
                    <a:lnTo>
                      <a:pt x="19" y="87"/>
                    </a:lnTo>
                    <a:lnTo>
                      <a:pt x="0" y="64"/>
                    </a:lnTo>
                  </a:path>
                </a:pathLst>
              </a:custGeom>
              <a:solidFill>
                <a:srgbClr val="BF3F00"/>
              </a:solidFill>
              <a:ln w="12700" cap="rnd" cmpd="sng">
                <a:solidFill>
                  <a:srgbClr val="000000"/>
                </a:solidFill>
                <a:prstDash val="solid"/>
                <a:round/>
                <a:headEnd type="none" w="med" len="med"/>
                <a:tailEnd type="none" w="med" len="med"/>
              </a:ln>
            </p:spPr>
            <p:txBody>
              <a:bodyPr/>
              <a:lstStyle/>
              <a:p>
                <a:endParaRPr lang="en-US"/>
              </a:p>
            </p:txBody>
          </p:sp>
          <p:sp>
            <p:nvSpPr>
              <p:cNvPr id="6220" name="Freeform 53"/>
              <p:cNvSpPr>
                <a:spLocks/>
              </p:cNvSpPr>
              <p:nvPr/>
            </p:nvSpPr>
            <p:spPr bwMode="auto">
              <a:xfrm>
                <a:off x="4677" y="1558"/>
                <a:ext cx="174" cy="275"/>
              </a:xfrm>
              <a:custGeom>
                <a:avLst/>
                <a:gdLst>
                  <a:gd name="T0" fmla="*/ 37 w 174"/>
                  <a:gd name="T1" fmla="*/ 0 h 275"/>
                  <a:gd name="T2" fmla="*/ 0 w 174"/>
                  <a:gd name="T3" fmla="*/ 48 h 275"/>
                  <a:gd name="T4" fmla="*/ 40 w 174"/>
                  <a:gd name="T5" fmla="*/ 112 h 275"/>
                  <a:gd name="T6" fmla="*/ 16 w 174"/>
                  <a:gd name="T7" fmla="*/ 129 h 275"/>
                  <a:gd name="T8" fmla="*/ 25 w 174"/>
                  <a:gd name="T9" fmla="*/ 274 h 275"/>
                  <a:gd name="T10" fmla="*/ 122 w 174"/>
                  <a:gd name="T11" fmla="*/ 253 h 275"/>
                  <a:gd name="T12" fmla="*/ 148 w 174"/>
                  <a:gd name="T13" fmla="*/ 253 h 275"/>
                  <a:gd name="T14" fmla="*/ 162 w 174"/>
                  <a:gd name="T15" fmla="*/ 237 h 275"/>
                  <a:gd name="T16" fmla="*/ 162 w 174"/>
                  <a:gd name="T17" fmla="*/ 210 h 275"/>
                  <a:gd name="T18" fmla="*/ 173 w 174"/>
                  <a:gd name="T19" fmla="*/ 193 h 275"/>
                  <a:gd name="T20" fmla="*/ 119 w 174"/>
                  <a:gd name="T21" fmla="*/ 172 h 275"/>
                  <a:gd name="T22" fmla="*/ 49 w 174"/>
                  <a:gd name="T23" fmla="*/ 13 h 275"/>
                  <a:gd name="T24" fmla="*/ 37 w 174"/>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275"/>
                  <a:gd name="T41" fmla="*/ 174 w 174"/>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275">
                    <a:moveTo>
                      <a:pt x="37" y="0"/>
                    </a:moveTo>
                    <a:lnTo>
                      <a:pt x="0" y="48"/>
                    </a:lnTo>
                    <a:lnTo>
                      <a:pt x="40" y="112"/>
                    </a:lnTo>
                    <a:lnTo>
                      <a:pt x="16" y="129"/>
                    </a:lnTo>
                    <a:lnTo>
                      <a:pt x="25" y="274"/>
                    </a:lnTo>
                    <a:lnTo>
                      <a:pt x="122" y="253"/>
                    </a:lnTo>
                    <a:lnTo>
                      <a:pt x="148" y="253"/>
                    </a:lnTo>
                    <a:lnTo>
                      <a:pt x="162" y="237"/>
                    </a:lnTo>
                    <a:lnTo>
                      <a:pt x="162" y="210"/>
                    </a:lnTo>
                    <a:lnTo>
                      <a:pt x="173" y="193"/>
                    </a:lnTo>
                    <a:lnTo>
                      <a:pt x="119" y="172"/>
                    </a:lnTo>
                    <a:lnTo>
                      <a:pt x="49" y="13"/>
                    </a:lnTo>
                    <a:lnTo>
                      <a:pt x="37" y="0"/>
                    </a:lnTo>
                  </a:path>
                </a:pathLst>
              </a:custGeom>
              <a:solidFill>
                <a:srgbClr val="7FFFDF"/>
              </a:solidFill>
              <a:ln w="12700" cap="rnd" cmpd="sng">
                <a:solidFill>
                  <a:srgbClr val="000000"/>
                </a:solidFill>
                <a:prstDash val="solid"/>
                <a:round/>
                <a:headEnd type="none" w="med" len="med"/>
                <a:tailEnd type="none" w="med" len="med"/>
              </a:ln>
            </p:spPr>
            <p:txBody>
              <a:bodyPr/>
              <a:lstStyle/>
              <a:p>
                <a:endParaRPr lang="en-US"/>
              </a:p>
            </p:txBody>
          </p:sp>
          <p:sp>
            <p:nvSpPr>
              <p:cNvPr id="6221" name="Freeform 54"/>
              <p:cNvSpPr>
                <a:spLocks/>
              </p:cNvSpPr>
              <p:nvPr/>
            </p:nvSpPr>
            <p:spPr bwMode="auto">
              <a:xfrm>
                <a:off x="4776" y="1881"/>
                <a:ext cx="85" cy="61"/>
              </a:xfrm>
              <a:custGeom>
                <a:avLst/>
                <a:gdLst>
                  <a:gd name="T0" fmla="*/ 0 w 85"/>
                  <a:gd name="T1" fmla="*/ 10 h 61"/>
                  <a:gd name="T2" fmla="*/ 36 w 85"/>
                  <a:gd name="T3" fmla="*/ 0 h 61"/>
                  <a:gd name="T4" fmla="*/ 84 w 85"/>
                  <a:gd name="T5" fmla="*/ 31 h 61"/>
                  <a:gd name="T6" fmla="*/ 74 w 85"/>
                  <a:gd name="T7" fmla="*/ 39 h 61"/>
                  <a:gd name="T8" fmla="*/ 50 w 85"/>
                  <a:gd name="T9" fmla="*/ 39 h 61"/>
                  <a:gd name="T10" fmla="*/ 39 w 85"/>
                  <a:gd name="T11" fmla="*/ 60 h 61"/>
                  <a:gd name="T12" fmla="*/ 0 w 85"/>
                  <a:gd name="T13" fmla="*/ 10 h 61"/>
                  <a:gd name="T14" fmla="*/ 0 60000 65536"/>
                  <a:gd name="T15" fmla="*/ 0 60000 65536"/>
                  <a:gd name="T16" fmla="*/ 0 60000 65536"/>
                  <a:gd name="T17" fmla="*/ 0 60000 65536"/>
                  <a:gd name="T18" fmla="*/ 0 60000 65536"/>
                  <a:gd name="T19" fmla="*/ 0 60000 65536"/>
                  <a:gd name="T20" fmla="*/ 0 60000 65536"/>
                  <a:gd name="T21" fmla="*/ 0 w 85"/>
                  <a:gd name="T22" fmla="*/ 0 h 61"/>
                  <a:gd name="T23" fmla="*/ 85 w 8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61">
                    <a:moveTo>
                      <a:pt x="0" y="10"/>
                    </a:moveTo>
                    <a:lnTo>
                      <a:pt x="36" y="0"/>
                    </a:lnTo>
                    <a:lnTo>
                      <a:pt x="84" y="31"/>
                    </a:lnTo>
                    <a:lnTo>
                      <a:pt x="74" y="39"/>
                    </a:lnTo>
                    <a:lnTo>
                      <a:pt x="50" y="39"/>
                    </a:lnTo>
                    <a:lnTo>
                      <a:pt x="39" y="60"/>
                    </a:lnTo>
                    <a:lnTo>
                      <a:pt x="0" y="1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6222" name="Freeform 55"/>
              <p:cNvSpPr>
                <a:spLocks/>
              </p:cNvSpPr>
              <p:nvPr/>
            </p:nvSpPr>
            <p:spPr bwMode="auto">
              <a:xfrm>
                <a:off x="4600" y="2342"/>
                <a:ext cx="46" cy="69"/>
              </a:xfrm>
              <a:custGeom>
                <a:avLst/>
                <a:gdLst>
                  <a:gd name="T0" fmla="*/ 0 w 46"/>
                  <a:gd name="T1" fmla="*/ 6 h 69"/>
                  <a:gd name="T2" fmla="*/ 45 w 46"/>
                  <a:gd name="T3" fmla="*/ 0 h 69"/>
                  <a:gd name="T4" fmla="*/ 19 w 46"/>
                  <a:gd name="T5" fmla="*/ 68 h 69"/>
                  <a:gd name="T6" fmla="*/ 2 w 46"/>
                  <a:gd name="T7" fmla="*/ 67 h 69"/>
                  <a:gd name="T8" fmla="*/ 0 w 46"/>
                  <a:gd name="T9" fmla="*/ 6 h 69"/>
                  <a:gd name="T10" fmla="*/ 0 60000 65536"/>
                  <a:gd name="T11" fmla="*/ 0 60000 65536"/>
                  <a:gd name="T12" fmla="*/ 0 60000 65536"/>
                  <a:gd name="T13" fmla="*/ 0 60000 65536"/>
                  <a:gd name="T14" fmla="*/ 0 60000 65536"/>
                  <a:gd name="T15" fmla="*/ 0 w 46"/>
                  <a:gd name="T16" fmla="*/ 0 h 69"/>
                  <a:gd name="T17" fmla="*/ 46 w 46"/>
                  <a:gd name="T18" fmla="*/ 69 h 69"/>
                </a:gdLst>
                <a:ahLst/>
                <a:cxnLst>
                  <a:cxn ang="T10">
                    <a:pos x="T0" y="T1"/>
                  </a:cxn>
                  <a:cxn ang="T11">
                    <a:pos x="T2" y="T3"/>
                  </a:cxn>
                  <a:cxn ang="T12">
                    <a:pos x="T4" y="T5"/>
                  </a:cxn>
                  <a:cxn ang="T13">
                    <a:pos x="T6" y="T7"/>
                  </a:cxn>
                  <a:cxn ang="T14">
                    <a:pos x="T8" y="T9"/>
                  </a:cxn>
                </a:cxnLst>
                <a:rect l="T15" t="T16" r="T17" b="T18"/>
                <a:pathLst>
                  <a:path w="46" h="69">
                    <a:moveTo>
                      <a:pt x="0" y="6"/>
                    </a:moveTo>
                    <a:lnTo>
                      <a:pt x="45" y="0"/>
                    </a:lnTo>
                    <a:lnTo>
                      <a:pt x="19" y="68"/>
                    </a:lnTo>
                    <a:lnTo>
                      <a:pt x="2" y="67"/>
                    </a:lnTo>
                    <a:lnTo>
                      <a:pt x="0" y="6"/>
                    </a:lnTo>
                  </a:path>
                </a:pathLst>
              </a:custGeom>
              <a:solidFill>
                <a:srgbClr val="BF5FFF"/>
              </a:solidFill>
              <a:ln w="12700" cap="rnd" cmpd="sng">
                <a:solidFill>
                  <a:srgbClr val="000000"/>
                </a:solidFill>
                <a:prstDash val="solid"/>
                <a:round/>
                <a:headEnd type="none" w="med" len="med"/>
                <a:tailEnd type="none" w="med" len="med"/>
              </a:ln>
            </p:spPr>
            <p:txBody>
              <a:bodyPr/>
              <a:lstStyle/>
              <a:p>
                <a:endParaRPr lang="en-US"/>
              </a:p>
            </p:txBody>
          </p:sp>
        </p:grpSp>
      </p:grpSp>
      <p:sp>
        <p:nvSpPr>
          <p:cNvPr id="56" name="Oval 56"/>
          <p:cNvSpPr>
            <a:spLocks noChangeArrowheads="1"/>
          </p:cNvSpPr>
          <p:nvPr/>
        </p:nvSpPr>
        <p:spPr bwMode="auto">
          <a:xfrm>
            <a:off x="641350" y="1970087"/>
            <a:ext cx="1104900" cy="29337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solidFill>
                  <a:schemeClr val="bg2"/>
                </a:solidFill>
              </a:rPr>
              <a:t>15%</a:t>
            </a:r>
          </a:p>
        </p:txBody>
      </p:sp>
      <p:sp>
        <p:nvSpPr>
          <p:cNvPr id="58" name="Oval 58"/>
          <p:cNvSpPr>
            <a:spLocks noChangeArrowheads="1"/>
          </p:cNvSpPr>
          <p:nvPr/>
        </p:nvSpPr>
        <p:spPr bwMode="auto">
          <a:xfrm>
            <a:off x="4572000" y="2667000"/>
            <a:ext cx="1809750" cy="1433513"/>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35%</a:t>
            </a:r>
          </a:p>
        </p:txBody>
      </p:sp>
      <p:sp>
        <p:nvSpPr>
          <p:cNvPr id="61" name="Oval 61"/>
          <p:cNvSpPr>
            <a:spLocks noChangeArrowheads="1"/>
          </p:cNvSpPr>
          <p:nvPr/>
        </p:nvSpPr>
        <p:spPr bwMode="auto">
          <a:xfrm>
            <a:off x="6219824" y="4591050"/>
            <a:ext cx="1171575" cy="137795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solidFill>
                  <a:schemeClr val="bg2"/>
                </a:solidFill>
              </a:rPr>
              <a:t>15%</a:t>
            </a:r>
          </a:p>
        </p:txBody>
      </p:sp>
      <p:sp>
        <p:nvSpPr>
          <p:cNvPr id="64" name="Oval 64"/>
          <p:cNvSpPr>
            <a:spLocks noChangeArrowheads="1"/>
          </p:cNvSpPr>
          <p:nvPr/>
        </p:nvSpPr>
        <p:spPr bwMode="auto">
          <a:xfrm>
            <a:off x="6543675" y="3144837"/>
            <a:ext cx="1200150" cy="116998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t>10%</a:t>
            </a:r>
          </a:p>
        </p:txBody>
      </p:sp>
      <p:sp>
        <p:nvSpPr>
          <p:cNvPr id="67" name="Oval 67"/>
          <p:cNvSpPr>
            <a:spLocks noChangeArrowheads="1"/>
          </p:cNvSpPr>
          <p:nvPr/>
        </p:nvSpPr>
        <p:spPr bwMode="auto">
          <a:xfrm>
            <a:off x="7473950" y="2082800"/>
            <a:ext cx="952500" cy="9017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t>5%</a:t>
            </a:r>
          </a:p>
        </p:txBody>
      </p:sp>
      <p:sp>
        <p:nvSpPr>
          <p:cNvPr id="69" name="Oval 69"/>
          <p:cNvSpPr>
            <a:spLocks noChangeArrowheads="1"/>
          </p:cNvSpPr>
          <p:nvPr/>
        </p:nvSpPr>
        <p:spPr bwMode="auto">
          <a:xfrm>
            <a:off x="4191000" y="4876800"/>
            <a:ext cx="1236662" cy="1143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t>15</a:t>
            </a:r>
            <a:r>
              <a:rPr lang="en-US" sz="2400" b="1" dirty="0" smtClean="0"/>
              <a:t>%</a:t>
            </a:r>
          </a:p>
          <a:p>
            <a:pPr>
              <a:defRPr/>
            </a:pPr>
            <a:endParaRPr lang="en-US" sz="2400" b="1" dirty="0"/>
          </a:p>
        </p:txBody>
      </p:sp>
      <p:sp>
        <p:nvSpPr>
          <p:cNvPr id="71" name="Oval 71"/>
          <p:cNvSpPr>
            <a:spLocks noChangeArrowheads="1"/>
          </p:cNvSpPr>
          <p:nvPr/>
        </p:nvSpPr>
        <p:spPr bwMode="auto">
          <a:xfrm>
            <a:off x="2043113" y="3187700"/>
            <a:ext cx="1819275" cy="1425575"/>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2400" b="1" dirty="0">
                <a:solidFill>
                  <a:schemeClr val="bg2"/>
                </a:solidFill>
              </a:rPr>
              <a:t>5%</a:t>
            </a:r>
          </a:p>
        </p:txBody>
      </p:sp>
      <p:sp>
        <p:nvSpPr>
          <p:cNvPr id="6169" name="Rectangle 71"/>
          <p:cNvSpPr>
            <a:spLocks noChangeArrowheads="1"/>
          </p:cNvSpPr>
          <p:nvPr/>
        </p:nvSpPr>
        <p:spPr bwMode="auto">
          <a:xfrm>
            <a:off x="1447800" y="1806575"/>
            <a:ext cx="6172200" cy="708025"/>
          </a:xfrm>
          <a:prstGeom prst="rect">
            <a:avLst/>
          </a:prstGeom>
          <a:noFill/>
          <a:ln w="9525">
            <a:noFill/>
            <a:miter lim="800000"/>
            <a:headEnd/>
            <a:tailEnd/>
          </a:ln>
        </p:spPr>
        <p:txBody>
          <a:bodyPr>
            <a:spAutoFit/>
          </a:bodyPr>
          <a:lstStyle/>
          <a:p>
            <a:r>
              <a:rPr lang="en-US" sz="2000" b="1" dirty="0"/>
              <a:t>MAJOR STAINLESS BAR END USER MARKETS</a:t>
            </a:r>
          </a:p>
          <a:p>
            <a:r>
              <a:rPr lang="en-US" sz="2000" b="1" dirty="0"/>
              <a:t>Green shows primary ESP coverage</a:t>
            </a:r>
          </a:p>
        </p:txBody>
      </p:sp>
      <p:sp>
        <p:nvSpPr>
          <p:cNvPr id="6170" name="Rectangle 72"/>
          <p:cNvSpPr>
            <a:spLocks noChangeArrowheads="1"/>
          </p:cNvSpPr>
          <p:nvPr/>
        </p:nvSpPr>
        <p:spPr bwMode="auto">
          <a:xfrm>
            <a:off x="228600" y="6324600"/>
            <a:ext cx="5410200" cy="276225"/>
          </a:xfrm>
          <a:prstGeom prst="rect">
            <a:avLst/>
          </a:prstGeom>
          <a:noFill/>
          <a:ln w="9525">
            <a:noFill/>
            <a:miter lim="800000"/>
            <a:headEnd/>
            <a:tailEnd/>
          </a:ln>
        </p:spPr>
        <p:txBody>
          <a:bodyPr>
            <a:spAutoFit/>
          </a:bodyPr>
          <a:lstStyle/>
          <a:p>
            <a:pPr algn="l"/>
            <a:r>
              <a:rPr lang="en-US" sz="1200" b="1"/>
              <a:t>Source</a:t>
            </a:r>
            <a:r>
              <a:rPr lang="en-US" sz="1200"/>
              <a:t>: Ed Blot and Associates</a:t>
            </a:r>
          </a:p>
        </p:txBody>
      </p:sp>
      <p:sp>
        <p:nvSpPr>
          <p:cNvPr id="65" name="5-Point Star 64">
            <a:hlinkClick r:id="rId2"/>
          </p:cNvPr>
          <p:cNvSpPr/>
          <p:nvPr/>
        </p:nvSpPr>
        <p:spPr bwMode="auto">
          <a:xfrm>
            <a:off x="4572000" y="5562600"/>
            <a:ext cx="457200" cy="457200"/>
          </a:xfrm>
          <a:prstGeom prst="star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6" name="Rounded Rectangular Callout 65"/>
          <p:cNvSpPr/>
          <p:nvPr/>
        </p:nvSpPr>
        <p:spPr bwMode="auto">
          <a:xfrm>
            <a:off x="5105400" y="6172200"/>
            <a:ext cx="1828800" cy="685800"/>
          </a:xfrm>
          <a:prstGeom prst="wedgeRoundRectCallout">
            <a:avLst>
              <a:gd name="adj1" fmla="val -67396"/>
              <a:gd name="adj2" fmla="val -9974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Houston </a:t>
            </a:r>
            <a:r>
              <a:rPr kumimoji="0" lang="en-US" sz="1800" b="0" i="0" u="none" strike="noStrike" cap="none" normalizeH="0" baseline="0" dirty="0" err="1" smtClean="0">
                <a:ln>
                  <a:noFill/>
                </a:ln>
                <a:solidFill>
                  <a:schemeClr val="tx1"/>
                </a:solidFill>
                <a:effectLst/>
                <a:latin typeface="Tahoma" charset="0"/>
              </a:rPr>
              <a:t>Whse</a:t>
            </a:r>
            <a:r>
              <a:rPr kumimoji="0" lang="en-US" sz="1800" b="0" i="0" u="none" strike="noStrike" cap="none" normalizeH="0" baseline="0" dirty="0" smtClean="0">
                <a:ln>
                  <a:noFill/>
                </a:ln>
                <a:solidFill>
                  <a:schemeClr val="tx1"/>
                </a:solidFill>
                <a:effectLst/>
                <a:latin typeface="Tahoma" charset="0"/>
              </a:rPr>
              <a:t> and Corp HQ</a:t>
            </a:r>
          </a:p>
        </p:txBody>
      </p:sp>
      <p:sp>
        <p:nvSpPr>
          <p:cNvPr id="68" name="5-Point Star 67">
            <a:hlinkClick r:id="rId2"/>
          </p:cNvPr>
          <p:cNvSpPr/>
          <p:nvPr/>
        </p:nvSpPr>
        <p:spPr bwMode="auto">
          <a:xfrm>
            <a:off x="5715000" y="3429000"/>
            <a:ext cx="457200" cy="457200"/>
          </a:xfrm>
          <a:prstGeom prst="star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0" name="Rounded Rectangular Callout 69"/>
          <p:cNvSpPr/>
          <p:nvPr/>
        </p:nvSpPr>
        <p:spPr bwMode="auto">
          <a:xfrm>
            <a:off x="6172200" y="2590800"/>
            <a:ext cx="1066800" cy="685800"/>
          </a:xfrm>
          <a:prstGeom prst="wedgeRoundRectCallout">
            <a:avLst>
              <a:gd name="adj1" fmla="val -63695"/>
              <a:gd name="adj2" fmla="val 99448"/>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Chicago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ahoma" charset="0"/>
              </a:rPr>
              <a:t>Whse</a:t>
            </a:r>
            <a:endParaRPr kumimoji="0" lang="en-US" sz="1800" b="0" i="0" u="none" strike="noStrike" cap="none" normalizeH="0" baseline="0" dirty="0" smtClean="0">
              <a:ln>
                <a:noFill/>
              </a:ln>
              <a:solidFill>
                <a:schemeClr val="tx1"/>
              </a:solidFill>
              <a:effectLst/>
              <a:latin typeface="Tahoma" charset="0"/>
            </a:endParaRPr>
          </a:p>
        </p:txBody>
      </p:sp>
      <p:sp>
        <p:nvSpPr>
          <p:cNvPr id="72" name="5-Point Star 71"/>
          <p:cNvSpPr/>
          <p:nvPr/>
        </p:nvSpPr>
        <p:spPr bwMode="auto">
          <a:xfrm>
            <a:off x="7924800" y="2819400"/>
            <a:ext cx="457200" cy="457200"/>
          </a:xfrm>
          <a:prstGeom prst="star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3" name="Rounded Rectangular Callout 72"/>
          <p:cNvSpPr/>
          <p:nvPr/>
        </p:nvSpPr>
        <p:spPr bwMode="auto">
          <a:xfrm>
            <a:off x="8001000" y="3657600"/>
            <a:ext cx="1143000" cy="914400"/>
          </a:xfrm>
          <a:prstGeom prst="wedgeRoundRectCallout">
            <a:avLst>
              <a:gd name="adj1" fmla="val -36225"/>
              <a:gd name="adj2" fmla="val -113002"/>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New England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Stock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p:txBody>
          <a:bodyPr/>
          <a:lstStyle/>
          <a:p>
            <a:pPr eaLnBrk="1" hangingPunct="1">
              <a:defRPr/>
            </a:pPr>
            <a:r>
              <a:rPr lang="en-US" dirty="0" smtClean="0"/>
              <a:t>ESP History</a:t>
            </a:r>
            <a:br>
              <a:rPr lang="en-US" dirty="0" smtClean="0"/>
            </a:br>
            <a:r>
              <a:rPr lang="en-US" sz="3600" dirty="0" smtClean="0"/>
              <a:t>Formerly Energy Steel Products</a:t>
            </a:r>
            <a:endParaRPr lang="en-US" dirty="0" smtClean="0"/>
          </a:p>
        </p:txBody>
      </p:sp>
      <p:sp>
        <p:nvSpPr>
          <p:cNvPr id="65543" name="Rectangle 7"/>
          <p:cNvSpPr>
            <a:spLocks noGrp="1" noChangeArrowheads="1"/>
          </p:cNvSpPr>
          <p:nvPr>
            <p:ph idx="1"/>
          </p:nvPr>
        </p:nvSpPr>
        <p:spPr>
          <a:xfrm>
            <a:off x="457200" y="1752600"/>
            <a:ext cx="8229600" cy="4114800"/>
          </a:xfrm>
        </p:spPr>
        <p:txBody>
          <a:bodyPr/>
          <a:lstStyle/>
          <a:p>
            <a:pPr eaLnBrk="1" hangingPunct="1">
              <a:defRPr/>
            </a:pPr>
            <a:r>
              <a:rPr lang="en-US" dirty="0" smtClean="0"/>
              <a:t>1982 –British Steel</a:t>
            </a:r>
          </a:p>
          <a:p>
            <a:pPr eaLnBrk="1" hangingPunct="1">
              <a:defRPr/>
            </a:pPr>
            <a:r>
              <a:rPr lang="en-US" dirty="0" smtClean="0"/>
              <a:t>1985 – Opened own Houston warehouse</a:t>
            </a:r>
          </a:p>
          <a:p>
            <a:pPr eaLnBrk="1" hangingPunct="1">
              <a:defRPr/>
            </a:pPr>
            <a:r>
              <a:rPr lang="en-US" dirty="0" smtClean="0"/>
              <a:t>1995 – Acquired by </a:t>
            </a:r>
            <a:r>
              <a:rPr lang="en-US" dirty="0" err="1" smtClean="0"/>
              <a:t>Avesta</a:t>
            </a:r>
            <a:r>
              <a:rPr lang="en-US" dirty="0" smtClean="0"/>
              <a:t> Sheffield AB</a:t>
            </a:r>
          </a:p>
          <a:p>
            <a:pPr eaLnBrk="1" hangingPunct="1">
              <a:defRPr/>
            </a:pPr>
            <a:r>
              <a:rPr lang="en-US" dirty="0" smtClean="0"/>
              <a:t>1998 – Acquired by Samuel Manu-Tech</a:t>
            </a:r>
          </a:p>
          <a:p>
            <a:pPr eaLnBrk="1" hangingPunct="1">
              <a:defRPr/>
            </a:pPr>
            <a:r>
              <a:rPr lang="en-US" dirty="0" smtClean="0"/>
              <a:t>1998 – Opened Chicago Warehouse</a:t>
            </a:r>
          </a:p>
          <a:p>
            <a:pPr eaLnBrk="1" hangingPunct="1">
              <a:defRPr/>
            </a:pPr>
            <a:r>
              <a:rPr lang="en-US" dirty="0" smtClean="0"/>
              <a:t>2007 – Acquired by Lone Star I.A.</a:t>
            </a:r>
          </a:p>
          <a:p>
            <a:pPr eaLnBrk="1" hangingPunct="1">
              <a:defRPr/>
            </a:pPr>
            <a:r>
              <a:rPr lang="en-US" dirty="0" smtClean="0"/>
              <a:t>2010 – New England Stock Location added</a:t>
            </a:r>
          </a:p>
          <a:p>
            <a:pPr eaLnBrk="1" hangingPunct="1">
              <a:defRPr/>
            </a:pPr>
            <a:r>
              <a:rPr lang="en-US" dirty="0" smtClean="0"/>
              <a:t>2011 – Centralized Houston Call Center</a:t>
            </a:r>
          </a:p>
        </p:txBody>
      </p:sp>
      <p:pic>
        <p:nvPicPr>
          <p:cNvPr id="7172" name="Picture 4" descr="ESPlogo hi res"/>
          <p:cNvPicPr>
            <a:picLocks noGrp="1" noChangeAspect="1" noChangeArrowheads="1"/>
          </p:cNvPicPr>
          <p:nvPr>
            <p:ph type="body" idx="4294967295"/>
          </p:nvPr>
        </p:nvPicPr>
        <p:blipFill>
          <a:blip r:embed="rId2" cstate="print"/>
          <a:srcRect/>
          <a:stretch>
            <a:fillRect/>
          </a:stretch>
        </p:blipFill>
        <p:spPr>
          <a:xfrm>
            <a:off x="0" y="6418262"/>
            <a:ext cx="923925" cy="439738"/>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ESP Stainless Steel Supply </a:t>
            </a:r>
            <a:r>
              <a:rPr lang="en-US" dirty="0"/>
              <a:t>Chain </a:t>
            </a:r>
            <a:r>
              <a:rPr lang="en-US" dirty="0" smtClean="0"/>
              <a:t/>
            </a:r>
            <a:br>
              <a:rPr lang="en-US" dirty="0" smtClean="0"/>
            </a:br>
            <a:endParaRPr lang="en-US" dirty="0"/>
          </a:p>
        </p:txBody>
      </p:sp>
      <p:pic>
        <p:nvPicPr>
          <p:cNvPr id="8208" name="Picture 4" descr="C:\brock\ppts\factory.gif"/>
          <p:cNvPicPr>
            <a:picLocks noChangeAspect="1" noChangeArrowheads="1"/>
          </p:cNvPicPr>
          <p:nvPr/>
        </p:nvPicPr>
        <p:blipFill>
          <a:blip r:embed="rId3" cstate="print"/>
          <a:srcRect/>
          <a:stretch>
            <a:fillRect/>
          </a:stretch>
        </p:blipFill>
        <p:spPr bwMode="auto">
          <a:xfrm>
            <a:off x="8256588" y="5791200"/>
            <a:ext cx="735012" cy="706438"/>
          </a:xfrm>
          <a:prstGeom prst="rect">
            <a:avLst/>
          </a:prstGeom>
          <a:noFill/>
          <a:ln w="9525">
            <a:noFill/>
            <a:miter lim="800000"/>
            <a:headEnd/>
            <a:tailEnd/>
          </a:ln>
        </p:spPr>
      </p:pic>
      <p:pic>
        <p:nvPicPr>
          <p:cNvPr id="8209" name="Picture 375"/>
          <p:cNvPicPr>
            <a:picLocks noChangeArrowheads="1"/>
          </p:cNvPicPr>
          <p:nvPr/>
        </p:nvPicPr>
        <p:blipFill>
          <a:blip r:embed="rId4" cstate="print"/>
          <a:srcRect/>
          <a:stretch>
            <a:fillRect/>
          </a:stretch>
        </p:blipFill>
        <p:spPr bwMode="auto">
          <a:xfrm>
            <a:off x="5978525" y="4984750"/>
            <a:ext cx="1182688" cy="882650"/>
          </a:xfrm>
          <a:prstGeom prst="rect">
            <a:avLst/>
          </a:prstGeom>
          <a:noFill/>
          <a:ln w="9525">
            <a:noFill/>
            <a:miter lim="800000"/>
            <a:headEnd/>
            <a:tailEnd/>
          </a:ln>
        </p:spPr>
      </p:pic>
      <p:pic>
        <p:nvPicPr>
          <p:cNvPr id="8210" name="Picture 375"/>
          <p:cNvPicPr>
            <a:picLocks noChangeArrowheads="1"/>
          </p:cNvPicPr>
          <p:nvPr/>
        </p:nvPicPr>
        <p:blipFill>
          <a:blip r:embed="rId4" cstate="print"/>
          <a:srcRect/>
          <a:stretch>
            <a:fillRect/>
          </a:stretch>
        </p:blipFill>
        <p:spPr bwMode="auto">
          <a:xfrm>
            <a:off x="7010400" y="4222750"/>
            <a:ext cx="1182688" cy="882650"/>
          </a:xfrm>
          <a:prstGeom prst="rect">
            <a:avLst/>
          </a:prstGeom>
          <a:noFill/>
          <a:ln w="9525">
            <a:noFill/>
            <a:miter lim="800000"/>
            <a:headEnd/>
            <a:tailEnd/>
          </a:ln>
        </p:spPr>
      </p:pic>
      <p:pic>
        <p:nvPicPr>
          <p:cNvPr id="8211" name="Picture 4" descr="C:\brock\ppts\factory.gif"/>
          <p:cNvPicPr>
            <a:picLocks noChangeAspect="1" noChangeArrowheads="1"/>
          </p:cNvPicPr>
          <p:nvPr/>
        </p:nvPicPr>
        <p:blipFill>
          <a:blip r:embed="rId3" cstate="print"/>
          <a:srcRect/>
          <a:stretch>
            <a:fillRect/>
          </a:stretch>
        </p:blipFill>
        <p:spPr bwMode="auto">
          <a:xfrm>
            <a:off x="8229600" y="3276600"/>
            <a:ext cx="735013" cy="706438"/>
          </a:xfrm>
          <a:prstGeom prst="rect">
            <a:avLst/>
          </a:prstGeom>
          <a:noFill/>
          <a:ln w="9525">
            <a:noFill/>
            <a:miter lim="800000"/>
            <a:headEnd/>
            <a:tailEnd/>
          </a:ln>
        </p:spPr>
      </p:pic>
      <p:pic>
        <p:nvPicPr>
          <p:cNvPr id="8212" name="Picture 4" descr="C:\brock\ppts\factory.gif"/>
          <p:cNvPicPr>
            <a:picLocks noChangeAspect="1" noChangeArrowheads="1"/>
          </p:cNvPicPr>
          <p:nvPr/>
        </p:nvPicPr>
        <p:blipFill>
          <a:blip r:embed="rId3" cstate="print"/>
          <a:srcRect/>
          <a:stretch>
            <a:fillRect/>
          </a:stretch>
        </p:blipFill>
        <p:spPr bwMode="auto">
          <a:xfrm>
            <a:off x="8229600" y="1981200"/>
            <a:ext cx="735013" cy="706438"/>
          </a:xfrm>
          <a:prstGeom prst="rect">
            <a:avLst/>
          </a:prstGeom>
          <a:noFill/>
          <a:ln w="9525">
            <a:noFill/>
            <a:miter lim="800000"/>
            <a:headEnd/>
            <a:tailEnd/>
          </a:ln>
        </p:spPr>
      </p:pic>
      <p:sp>
        <p:nvSpPr>
          <p:cNvPr id="8213" name="Rectangle 494"/>
          <p:cNvSpPr>
            <a:spLocks noChangeArrowheads="1"/>
          </p:cNvSpPr>
          <p:nvPr/>
        </p:nvSpPr>
        <p:spPr bwMode="auto">
          <a:xfrm>
            <a:off x="6324600" y="990600"/>
            <a:ext cx="2622550" cy="1016000"/>
          </a:xfrm>
          <a:prstGeom prst="rect">
            <a:avLst/>
          </a:prstGeom>
          <a:noFill/>
          <a:ln w="9525">
            <a:noFill/>
            <a:miter lim="800000"/>
            <a:headEnd/>
            <a:tailEnd/>
          </a:ln>
        </p:spPr>
        <p:txBody>
          <a:bodyPr lIns="92075" tIns="46038" rIns="92075" bIns="46038">
            <a:spAutoFit/>
          </a:bodyPr>
          <a:lstStyle/>
          <a:p>
            <a:r>
              <a:rPr lang="en-US" sz="2000" u="sng" dirty="0">
                <a:latin typeface="Arial" charset="0"/>
              </a:rPr>
              <a:t>Regional</a:t>
            </a:r>
          </a:p>
          <a:p>
            <a:r>
              <a:rPr lang="en-US" sz="2000" u="sng" dirty="0">
                <a:latin typeface="Arial" charset="0"/>
              </a:rPr>
              <a:t>Service</a:t>
            </a:r>
          </a:p>
          <a:p>
            <a:r>
              <a:rPr lang="en-US" sz="2000" u="sng" dirty="0">
                <a:latin typeface="Arial" charset="0"/>
              </a:rPr>
              <a:t>Centers</a:t>
            </a:r>
          </a:p>
        </p:txBody>
      </p:sp>
      <p:sp>
        <p:nvSpPr>
          <p:cNvPr id="8214" name="Rectangle 494"/>
          <p:cNvSpPr>
            <a:spLocks noChangeArrowheads="1"/>
          </p:cNvSpPr>
          <p:nvPr/>
        </p:nvSpPr>
        <p:spPr bwMode="auto">
          <a:xfrm>
            <a:off x="8197850" y="1296988"/>
            <a:ext cx="946150" cy="708025"/>
          </a:xfrm>
          <a:prstGeom prst="rect">
            <a:avLst/>
          </a:prstGeom>
          <a:noFill/>
          <a:ln w="9525">
            <a:noFill/>
            <a:miter lim="800000"/>
            <a:headEnd/>
            <a:tailEnd/>
          </a:ln>
        </p:spPr>
        <p:txBody>
          <a:bodyPr lIns="92075" tIns="46038" rIns="92075" bIns="46038">
            <a:spAutoFit/>
          </a:bodyPr>
          <a:lstStyle/>
          <a:p>
            <a:r>
              <a:rPr lang="en-US" sz="2000" u="sng">
                <a:latin typeface="Arial" charset="0"/>
              </a:rPr>
              <a:t>End</a:t>
            </a:r>
            <a:br>
              <a:rPr lang="en-US" sz="2000" u="sng">
                <a:latin typeface="Arial" charset="0"/>
              </a:rPr>
            </a:br>
            <a:r>
              <a:rPr lang="en-US" sz="2000" u="sng">
                <a:latin typeface="Arial" charset="0"/>
              </a:rPr>
              <a:t>Users</a:t>
            </a:r>
          </a:p>
        </p:txBody>
      </p:sp>
      <p:pic>
        <p:nvPicPr>
          <p:cNvPr id="8215" name="Picture 375"/>
          <p:cNvPicPr>
            <a:picLocks noChangeArrowheads="1"/>
          </p:cNvPicPr>
          <p:nvPr/>
        </p:nvPicPr>
        <p:blipFill>
          <a:blip r:embed="rId4" cstate="print"/>
          <a:srcRect/>
          <a:stretch>
            <a:fillRect/>
          </a:stretch>
        </p:blipFill>
        <p:spPr bwMode="auto">
          <a:xfrm>
            <a:off x="7162800" y="5486400"/>
            <a:ext cx="1182688" cy="882650"/>
          </a:xfrm>
          <a:prstGeom prst="rect">
            <a:avLst/>
          </a:prstGeom>
          <a:noFill/>
          <a:ln w="9525">
            <a:noFill/>
            <a:miter lim="800000"/>
            <a:headEnd/>
            <a:tailEnd/>
          </a:ln>
        </p:spPr>
      </p:pic>
      <p:pic>
        <p:nvPicPr>
          <p:cNvPr id="8216" name="Picture 4" descr="C:\brock\ppts\factory.gif"/>
          <p:cNvPicPr>
            <a:picLocks noChangeAspect="1" noChangeArrowheads="1"/>
          </p:cNvPicPr>
          <p:nvPr/>
        </p:nvPicPr>
        <p:blipFill>
          <a:blip r:embed="rId3" cstate="print"/>
          <a:srcRect/>
          <a:stretch>
            <a:fillRect/>
          </a:stretch>
        </p:blipFill>
        <p:spPr bwMode="auto">
          <a:xfrm>
            <a:off x="8229600" y="4551363"/>
            <a:ext cx="735013" cy="706437"/>
          </a:xfrm>
          <a:prstGeom prst="rect">
            <a:avLst/>
          </a:prstGeom>
          <a:noFill/>
          <a:ln w="9525">
            <a:noFill/>
            <a:miter lim="800000"/>
            <a:headEnd/>
            <a:tailEnd/>
          </a:ln>
        </p:spPr>
      </p:pic>
      <p:sp>
        <p:nvSpPr>
          <p:cNvPr id="8217" name="TextBox 2348"/>
          <p:cNvSpPr txBox="1">
            <a:spLocks noChangeArrowheads="1"/>
          </p:cNvSpPr>
          <p:nvPr/>
        </p:nvSpPr>
        <p:spPr bwMode="auto">
          <a:xfrm>
            <a:off x="8077200" y="5181600"/>
            <a:ext cx="1120775" cy="369888"/>
          </a:xfrm>
          <a:prstGeom prst="rect">
            <a:avLst/>
          </a:prstGeom>
          <a:noFill/>
          <a:ln w="9525">
            <a:noFill/>
            <a:miter lim="800000"/>
            <a:headEnd/>
            <a:tailEnd/>
          </a:ln>
        </p:spPr>
        <p:txBody>
          <a:bodyPr wrap="none">
            <a:spAutoFit/>
          </a:bodyPr>
          <a:lstStyle/>
          <a:p>
            <a:r>
              <a:rPr lang="en-US"/>
              <a:t>Oil Patch</a:t>
            </a:r>
          </a:p>
        </p:txBody>
      </p:sp>
      <p:sp>
        <p:nvSpPr>
          <p:cNvPr id="8218" name="TextBox 2349"/>
          <p:cNvSpPr txBox="1">
            <a:spLocks noChangeArrowheads="1"/>
          </p:cNvSpPr>
          <p:nvPr/>
        </p:nvSpPr>
        <p:spPr bwMode="auto">
          <a:xfrm>
            <a:off x="8153400" y="3973513"/>
            <a:ext cx="979488" cy="369887"/>
          </a:xfrm>
          <a:prstGeom prst="rect">
            <a:avLst/>
          </a:prstGeom>
          <a:noFill/>
          <a:ln w="9525">
            <a:noFill/>
            <a:miter lim="800000"/>
            <a:headEnd/>
            <a:tailEnd/>
          </a:ln>
        </p:spPr>
        <p:txBody>
          <a:bodyPr wrap="none">
            <a:spAutoFit/>
          </a:bodyPr>
          <a:lstStyle/>
          <a:p>
            <a:r>
              <a:rPr lang="en-US"/>
              <a:t>Medical</a:t>
            </a:r>
          </a:p>
        </p:txBody>
      </p:sp>
      <p:sp>
        <p:nvSpPr>
          <p:cNvPr id="8219" name="TextBox 2350"/>
          <p:cNvSpPr txBox="1">
            <a:spLocks noChangeArrowheads="1"/>
          </p:cNvSpPr>
          <p:nvPr/>
        </p:nvSpPr>
        <p:spPr bwMode="auto">
          <a:xfrm>
            <a:off x="7924800" y="2667000"/>
            <a:ext cx="1287463" cy="369888"/>
          </a:xfrm>
          <a:prstGeom prst="rect">
            <a:avLst/>
          </a:prstGeom>
          <a:noFill/>
          <a:ln w="9525">
            <a:noFill/>
            <a:miter lim="800000"/>
            <a:headEnd/>
            <a:tailEnd/>
          </a:ln>
        </p:spPr>
        <p:txBody>
          <a:bodyPr wrap="none">
            <a:spAutoFit/>
          </a:bodyPr>
          <a:lstStyle/>
          <a:p>
            <a:r>
              <a:rPr lang="en-US"/>
              <a:t>Aerospace</a:t>
            </a:r>
          </a:p>
        </p:txBody>
      </p:sp>
      <p:cxnSp>
        <p:nvCxnSpPr>
          <p:cNvPr id="2356" name="Straight Arrow Connector 2355"/>
          <p:cNvCxnSpPr>
            <a:endCxn id="2347" idx="1"/>
          </p:cNvCxnSpPr>
          <p:nvPr/>
        </p:nvCxnSpPr>
        <p:spPr>
          <a:xfrm>
            <a:off x="6629400" y="5486400"/>
            <a:ext cx="533400" cy="441325"/>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57" name="Straight Arrow Connector 2356"/>
          <p:cNvCxnSpPr>
            <a:stCxn id="2387" idx="6"/>
          </p:cNvCxnSpPr>
          <p:nvPr/>
        </p:nvCxnSpPr>
        <p:spPr>
          <a:xfrm>
            <a:off x="6553200" y="3886200"/>
            <a:ext cx="609600" cy="533400"/>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0" name="Straight Arrow Connector 2359"/>
          <p:cNvCxnSpPr>
            <a:endCxn id="2348" idx="1"/>
          </p:cNvCxnSpPr>
          <p:nvPr/>
        </p:nvCxnSpPr>
        <p:spPr>
          <a:xfrm>
            <a:off x="7848600" y="4648200"/>
            <a:ext cx="381000" cy="255588"/>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3" name="Straight Arrow Connector 2362"/>
          <p:cNvCxnSpPr/>
          <p:nvPr/>
        </p:nvCxnSpPr>
        <p:spPr>
          <a:xfrm>
            <a:off x="7848600" y="6019800"/>
            <a:ext cx="457200" cy="152400"/>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0" name="Straight Arrow Connector 2369"/>
          <p:cNvCxnSpPr>
            <a:stCxn id="2387" idx="5"/>
          </p:cNvCxnSpPr>
          <p:nvPr/>
        </p:nvCxnSpPr>
        <p:spPr>
          <a:xfrm rot="16200000" flipH="1">
            <a:off x="6239339" y="4655018"/>
            <a:ext cx="398090" cy="261374"/>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3" name="Straight Arrow Connector 2372"/>
          <p:cNvCxnSpPr>
            <a:endCxn id="2341" idx="1"/>
          </p:cNvCxnSpPr>
          <p:nvPr/>
        </p:nvCxnSpPr>
        <p:spPr>
          <a:xfrm rot="5400000" flipH="1" flipV="1">
            <a:off x="7682706" y="3872707"/>
            <a:ext cx="788987" cy="304800"/>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6" name="Straight Arrow Connector 2375"/>
          <p:cNvCxnSpPr>
            <a:stCxn id="2338" idx="3"/>
            <a:endCxn id="8219" idx="1"/>
          </p:cNvCxnSpPr>
          <p:nvPr/>
        </p:nvCxnSpPr>
        <p:spPr>
          <a:xfrm>
            <a:off x="7126288" y="2422525"/>
            <a:ext cx="798512" cy="428625"/>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87" name="Oval 2386"/>
          <p:cNvSpPr/>
          <p:nvPr/>
        </p:nvSpPr>
        <p:spPr>
          <a:xfrm>
            <a:off x="4876800" y="2895600"/>
            <a:ext cx="1676400" cy="1981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schemeClr val="bg2"/>
              </a:solidFill>
            </a:endParaRPr>
          </a:p>
          <a:p>
            <a:pPr>
              <a:defRPr/>
            </a:pPr>
            <a:endParaRPr lang="en-US" b="1" dirty="0">
              <a:solidFill>
                <a:schemeClr val="bg2"/>
              </a:solidFill>
            </a:endParaRPr>
          </a:p>
          <a:p>
            <a:pPr>
              <a:defRPr/>
            </a:pPr>
            <a:r>
              <a:rPr lang="en-US" b="1" dirty="0" smtClean="0">
                <a:solidFill>
                  <a:schemeClr val="bg2"/>
                </a:solidFill>
              </a:rPr>
              <a:t>ESP Inventory Support</a:t>
            </a:r>
            <a:endParaRPr lang="en-US" b="1" dirty="0">
              <a:solidFill>
                <a:schemeClr val="bg2"/>
              </a:solidFill>
            </a:endParaRPr>
          </a:p>
          <a:p>
            <a:pPr>
              <a:defRPr/>
            </a:pPr>
            <a:r>
              <a:rPr lang="en-US" b="1" dirty="0">
                <a:solidFill>
                  <a:schemeClr val="bg2"/>
                </a:solidFill>
              </a:rPr>
              <a:t>Centers</a:t>
            </a:r>
            <a:endParaRPr lang="en-US" dirty="0"/>
          </a:p>
        </p:txBody>
      </p:sp>
      <p:pic>
        <p:nvPicPr>
          <p:cNvPr id="8228" name="Picture 375"/>
          <p:cNvPicPr>
            <a:picLocks noChangeArrowheads="1"/>
          </p:cNvPicPr>
          <p:nvPr/>
        </p:nvPicPr>
        <p:blipFill>
          <a:blip r:embed="rId4" cstate="print"/>
          <a:srcRect/>
          <a:stretch>
            <a:fillRect/>
          </a:stretch>
        </p:blipFill>
        <p:spPr bwMode="auto">
          <a:xfrm>
            <a:off x="5943600" y="1981200"/>
            <a:ext cx="1182688" cy="882650"/>
          </a:xfrm>
          <a:prstGeom prst="rect">
            <a:avLst/>
          </a:prstGeom>
          <a:noFill/>
          <a:ln w="9525">
            <a:noFill/>
            <a:miter lim="800000"/>
            <a:headEnd/>
            <a:tailEnd/>
          </a:ln>
        </p:spPr>
      </p:pic>
      <p:sp>
        <p:nvSpPr>
          <p:cNvPr id="8229" name="Rectangle 494"/>
          <p:cNvSpPr>
            <a:spLocks noChangeArrowheads="1"/>
          </p:cNvSpPr>
          <p:nvPr/>
        </p:nvSpPr>
        <p:spPr bwMode="auto">
          <a:xfrm>
            <a:off x="5105400" y="990600"/>
            <a:ext cx="2622550" cy="1016000"/>
          </a:xfrm>
          <a:prstGeom prst="rect">
            <a:avLst/>
          </a:prstGeom>
          <a:noFill/>
          <a:ln w="9525">
            <a:noFill/>
            <a:miter lim="800000"/>
            <a:headEnd/>
            <a:tailEnd/>
          </a:ln>
        </p:spPr>
        <p:txBody>
          <a:bodyPr lIns="92075" tIns="46038" rIns="92075" bIns="46038">
            <a:spAutoFit/>
          </a:bodyPr>
          <a:lstStyle/>
          <a:p>
            <a:r>
              <a:rPr lang="en-US" sz="2000" u="sng">
                <a:latin typeface="Arial" charset="0"/>
              </a:rPr>
              <a:t>Major</a:t>
            </a:r>
          </a:p>
          <a:p>
            <a:r>
              <a:rPr lang="en-US" sz="2000" u="sng">
                <a:latin typeface="Arial" charset="0"/>
              </a:rPr>
              <a:t>Service</a:t>
            </a:r>
          </a:p>
          <a:p>
            <a:r>
              <a:rPr lang="en-US" sz="2000" u="sng">
                <a:latin typeface="Arial" charset="0"/>
              </a:rPr>
              <a:t>Centers</a:t>
            </a:r>
          </a:p>
        </p:txBody>
      </p:sp>
      <p:grpSp>
        <p:nvGrpSpPr>
          <p:cNvPr id="8230" name="Group 2353"/>
          <p:cNvGrpSpPr>
            <a:grpSpLocks/>
          </p:cNvGrpSpPr>
          <p:nvPr/>
        </p:nvGrpSpPr>
        <p:grpSpPr bwMode="auto">
          <a:xfrm>
            <a:off x="5141913" y="2971800"/>
            <a:ext cx="1182687" cy="1023937"/>
            <a:chOff x="5524500" y="3155950"/>
            <a:chExt cx="1182687" cy="1023382"/>
          </a:xfrm>
        </p:grpSpPr>
        <p:pic>
          <p:nvPicPr>
            <p:cNvPr id="8236" name="Picture 375"/>
            <p:cNvPicPr>
              <a:picLocks noChangeArrowheads="1"/>
            </p:cNvPicPr>
            <p:nvPr/>
          </p:nvPicPr>
          <p:blipFill>
            <a:blip r:embed="rId4" cstate="print"/>
            <a:srcRect/>
            <a:stretch>
              <a:fillRect/>
            </a:stretch>
          </p:blipFill>
          <p:spPr bwMode="auto">
            <a:xfrm>
              <a:off x="5524500" y="3155950"/>
              <a:ext cx="1182687" cy="882650"/>
            </a:xfrm>
            <a:prstGeom prst="rect">
              <a:avLst/>
            </a:prstGeom>
            <a:noFill/>
            <a:ln w="9525">
              <a:noFill/>
              <a:miter lim="800000"/>
              <a:headEnd/>
              <a:tailEnd/>
            </a:ln>
          </p:spPr>
        </p:pic>
        <p:sp>
          <p:nvSpPr>
            <p:cNvPr id="8237" name="TextBox 2352"/>
            <p:cNvSpPr txBox="1">
              <a:spLocks noChangeArrowheads="1"/>
            </p:cNvSpPr>
            <p:nvPr/>
          </p:nvSpPr>
          <p:spPr bwMode="auto">
            <a:xfrm>
              <a:off x="6023478" y="3810000"/>
              <a:ext cx="184730" cy="369332"/>
            </a:xfrm>
            <a:prstGeom prst="rect">
              <a:avLst/>
            </a:prstGeom>
            <a:noFill/>
            <a:ln w="9525">
              <a:noFill/>
              <a:miter lim="800000"/>
              <a:headEnd/>
              <a:tailEnd/>
            </a:ln>
          </p:spPr>
          <p:txBody>
            <a:bodyPr wrap="none">
              <a:spAutoFit/>
            </a:bodyPr>
            <a:lstStyle/>
            <a:p>
              <a:endParaRPr lang="en-US" b="1">
                <a:solidFill>
                  <a:schemeClr val="bg2"/>
                </a:solidFill>
              </a:endParaRPr>
            </a:p>
          </p:txBody>
        </p:sp>
      </p:grpSp>
      <p:cxnSp>
        <p:nvCxnSpPr>
          <p:cNvPr id="2378" name="Straight Arrow Connector 2377"/>
          <p:cNvCxnSpPr/>
          <p:nvPr/>
        </p:nvCxnSpPr>
        <p:spPr>
          <a:xfrm rot="5400000" flipH="1" flipV="1">
            <a:off x="5829300" y="2628900"/>
            <a:ext cx="838200" cy="609600"/>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0" name="Straight Arrow Connector 2329"/>
          <p:cNvCxnSpPr>
            <a:stCxn id="2338" idx="3"/>
            <a:endCxn id="2341" idx="1"/>
          </p:cNvCxnSpPr>
          <p:nvPr/>
        </p:nvCxnSpPr>
        <p:spPr>
          <a:xfrm>
            <a:off x="7126288" y="2422525"/>
            <a:ext cx="1103312" cy="1208088"/>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35" name="TextBox 2357"/>
          <p:cNvSpPr txBox="1">
            <a:spLocks noChangeArrowheads="1"/>
          </p:cNvSpPr>
          <p:nvPr/>
        </p:nvSpPr>
        <p:spPr bwMode="auto">
          <a:xfrm>
            <a:off x="8010525" y="6488113"/>
            <a:ext cx="1146175" cy="369887"/>
          </a:xfrm>
          <a:prstGeom prst="rect">
            <a:avLst/>
          </a:prstGeom>
          <a:noFill/>
          <a:ln w="9525">
            <a:noFill/>
            <a:miter lim="800000"/>
            <a:headEnd/>
            <a:tailEnd/>
          </a:ln>
        </p:spPr>
        <p:txBody>
          <a:bodyPr wrap="none">
            <a:spAutoFit/>
          </a:bodyPr>
          <a:lstStyle/>
          <a:p>
            <a:r>
              <a:rPr lang="en-US"/>
              <a:t>Industrial</a:t>
            </a:r>
          </a:p>
        </p:txBody>
      </p:sp>
      <p:cxnSp>
        <p:nvCxnSpPr>
          <p:cNvPr id="1866" name="Straight Arrow Connector 1865"/>
          <p:cNvCxnSpPr>
            <a:endCxn id="8210" idx="1"/>
          </p:cNvCxnSpPr>
          <p:nvPr/>
        </p:nvCxnSpPr>
        <p:spPr>
          <a:xfrm rot="5400000" flipH="1" flipV="1">
            <a:off x="6675438" y="4770438"/>
            <a:ext cx="441325" cy="228600"/>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0" name="Straight Arrow Connector 1869"/>
          <p:cNvCxnSpPr>
            <a:endCxn id="8217" idx="1"/>
          </p:cNvCxnSpPr>
          <p:nvPr/>
        </p:nvCxnSpPr>
        <p:spPr>
          <a:xfrm>
            <a:off x="6858001" y="5181601"/>
            <a:ext cx="1219199" cy="184943"/>
          </a:xfrm>
          <a:prstGeom prst="straightConnector1">
            <a:avLst/>
          </a:prstGeom>
          <a:ln w="76200" cmpd="tri">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1" name="Group 1870"/>
          <p:cNvGrpSpPr/>
          <p:nvPr/>
        </p:nvGrpSpPr>
        <p:grpSpPr>
          <a:xfrm>
            <a:off x="1524000" y="3810000"/>
            <a:ext cx="4527550" cy="2953703"/>
            <a:chOff x="1492250" y="3856038"/>
            <a:chExt cx="4527550" cy="2953703"/>
          </a:xfrm>
        </p:grpSpPr>
        <p:pic>
          <p:nvPicPr>
            <p:cNvPr id="8203" name="Picture 378"/>
            <p:cNvPicPr>
              <a:picLocks noChangeArrowheads="1"/>
            </p:cNvPicPr>
            <p:nvPr/>
          </p:nvPicPr>
          <p:blipFill>
            <a:blip r:embed="rId5" cstate="print"/>
            <a:srcRect/>
            <a:stretch>
              <a:fillRect/>
            </a:stretch>
          </p:blipFill>
          <p:spPr bwMode="auto">
            <a:xfrm>
              <a:off x="3032125" y="4876800"/>
              <a:ext cx="1006475" cy="728663"/>
            </a:xfrm>
            <a:prstGeom prst="rect">
              <a:avLst/>
            </a:prstGeom>
            <a:noFill/>
            <a:ln w="9525">
              <a:noFill/>
              <a:miter lim="800000"/>
              <a:headEnd/>
              <a:tailEnd/>
            </a:ln>
          </p:spPr>
        </p:pic>
        <p:sp>
          <p:nvSpPr>
            <p:cNvPr id="8204" name="Rectangle 9"/>
            <p:cNvSpPr>
              <a:spLocks noChangeArrowheads="1"/>
            </p:cNvSpPr>
            <p:nvPr/>
          </p:nvSpPr>
          <p:spPr bwMode="auto">
            <a:xfrm>
              <a:off x="1492250" y="3856038"/>
              <a:ext cx="1828800" cy="401637"/>
            </a:xfrm>
            <a:prstGeom prst="rect">
              <a:avLst/>
            </a:prstGeom>
            <a:noFill/>
            <a:ln w="9525">
              <a:noFill/>
              <a:miter lim="800000"/>
              <a:headEnd/>
              <a:tailEnd/>
            </a:ln>
          </p:spPr>
          <p:txBody>
            <a:bodyPr lIns="92075" tIns="46038" rIns="92075" bIns="46038">
              <a:spAutoFit/>
            </a:bodyPr>
            <a:lstStyle/>
            <a:p>
              <a:r>
                <a:rPr lang="en-US" sz="2000" u="sng" dirty="0">
                  <a:latin typeface="Arial" charset="0"/>
                </a:rPr>
                <a:t>Domestic Mills</a:t>
              </a:r>
            </a:p>
          </p:txBody>
        </p:sp>
        <p:grpSp>
          <p:nvGrpSpPr>
            <p:cNvPr id="8205" name="Group 374"/>
            <p:cNvGrpSpPr>
              <a:grpSpLocks/>
            </p:cNvGrpSpPr>
            <p:nvPr/>
          </p:nvGrpSpPr>
          <p:grpSpPr bwMode="auto">
            <a:xfrm>
              <a:off x="1797050" y="4237038"/>
              <a:ext cx="666750" cy="673100"/>
              <a:chOff x="108" y="1370"/>
              <a:chExt cx="689" cy="695"/>
            </a:xfrm>
          </p:grpSpPr>
          <p:sp>
            <p:nvSpPr>
              <p:cNvPr id="8602" name="Line 10"/>
              <p:cNvSpPr>
                <a:spLocks noChangeShapeType="1"/>
              </p:cNvSpPr>
              <p:nvPr/>
            </p:nvSpPr>
            <p:spPr bwMode="auto">
              <a:xfrm>
                <a:off x="666" y="1802"/>
                <a:ext cx="16" cy="0"/>
              </a:xfrm>
              <a:prstGeom prst="line">
                <a:avLst/>
              </a:prstGeom>
              <a:noFill/>
              <a:ln w="12700">
                <a:solidFill>
                  <a:srgbClr val="000000"/>
                </a:solidFill>
                <a:round/>
                <a:headEnd type="none" w="sm" len="sm"/>
                <a:tailEnd type="none" w="sm" len="sm"/>
              </a:ln>
            </p:spPr>
            <p:txBody>
              <a:bodyPr/>
              <a:lstStyle/>
              <a:p>
                <a:endParaRPr lang="en-US"/>
              </a:p>
            </p:txBody>
          </p:sp>
          <p:sp>
            <p:nvSpPr>
              <p:cNvPr id="8603" name="Freeform 11"/>
              <p:cNvSpPr>
                <a:spLocks/>
              </p:cNvSpPr>
              <p:nvPr/>
            </p:nvSpPr>
            <p:spPr bwMode="auto">
              <a:xfrm>
                <a:off x="665" y="1807"/>
                <a:ext cx="17" cy="17"/>
              </a:xfrm>
              <a:custGeom>
                <a:avLst/>
                <a:gdLst>
                  <a:gd name="T0" fmla="*/ 3 w 17"/>
                  <a:gd name="T1" fmla="*/ 16 h 17"/>
                  <a:gd name="T2" fmla="*/ 1 w 17"/>
                  <a:gd name="T3" fmla="*/ 13 h 17"/>
                  <a:gd name="T4" fmla="*/ 0 w 17"/>
                  <a:gd name="T5" fmla="*/ 11 h 17"/>
                  <a:gd name="T6" fmla="*/ 0 w 17"/>
                  <a:gd name="T7" fmla="*/ 9 h 17"/>
                  <a:gd name="T8" fmla="*/ 1 w 17"/>
                  <a:gd name="T9" fmla="*/ 5 h 17"/>
                  <a:gd name="T10" fmla="*/ 1 w 17"/>
                  <a:gd name="T11" fmla="*/ 1 h 17"/>
                  <a:gd name="T12" fmla="*/ 3 w 17"/>
                  <a:gd name="T13" fmla="*/ 1 h 17"/>
                  <a:gd name="T14" fmla="*/ 8 w 17"/>
                  <a:gd name="T15" fmla="*/ 0 h 17"/>
                  <a:gd name="T16" fmla="*/ 13 w 17"/>
                  <a:gd name="T17" fmla="*/ 1 h 17"/>
                  <a:gd name="T18" fmla="*/ 16 w 17"/>
                  <a:gd name="T19" fmla="*/ 3 h 17"/>
                  <a:gd name="T20" fmla="*/ 16 w 17"/>
                  <a:gd name="T21" fmla="*/ 5 h 17"/>
                  <a:gd name="T22" fmla="*/ 13 w 17"/>
                  <a:gd name="T23" fmla="*/ 11 h 17"/>
                  <a:gd name="T24" fmla="*/ 11 w 17"/>
                  <a:gd name="T25" fmla="*/ 13 h 17"/>
                  <a:gd name="T26" fmla="*/ 8 w 17"/>
                  <a:gd name="T27" fmla="*/ 16 h 17"/>
                  <a:gd name="T28" fmla="*/ 6 w 17"/>
                  <a:gd name="T29" fmla="*/ 16 h 17"/>
                  <a:gd name="T30" fmla="*/ 3 w 17"/>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3" y="16"/>
                    </a:moveTo>
                    <a:lnTo>
                      <a:pt x="1" y="13"/>
                    </a:lnTo>
                    <a:lnTo>
                      <a:pt x="0" y="11"/>
                    </a:lnTo>
                    <a:lnTo>
                      <a:pt x="0" y="9"/>
                    </a:lnTo>
                    <a:lnTo>
                      <a:pt x="1" y="5"/>
                    </a:lnTo>
                    <a:lnTo>
                      <a:pt x="1" y="1"/>
                    </a:lnTo>
                    <a:lnTo>
                      <a:pt x="3" y="1"/>
                    </a:lnTo>
                    <a:lnTo>
                      <a:pt x="8" y="0"/>
                    </a:lnTo>
                    <a:lnTo>
                      <a:pt x="13" y="1"/>
                    </a:lnTo>
                    <a:lnTo>
                      <a:pt x="16" y="3"/>
                    </a:lnTo>
                    <a:lnTo>
                      <a:pt x="16" y="5"/>
                    </a:lnTo>
                    <a:lnTo>
                      <a:pt x="13" y="11"/>
                    </a:lnTo>
                    <a:lnTo>
                      <a:pt x="11" y="13"/>
                    </a:lnTo>
                    <a:lnTo>
                      <a:pt x="8" y="16"/>
                    </a:lnTo>
                    <a:lnTo>
                      <a:pt x="6" y="16"/>
                    </a:lnTo>
                    <a:lnTo>
                      <a:pt x="3" y="16"/>
                    </a:lnTo>
                  </a:path>
                </a:pathLst>
              </a:custGeom>
              <a:solidFill>
                <a:srgbClr val="999999"/>
              </a:solidFill>
              <a:ln w="9525" cap="rnd">
                <a:noFill/>
                <a:round/>
                <a:headEnd type="none" w="sm" len="sm"/>
                <a:tailEnd type="none" w="sm" len="sm"/>
              </a:ln>
            </p:spPr>
            <p:txBody>
              <a:bodyPr/>
              <a:lstStyle/>
              <a:p>
                <a:endParaRPr lang="en-US"/>
              </a:p>
            </p:txBody>
          </p:sp>
          <p:sp>
            <p:nvSpPr>
              <p:cNvPr id="8604" name="Freeform 12"/>
              <p:cNvSpPr>
                <a:spLocks/>
              </p:cNvSpPr>
              <p:nvPr/>
            </p:nvSpPr>
            <p:spPr bwMode="auto">
              <a:xfrm>
                <a:off x="666" y="1808"/>
                <a:ext cx="17" cy="17"/>
              </a:xfrm>
              <a:custGeom>
                <a:avLst/>
                <a:gdLst>
                  <a:gd name="T0" fmla="*/ 13 w 17"/>
                  <a:gd name="T1" fmla="*/ 11 h 17"/>
                  <a:gd name="T2" fmla="*/ 16 w 17"/>
                  <a:gd name="T3" fmla="*/ 3 h 17"/>
                  <a:gd name="T4" fmla="*/ 16 w 17"/>
                  <a:gd name="T5" fmla="*/ 1 h 17"/>
                  <a:gd name="T6" fmla="*/ 13 w 17"/>
                  <a:gd name="T7" fmla="*/ 0 h 17"/>
                  <a:gd name="T8" fmla="*/ 10 w 17"/>
                  <a:gd name="T9" fmla="*/ 0 h 17"/>
                  <a:gd name="T10" fmla="*/ 7 w 17"/>
                  <a:gd name="T11" fmla="*/ 1 h 17"/>
                  <a:gd name="T12" fmla="*/ 1 w 17"/>
                  <a:gd name="T13" fmla="*/ 6 h 17"/>
                  <a:gd name="T14" fmla="*/ 0 w 17"/>
                  <a:gd name="T15" fmla="*/ 11 h 17"/>
                  <a:gd name="T16" fmla="*/ 1 w 17"/>
                  <a:gd name="T17" fmla="*/ 13 h 17"/>
                  <a:gd name="T18" fmla="*/ 1 w 17"/>
                  <a:gd name="T19" fmla="*/ 16 h 17"/>
                  <a:gd name="T20" fmla="*/ 4 w 17"/>
                  <a:gd name="T21" fmla="*/ 16 h 17"/>
                  <a:gd name="T22" fmla="*/ 7 w 17"/>
                  <a:gd name="T23" fmla="*/ 16 h 17"/>
                  <a:gd name="T24" fmla="*/ 13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11"/>
                    </a:moveTo>
                    <a:lnTo>
                      <a:pt x="16" y="3"/>
                    </a:lnTo>
                    <a:lnTo>
                      <a:pt x="16" y="1"/>
                    </a:lnTo>
                    <a:lnTo>
                      <a:pt x="13" y="0"/>
                    </a:lnTo>
                    <a:lnTo>
                      <a:pt x="10" y="0"/>
                    </a:lnTo>
                    <a:lnTo>
                      <a:pt x="7" y="1"/>
                    </a:lnTo>
                    <a:lnTo>
                      <a:pt x="1" y="6"/>
                    </a:lnTo>
                    <a:lnTo>
                      <a:pt x="0" y="11"/>
                    </a:lnTo>
                    <a:lnTo>
                      <a:pt x="1" y="13"/>
                    </a:lnTo>
                    <a:lnTo>
                      <a:pt x="1" y="16"/>
                    </a:lnTo>
                    <a:lnTo>
                      <a:pt x="4" y="16"/>
                    </a:lnTo>
                    <a:lnTo>
                      <a:pt x="7" y="16"/>
                    </a:lnTo>
                    <a:lnTo>
                      <a:pt x="13" y="11"/>
                    </a:lnTo>
                  </a:path>
                </a:pathLst>
              </a:custGeom>
              <a:solidFill>
                <a:srgbClr val="666666"/>
              </a:solidFill>
              <a:ln w="9525" cap="rnd">
                <a:noFill/>
                <a:round/>
                <a:headEnd type="none" w="sm" len="sm"/>
                <a:tailEnd type="none" w="sm" len="sm"/>
              </a:ln>
            </p:spPr>
            <p:txBody>
              <a:bodyPr/>
              <a:lstStyle/>
              <a:p>
                <a:endParaRPr lang="en-US"/>
              </a:p>
            </p:txBody>
          </p:sp>
          <p:sp>
            <p:nvSpPr>
              <p:cNvPr id="8605" name="Freeform 13"/>
              <p:cNvSpPr>
                <a:spLocks/>
              </p:cNvSpPr>
              <p:nvPr/>
            </p:nvSpPr>
            <p:spPr bwMode="auto">
              <a:xfrm>
                <a:off x="604" y="1749"/>
                <a:ext cx="40" cy="70"/>
              </a:xfrm>
              <a:custGeom>
                <a:avLst/>
                <a:gdLst>
                  <a:gd name="T0" fmla="*/ 39 w 40"/>
                  <a:gd name="T1" fmla="*/ 21 h 70"/>
                  <a:gd name="T2" fmla="*/ 0 w 40"/>
                  <a:gd name="T3" fmla="*/ 0 h 70"/>
                  <a:gd name="T4" fmla="*/ 0 w 40"/>
                  <a:gd name="T5" fmla="*/ 45 h 70"/>
                  <a:gd name="T6" fmla="*/ 39 w 40"/>
                  <a:gd name="T7" fmla="*/ 69 h 70"/>
                  <a:gd name="T8" fmla="*/ 39 w 40"/>
                  <a:gd name="T9" fmla="*/ 21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21"/>
                    </a:moveTo>
                    <a:lnTo>
                      <a:pt x="0" y="0"/>
                    </a:lnTo>
                    <a:lnTo>
                      <a:pt x="0" y="45"/>
                    </a:lnTo>
                    <a:lnTo>
                      <a:pt x="39" y="69"/>
                    </a:lnTo>
                    <a:lnTo>
                      <a:pt x="39" y="21"/>
                    </a:lnTo>
                  </a:path>
                </a:pathLst>
              </a:custGeom>
              <a:solidFill>
                <a:srgbClr val="B3B3B3"/>
              </a:solidFill>
              <a:ln w="9525" cap="rnd">
                <a:noFill/>
                <a:round/>
                <a:headEnd type="none" w="sm" len="sm"/>
                <a:tailEnd type="none" w="sm" len="sm"/>
              </a:ln>
            </p:spPr>
            <p:txBody>
              <a:bodyPr/>
              <a:lstStyle/>
              <a:p>
                <a:endParaRPr lang="en-US"/>
              </a:p>
            </p:txBody>
          </p:sp>
          <p:sp>
            <p:nvSpPr>
              <p:cNvPr id="8606" name="Freeform 14"/>
              <p:cNvSpPr>
                <a:spLocks/>
              </p:cNvSpPr>
              <p:nvPr/>
            </p:nvSpPr>
            <p:spPr bwMode="auto">
              <a:xfrm>
                <a:off x="757" y="1739"/>
                <a:ext cx="18" cy="20"/>
              </a:xfrm>
              <a:custGeom>
                <a:avLst/>
                <a:gdLst>
                  <a:gd name="T0" fmla="*/ 5 w 18"/>
                  <a:gd name="T1" fmla="*/ 19 h 20"/>
                  <a:gd name="T2" fmla="*/ 0 w 18"/>
                  <a:gd name="T3" fmla="*/ 15 h 20"/>
                  <a:gd name="T4" fmla="*/ 0 w 18"/>
                  <a:gd name="T5" fmla="*/ 14 h 20"/>
                  <a:gd name="T6" fmla="*/ 0 w 18"/>
                  <a:gd name="T7" fmla="*/ 11 h 20"/>
                  <a:gd name="T8" fmla="*/ 0 w 18"/>
                  <a:gd name="T9" fmla="*/ 8 h 20"/>
                  <a:gd name="T10" fmla="*/ 0 w 18"/>
                  <a:gd name="T11" fmla="*/ 5 h 20"/>
                  <a:gd name="T12" fmla="*/ 3 w 18"/>
                  <a:gd name="T13" fmla="*/ 2 h 20"/>
                  <a:gd name="T14" fmla="*/ 5 w 18"/>
                  <a:gd name="T15" fmla="*/ 0 h 20"/>
                  <a:gd name="T16" fmla="*/ 8 w 18"/>
                  <a:gd name="T17" fmla="*/ 0 h 20"/>
                  <a:gd name="T18" fmla="*/ 9 w 18"/>
                  <a:gd name="T19" fmla="*/ 0 h 20"/>
                  <a:gd name="T20" fmla="*/ 10 w 18"/>
                  <a:gd name="T21" fmla="*/ 0 h 20"/>
                  <a:gd name="T22" fmla="*/ 14 w 18"/>
                  <a:gd name="T23" fmla="*/ 2 h 20"/>
                  <a:gd name="T24" fmla="*/ 15 w 18"/>
                  <a:gd name="T25" fmla="*/ 2 h 20"/>
                  <a:gd name="T26" fmla="*/ 15 w 18"/>
                  <a:gd name="T27" fmla="*/ 3 h 20"/>
                  <a:gd name="T28" fmla="*/ 17 w 18"/>
                  <a:gd name="T29" fmla="*/ 6 h 20"/>
                  <a:gd name="T30" fmla="*/ 15 w 18"/>
                  <a:gd name="T31" fmla="*/ 9 h 20"/>
                  <a:gd name="T32" fmla="*/ 14 w 18"/>
                  <a:gd name="T33" fmla="*/ 12 h 20"/>
                  <a:gd name="T34" fmla="*/ 12 w 18"/>
                  <a:gd name="T35" fmla="*/ 15 h 20"/>
                  <a:gd name="T36" fmla="*/ 9 w 18"/>
                  <a:gd name="T37" fmla="*/ 17 h 20"/>
                  <a:gd name="T38" fmla="*/ 7 w 18"/>
                  <a:gd name="T39" fmla="*/ 19 h 20"/>
                  <a:gd name="T40" fmla="*/ 6 w 18"/>
                  <a:gd name="T41" fmla="*/ 19 h 20"/>
                  <a:gd name="T42" fmla="*/ 5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5" y="19"/>
                    </a:moveTo>
                    <a:lnTo>
                      <a:pt x="0" y="15"/>
                    </a:lnTo>
                    <a:lnTo>
                      <a:pt x="0" y="14"/>
                    </a:lnTo>
                    <a:lnTo>
                      <a:pt x="0" y="11"/>
                    </a:lnTo>
                    <a:lnTo>
                      <a:pt x="0" y="8"/>
                    </a:lnTo>
                    <a:lnTo>
                      <a:pt x="0" y="5"/>
                    </a:lnTo>
                    <a:lnTo>
                      <a:pt x="3" y="2"/>
                    </a:lnTo>
                    <a:lnTo>
                      <a:pt x="5" y="0"/>
                    </a:lnTo>
                    <a:lnTo>
                      <a:pt x="8" y="0"/>
                    </a:lnTo>
                    <a:lnTo>
                      <a:pt x="9" y="0"/>
                    </a:lnTo>
                    <a:lnTo>
                      <a:pt x="10" y="0"/>
                    </a:lnTo>
                    <a:lnTo>
                      <a:pt x="14" y="2"/>
                    </a:lnTo>
                    <a:lnTo>
                      <a:pt x="15" y="2"/>
                    </a:lnTo>
                    <a:lnTo>
                      <a:pt x="15" y="3"/>
                    </a:lnTo>
                    <a:lnTo>
                      <a:pt x="17" y="6"/>
                    </a:lnTo>
                    <a:lnTo>
                      <a:pt x="15" y="9"/>
                    </a:lnTo>
                    <a:lnTo>
                      <a:pt x="14" y="12"/>
                    </a:lnTo>
                    <a:lnTo>
                      <a:pt x="12" y="15"/>
                    </a:lnTo>
                    <a:lnTo>
                      <a:pt x="9"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607" name="Freeform 15"/>
              <p:cNvSpPr>
                <a:spLocks/>
              </p:cNvSpPr>
              <p:nvPr/>
            </p:nvSpPr>
            <p:spPr bwMode="auto">
              <a:xfrm>
                <a:off x="761" y="1741"/>
                <a:ext cx="17" cy="18"/>
              </a:xfrm>
              <a:custGeom>
                <a:avLst/>
                <a:gdLst>
                  <a:gd name="T0" fmla="*/ 13 w 17"/>
                  <a:gd name="T1" fmla="*/ 10 h 18"/>
                  <a:gd name="T2" fmla="*/ 14 w 17"/>
                  <a:gd name="T3" fmla="*/ 7 h 18"/>
                  <a:gd name="T4" fmla="*/ 16 w 17"/>
                  <a:gd name="T5" fmla="*/ 4 h 18"/>
                  <a:gd name="T6" fmla="*/ 14 w 17"/>
                  <a:gd name="T7" fmla="*/ 1 h 18"/>
                  <a:gd name="T8" fmla="*/ 14 w 17"/>
                  <a:gd name="T9" fmla="*/ 0 h 18"/>
                  <a:gd name="T10" fmla="*/ 13 w 17"/>
                  <a:gd name="T11" fmla="*/ 0 h 18"/>
                  <a:gd name="T12" fmla="*/ 10 w 17"/>
                  <a:gd name="T13" fmla="*/ 0 h 18"/>
                  <a:gd name="T14" fmla="*/ 6 w 17"/>
                  <a:gd name="T15" fmla="*/ 0 h 18"/>
                  <a:gd name="T16" fmla="*/ 4 w 17"/>
                  <a:gd name="T17" fmla="*/ 2 h 18"/>
                  <a:gd name="T18" fmla="*/ 1 w 17"/>
                  <a:gd name="T19" fmla="*/ 5 h 18"/>
                  <a:gd name="T20" fmla="*/ 0 w 17"/>
                  <a:gd name="T21" fmla="*/ 8 h 18"/>
                  <a:gd name="T22" fmla="*/ 0 w 17"/>
                  <a:gd name="T23" fmla="*/ 12 h 18"/>
                  <a:gd name="T24" fmla="*/ 0 w 17"/>
                  <a:gd name="T25" fmla="*/ 14 h 18"/>
                  <a:gd name="T26" fmla="*/ 0 w 17"/>
                  <a:gd name="T27" fmla="*/ 15 h 18"/>
                  <a:gd name="T28" fmla="*/ 1 w 17"/>
                  <a:gd name="T29" fmla="*/ 17 h 18"/>
                  <a:gd name="T30" fmla="*/ 4 w 17"/>
                  <a:gd name="T31" fmla="*/ 17 h 18"/>
                  <a:gd name="T32" fmla="*/ 6 w 17"/>
                  <a:gd name="T33" fmla="*/ 15 h 18"/>
                  <a:gd name="T34" fmla="*/ 10 w 17"/>
                  <a:gd name="T35" fmla="*/ 13 h 18"/>
                  <a:gd name="T36" fmla="*/ 13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3" y="10"/>
                    </a:moveTo>
                    <a:lnTo>
                      <a:pt x="14" y="7"/>
                    </a:lnTo>
                    <a:lnTo>
                      <a:pt x="16" y="4"/>
                    </a:lnTo>
                    <a:lnTo>
                      <a:pt x="14" y="1"/>
                    </a:lnTo>
                    <a:lnTo>
                      <a:pt x="14" y="0"/>
                    </a:lnTo>
                    <a:lnTo>
                      <a:pt x="13" y="0"/>
                    </a:lnTo>
                    <a:lnTo>
                      <a:pt x="10" y="0"/>
                    </a:lnTo>
                    <a:lnTo>
                      <a:pt x="6" y="0"/>
                    </a:lnTo>
                    <a:lnTo>
                      <a:pt x="4" y="2"/>
                    </a:lnTo>
                    <a:lnTo>
                      <a:pt x="1" y="5"/>
                    </a:lnTo>
                    <a:lnTo>
                      <a:pt x="0" y="8"/>
                    </a:lnTo>
                    <a:lnTo>
                      <a:pt x="0" y="12"/>
                    </a:lnTo>
                    <a:lnTo>
                      <a:pt x="0" y="14"/>
                    </a:lnTo>
                    <a:lnTo>
                      <a:pt x="0" y="15"/>
                    </a:lnTo>
                    <a:lnTo>
                      <a:pt x="1" y="17"/>
                    </a:lnTo>
                    <a:lnTo>
                      <a:pt x="4" y="17"/>
                    </a:lnTo>
                    <a:lnTo>
                      <a:pt x="6" y="15"/>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608" name="Freeform 16"/>
              <p:cNvSpPr>
                <a:spLocks/>
              </p:cNvSpPr>
              <p:nvPr/>
            </p:nvSpPr>
            <p:spPr bwMode="auto">
              <a:xfrm>
                <a:off x="764" y="1746"/>
                <a:ext cx="17" cy="16"/>
              </a:xfrm>
              <a:custGeom>
                <a:avLst/>
                <a:gdLst>
                  <a:gd name="T0" fmla="*/ 13 w 17"/>
                  <a:gd name="T1" fmla="*/ 8 h 16"/>
                  <a:gd name="T2" fmla="*/ 13 w 17"/>
                  <a:gd name="T3" fmla="*/ 5 h 16"/>
                  <a:gd name="T4" fmla="*/ 16 w 17"/>
                  <a:gd name="T5" fmla="*/ 3 h 16"/>
                  <a:gd name="T6" fmla="*/ 13 w 17"/>
                  <a:gd name="T7" fmla="*/ 1 h 16"/>
                  <a:gd name="T8" fmla="*/ 13 w 17"/>
                  <a:gd name="T9" fmla="*/ 0 h 16"/>
                  <a:gd name="T10" fmla="*/ 11 w 17"/>
                  <a:gd name="T11" fmla="*/ 0 h 16"/>
                  <a:gd name="T12" fmla="*/ 6 w 17"/>
                  <a:gd name="T13" fmla="*/ 0 h 16"/>
                  <a:gd name="T14" fmla="*/ 1 w 17"/>
                  <a:gd name="T15" fmla="*/ 3 h 16"/>
                  <a:gd name="T16" fmla="*/ 0 w 17"/>
                  <a:gd name="T17" fmla="*/ 7 h 16"/>
                  <a:gd name="T18" fmla="*/ 0 w 17"/>
                  <a:gd name="T19" fmla="*/ 10 h 16"/>
                  <a:gd name="T20" fmla="*/ 0 w 17"/>
                  <a:gd name="T21" fmla="*/ 12 h 16"/>
                  <a:gd name="T22" fmla="*/ 1 w 17"/>
                  <a:gd name="T23" fmla="*/ 15 h 16"/>
                  <a:gd name="T24" fmla="*/ 3 w 17"/>
                  <a:gd name="T25" fmla="*/ 15 h 16"/>
                  <a:gd name="T26" fmla="*/ 6 w 17"/>
                  <a:gd name="T27" fmla="*/ 15 h 16"/>
                  <a:gd name="T28" fmla="*/ 13 w 17"/>
                  <a:gd name="T29" fmla="*/ 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13" y="8"/>
                    </a:moveTo>
                    <a:lnTo>
                      <a:pt x="13" y="5"/>
                    </a:lnTo>
                    <a:lnTo>
                      <a:pt x="16" y="3"/>
                    </a:lnTo>
                    <a:lnTo>
                      <a:pt x="13" y="1"/>
                    </a:lnTo>
                    <a:lnTo>
                      <a:pt x="13" y="0"/>
                    </a:lnTo>
                    <a:lnTo>
                      <a:pt x="11" y="0"/>
                    </a:lnTo>
                    <a:lnTo>
                      <a:pt x="6" y="0"/>
                    </a:lnTo>
                    <a:lnTo>
                      <a:pt x="1" y="3"/>
                    </a:lnTo>
                    <a:lnTo>
                      <a:pt x="0" y="7"/>
                    </a:lnTo>
                    <a:lnTo>
                      <a:pt x="0" y="10"/>
                    </a:lnTo>
                    <a:lnTo>
                      <a:pt x="0" y="12"/>
                    </a:lnTo>
                    <a:lnTo>
                      <a:pt x="1" y="15"/>
                    </a:lnTo>
                    <a:lnTo>
                      <a:pt x="3" y="15"/>
                    </a:lnTo>
                    <a:lnTo>
                      <a:pt x="6" y="15"/>
                    </a:lnTo>
                    <a:lnTo>
                      <a:pt x="13" y="8"/>
                    </a:lnTo>
                  </a:path>
                </a:pathLst>
              </a:custGeom>
              <a:solidFill>
                <a:srgbClr val="000000"/>
              </a:solidFill>
              <a:ln w="9525" cap="rnd">
                <a:noFill/>
                <a:round/>
                <a:headEnd type="none" w="sm" len="sm"/>
                <a:tailEnd type="none" w="sm" len="sm"/>
              </a:ln>
            </p:spPr>
            <p:txBody>
              <a:bodyPr/>
              <a:lstStyle/>
              <a:p>
                <a:endParaRPr lang="en-US"/>
              </a:p>
            </p:txBody>
          </p:sp>
          <p:sp>
            <p:nvSpPr>
              <p:cNvPr id="8609" name="Freeform 17"/>
              <p:cNvSpPr>
                <a:spLocks/>
              </p:cNvSpPr>
              <p:nvPr/>
            </p:nvSpPr>
            <p:spPr bwMode="auto">
              <a:xfrm>
                <a:off x="741" y="1747"/>
                <a:ext cx="18" cy="19"/>
              </a:xfrm>
              <a:custGeom>
                <a:avLst/>
                <a:gdLst>
                  <a:gd name="T0" fmla="*/ 5 w 18"/>
                  <a:gd name="T1" fmla="*/ 18 h 19"/>
                  <a:gd name="T2" fmla="*/ 1 w 18"/>
                  <a:gd name="T3" fmla="*/ 15 h 19"/>
                  <a:gd name="T4" fmla="*/ 0 w 18"/>
                  <a:gd name="T5" fmla="*/ 15 h 19"/>
                  <a:gd name="T6" fmla="*/ 0 w 18"/>
                  <a:gd name="T7" fmla="*/ 14 h 19"/>
                  <a:gd name="T8" fmla="*/ 0 w 18"/>
                  <a:gd name="T9" fmla="*/ 11 h 19"/>
                  <a:gd name="T10" fmla="*/ 0 w 18"/>
                  <a:gd name="T11" fmla="*/ 8 h 19"/>
                  <a:gd name="T12" fmla="*/ 1 w 18"/>
                  <a:gd name="T13" fmla="*/ 5 h 19"/>
                  <a:gd name="T14" fmla="*/ 3 w 18"/>
                  <a:gd name="T15" fmla="*/ 2 h 19"/>
                  <a:gd name="T16" fmla="*/ 6 w 18"/>
                  <a:gd name="T17" fmla="*/ 0 h 19"/>
                  <a:gd name="T18" fmla="*/ 8 w 18"/>
                  <a:gd name="T19" fmla="*/ 0 h 19"/>
                  <a:gd name="T20" fmla="*/ 9 w 18"/>
                  <a:gd name="T21" fmla="*/ 0 h 19"/>
                  <a:gd name="T22" fmla="*/ 10 w 18"/>
                  <a:gd name="T23" fmla="*/ 0 h 19"/>
                  <a:gd name="T24" fmla="*/ 14 w 18"/>
                  <a:gd name="T25" fmla="*/ 2 h 19"/>
                  <a:gd name="T26" fmla="*/ 15 w 18"/>
                  <a:gd name="T27" fmla="*/ 2 h 19"/>
                  <a:gd name="T28" fmla="*/ 17 w 18"/>
                  <a:gd name="T29" fmla="*/ 3 h 19"/>
                  <a:gd name="T30" fmla="*/ 17 w 18"/>
                  <a:gd name="T31" fmla="*/ 6 h 19"/>
                  <a:gd name="T32" fmla="*/ 17 w 18"/>
                  <a:gd name="T33" fmla="*/ 9 h 19"/>
                  <a:gd name="T34" fmla="*/ 14 w 18"/>
                  <a:gd name="T35" fmla="*/ 12 h 19"/>
                  <a:gd name="T36" fmla="*/ 12 w 18"/>
                  <a:gd name="T37" fmla="*/ 15 h 19"/>
                  <a:gd name="T38" fmla="*/ 10 w 18"/>
                  <a:gd name="T39" fmla="*/ 16 h 19"/>
                  <a:gd name="T40" fmla="*/ 7 w 18"/>
                  <a:gd name="T41" fmla="*/ 18 h 19"/>
                  <a:gd name="T42" fmla="*/ 6 w 18"/>
                  <a:gd name="T43" fmla="*/ 18 h 19"/>
                  <a:gd name="T44" fmla="*/ 5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5" y="18"/>
                    </a:moveTo>
                    <a:lnTo>
                      <a:pt x="1" y="15"/>
                    </a:lnTo>
                    <a:lnTo>
                      <a:pt x="0" y="15"/>
                    </a:lnTo>
                    <a:lnTo>
                      <a:pt x="0" y="14"/>
                    </a:lnTo>
                    <a:lnTo>
                      <a:pt x="0" y="11"/>
                    </a:lnTo>
                    <a:lnTo>
                      <a:pt x="0" y="8"/>
                    </a:lnTo>
                    <a:lnTo>
                      <a:pt x="1" y="5"/>
                    </a:lnTo>
                    <a:lnTo>
                      <a:pt x="3" y="2"/>
                    </a:lnTo>
                    <a:lnTo>
                      <a:pt x="6" y="0"/>
                    </a:lnTo>
                    <a:lnTo>
                      <a:pt x="8" y="0"/>
                    </a:lnTo>
                    <a:lnTo>
                      <a:pt x="9" y="0"/>
                    </a:lnTo>
                    <a:lnTo>
                      <a:pt x="10" y="0"/>
                    </a:lnTo>
                    <a:lnTo>
                      <a:pt x="14" y="2"/>
                    </a:lnTo>
                    <a:lnTo>
                      <a:pt x="15" y="2"/>
                    </a:lnTo>
                    <a:lnTo>
                      <a:pt x="17" y="3"/>
                    </a:lnTo>
                    <a:lnTo>
                      <a:pt x="17" y="6"/>
                    </a:lnTo>
                    <a:lnTo>
                      <a:pt x="17" y="9"/>
                    </a:lnTo>
                    <a:lnTo>
                      <a:pt x="14" y="12"/>
                    </a:lnTo>
                    <a:lnTo>
                      <a:pt x="12" y="15"/>
                    </a:lnTo>
                    <a:lnTo>
                      <a:pt x="10"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610" name="Freeform 18"/>
              <p:cNvSpPr>
                <a:spLocks/>
              </p:cNvSpPr>
              <p:nvPr/>
            </p:nvSpPr>
            <p:spPr bwMode="auto">
              <a:xfrm>
                <a:off x="745" y="1749"/>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3 w 17"/>
                  <a:gd name="T11" fmla="*/ 0 h 17"/>
                  <a:gd name="T12" fmla="*/ 10 w 17"/>
                  <a:gd name="T13" fmla="*/ 0 h 17"/>
                  <a:gd name="T14" fmla="*/ 8 w 17"/>
                  <a:gd name="T15" fmla="*/ 0 h 17"/>
                  <a:gd name="T16" fmla="*/ 4 w 17"/>
                  <a:gd name="T17" fmla="*/ 2 h 17"/>
                  <a:gd name="T18" fmla="*/ 1 w 17"/>
                  <a:gd name="T19" fmla="*/ 5 h 17"/>
                  <a:gd name="T20" fmla="*/ 0 w 17"/>
                  <a:gd name="T21" fmla="*/ 8 h 17"/>
                  <a:gd name="T22" fmla="*/ 0 w 17"/>
                  <a:gd name="T23" fmla="*/ 11 h 17"/>
                  <a:gd name="T24" fmla="*/ 0 w 17"/>
                  <a:gd name="T25" fmla="*/ 14 h 17"/>
                  <a:gd name="T26" fmla="*/ 1 w 17"/>
                  <a:gd name="T27" fmla="*/ 16 h 17"/>
                  <a:gd name="T28" fmla="*/ 4 w 17"/>
                  <a:gd name="T29" fmla="*/ 16 h 17"/>
                  <a:gd name="T30" fmla="*/ 8 w 17"/>
                  <a:gd name="T31" fmla="*/ 14 h 17"/>
                  <a:gd name="T32" fmla="*/ 10 w 17"/>
                  <a:gd name="T33" fmla="*/ 13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3" y="0"/>
                    </a:lnTo>
                    <a:lnTo>
                      <a:pt x="10" y="0"/>
                    </a:lnTo>
                    <a:lnTo>
                      <a:pt x="8" y="0"/>
                    </a:lnTo>
                    <a:lnTo>
                      <a:pt x="4" y="2"/>
                    </a:lnTo>
                    <a:lnTo>
                      <a:pt x="1" y="5"/>
                    </a:lnTo>
                    <a:lnTo>
                      <a:pt x="0" y="8"/>
                    </a:lnTo>
                    <a:lnTo>
                      <a:pt x="0" y="11"/>
                    </a:lnTo>
                    <a:lnTo>
                      <a:pt x="0" y="14"/>
                    </a:lnTo>
                    <a:lnTo>
                      <a:pt x="1" y="16"/>
                    </a:lnTo>
                    <a:lnTo>
                      <a:pt x="4" y="16"/>
                    </a:lnTo>
                    <a:lnTo>
                      <a:pt x="8" y="14"/>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611" name="Freeform 19"/>
              <p:cNvSpPr>
                <a:spLocks/>
              </p:cNvSpPr>
              <p:nvPr/>
            </p:nvSpPr>
            <p:spPr bwMode="auto">
              <a:xfrm>
                <a:off x="749" y="1754"/>
                <a:ext cx="17" cy="17"/>
              </a:xfrm>
              <a:custGeom>
                <a:avLst/>
                <a:gdLst>
                  <a:gd name="T0" fmla="*/ 13 w 17"/>
                  <a:gd name="T1" fmla="*/ 10 h 17"/>
                  <a:gd name="T2" fmla="*/ 16 w 17"/>
                  <a:gd name="T3" fmla="*/ 6 h 17"/>
                  <a:gd name="T4" fmla="*/ 16 w 17"/>
                  <a:gd name="T5" fmla="*/ 4 h 17"/>
                  <a:gd name="T6" fmla="*/ 16 w 17"/>
                  <a:gd name="T7" fmla="*/ 2 h 17"/>
                  <a:gd name="T8" fmla="*/ 13 w 17"/>
                  <a:gd name="T9" fmla="*/ 0 h 17"/>
                  <a:gd name="T10" fmla="*/ 10 w 17"/>
                  <a:gd name="T11" fmla="*/ 0 h 17"/>
                  <a:gd name="T12" fmla="*/ 7 w 17"/>
                  <a:gd name="T13" fmla="*/ 0 h 17"/>
                  <a:gd name="T14" fmla="*/ 1 w 17"/>
                  <a:gd name="T15" fmla="*/ 4 h 17"/>
                  <a:gd name="T16" fmla="*/ 0 w 17"/>
                  <a:gd name="T17" fmla="*/ 8 h 17"/>
                  <a:gd name="T18" fmla="*/ 0 w 17"/>
                  <a:gd name="T19" fmla="*/ 12 h 17"/>
                  <a:gd name="T20" fmla="*/ 0 w 17"/>
                  <a:gd name="T21" fmla="*/ 14 h 17"/>
                  <a:gd name="T22" fmla="*/ 1 w 17"/>
                  <a:gd name="T23" fmla="*/ 16 h 17"/>
                  <a:gd name="T24" fmla="*/ 4 w 17"/>
                  <a:gd name="T25" fmla="*/ 16 h 17"/>
                  <a:gd name="T26" fmla="*/ 7 w 17"/>
                  <a:gd name="T27" fmla="*/ 16 h 17"/>
                  <a:gd name="T28" fmla="*/ 13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10"/>
                    </a:moveTo>
                    <a:lnTo>
                      <a:pt x="16" y="6"/>
                    </a:lnTo>
                    <a:lnTo>
                      <a:pt x="16" y="4"/>
                    </a:lnTo>
                    <a:lnTo>
                      <a:pt x="16" y="2"/>
                    </a:lnTo>
                    <a:lnTo>
                      <a:pt x="13" y="0"/>
                    </a:lnTo>
                    <a:lnTo>
                      <a:pt x="10" y="0"/>
                    </a:lnTo>
                    <a:lnTo>
                      <a:pt x="7" y="0"/>
                    </a:lnTo>
                    <a:lnTo>
                      <a:pt x="1" y="4"/>
                    </a:lnTo>
                    <a:lnTo>
                      <a:pt x="0" y="8"/>
                    </a:lnTo>
                    <a:lnTo>
                      <a:pt x="0" y="12"/>
                    </a:lnTo>
                    <a:lnTo>
                      <a:pt x="0" y="14"/>
                    </a:lnTo>
                    <a:lnTo>
                      <a:pt x="1" y="16"/>
                    </a:lnTo>
                    <a:lnTo>
                      <a:pt x="4" y="16"/>
                    </a:lnTo>
                    <a:lnTo>
                      <a:pt x="7" y="16"/>
                    </a:lnTo>
                    <a:lnTo>
                      <a:pt x="13" y="10"/>
                    </a:lnTo>
                  </a:path>
                </a:pathLst>
              </a:custGeom>
              <a:solidFill>
                <a:srgbClr val="000000"/>
              </a:solidFill>
              <a:ln w="9525" cap="rnd">
                <a:noFill/>
                <a:round/>
                <a:headEnd type="none" w="sm" len="sm"/>
                <a:tailEnd type="none" w="sm" len="sm"/>
              </a:ln>
            </p:spPr>
            <p:txBody>
              <a:bodyPr/>
              <a:lstStyle/>
              <a:p>
                <a:endParaRPr lang="en-US"/>
              </a:p>
            </p:txBody>
          </p:sp>
          <p:sp>
            <p:nvSpPr>
              <p:cNvPr id="8612" name="Freeform 20"/>
              <p:cNvSpPr>
                <a:spLocks/>
              </p:cNvSpPr>
              <p:nvPr/>
            </p:nvSpPr>
            <p:spPr bwMode="auto">
              <a:xfrm>
                <a:off x="764" y="1743"/>
                <a:ext cx="18" cy="19"/>
              </a:xfrm>
              <a:custGeom>
                <a:avLst/>
                <a:gdLst>
                  <a:gd name="T0" fmla="*/ 5 w 18"/>
                  <a:gd name="T1" fmla="*/ 18 h 19"/>
                  <a:gd name="T2" fmla="*/ 0 w 18"/>
                  <a:gd name="T3" fmla="*/ 14 h 19"/>
                  <a:gd name="T4" fmla="*/ 0 w 18"/>
                  <a:gd name="T5" fmla="*/ 13 h 19"/>
                  <a:gd name="T6" fmla="*/ 0 w 18"/>
                  <a:gd name="T7" fmla="*/ 10 h 19"/>
                  <a:gd name="T8" fmla="*/ 0 w 18"/>
                  <a:gd name="T9" fmla="*/ 8 h 19"/>
                  <a:gd name="T10" fmla="*/ 1 w 18"/>
                  <a:gd name="T11" fmla="*/ 5 h 19"/>
                  <a:gd name="T12" fmla="*/ 3 w 18"/>
                  <a:gd name="T13" fmla="*/ 2 h 19"/>
                  <a:gd name="T14" fmla="*/ 5 w 18"/>
                  <a:gd name="T15" fmla="*/ 0 h 19"/>
                  <a:gd name="T16" fmla="*/ 8 w 18"/>
                  <a:gd name="T17" fmla="*/ 0 h 19"/>
                  <a:gd name="T18" fmla="*/ 9 w 18"/>
                  <a:gd name="T19" fmla="*/ 0 h 19"/>
                  <a:gd name="T20" fmla="*/ 10 w 18"/>
                  <a:gd name="T21" fmla="*/ 0 h 19"/>
                  <a:gd name="T22" fmla="*/ 14 w 18"/>
                  <a:gd name="T23" fmla="*/ 2 h 19"/>
                  <a:gd name="T24" fmla="*/ 15 w 18"/>
                  <a:gd name="T25" fmla="*/ 2 h 19"/>
                  <a:gd name="T26" fmla="*/ 15 w 18"/>
                  <a:gd name="T27" fmla="*/ 3 h 19"/>
                  <a:gd name="T28" fmla="*/ 17 w 18"/>
                  <a:gd name="T29" fmla="*/ 6 h 19"/>
                  <a:gd name="T30" fmla="*/ 15 w 18"/>
                  <a:gd name="T31" fmla="*/ 9 h 19"/>
                  <a:gd name="T32" fmla="*/ 14 w 18"/>
                  <a:gd name="T33" fmla="*/ 11 h 19"/>
                  <a:gd name="T34" fmla="*/ 12 w 18"/>
                  <a:gd name="T35" fmla="*/ 14 h 19"/>
                  <a:gd name="T36" fmla="*/ 9 w 18"/>
                  <a:gd name="T37" fmla="*/ 16 h 19"/>
                  <a:gd name="T38" fmla="*/ 7 w 18"/>
                  <a:gd name="T39" fmla="*/ 18 h 19"/>
                  <a:gd name="T40" fmla="*/ 6 w 18"/>
                  <a:gd name="T41" fmla="*/ 18 h 19"/>
                  <a:gd name="T42" fmla="*/ 5 w 1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9"/>
                  <a:gd name="T68" fmla="*/ 18 w 1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9">
                    <a:moveTo>
                      <a:pt x="5" y="18"/>
                    </a:moveTo>
                    <a:lnTo>
                      <a:pt x="0" y="14"/>
                    </a:lnTo>
                    <a:lnTo>
                      <a:pt x="0" y="13"/>
                    </a:lnTo>
                    <a:lnTo>
                      <a:pt x="0" y="10"/>
                    </a:lnTo>
                    <a:lnTo>
                      <a:pt x="0" y="8"/>
                    </a:lnTo>
                    <a:lnTo>
                      <a:pt x="1" y="5"/>
                    </a:lnTo>
                    <a:lnTo>
                      <a:pt x="3" y="2"/>
                    </a:lnTo>
                    <a:lnTo>
                      <a:pt x="5" y="0"/>
                    </a:lnTo>
                    <a:lnTo>
                      <a:pt x="8" y="0"/>
                    </a:lnTo>
                    <a:lnTo>
                      <a:pt x="9" y="0"/>
                    </a:lnTo>
                    <a:lnTo>
                      <a:pt x="10" y="0"/>
                    </a:lnTo>
                    <a:lnTo>
                      <a:pt x="14" y="2"/>
                    </a:lnTo>
                    <a:lnTo>
                      <a:pt x="15" y="2"/>
                    </a:lnTo>
                    <a:lnTo>
                      <a:pt x="15" y="3"/>
                    </a:lnTo>
                    <a:lnTo>
                      <a:pt x="17" y="6"/>
                    </a:lnTo>
                    <a:lnTo>
                      <a:pt x="15" y="9"/>
                    </a:lnTo>
                    <a:lnTo>
                      <a:pt x="14" y="11"/>
                    </a:lnTo>
                    <a:lnTo>
                      <a:pt x="12" y="14"/>
                    </a:lnTo>
                    <a:lnTo>
                      <a:pt x="9"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613" name="Freeform 21"/>
              <p:cNvSpPr>
                <a:spLocks/>
              </p:cNvSpPr>
              <p:nvPr/>
            </p:nvSpPr>
            <p:spPr bwMode="auto">
              <a:xfrm>
                <a:off x="768" y="1745"/>
                <a:ext cx="17" cy="17"/>
              </a:xfrm>
              <a:custGeom>
                <a:avLst/>
                <a:gdLst>
                  <a:gd name="T0" fmla="*/ 13 w 17"/>
                  <a:gd name="T1" fmla="*/ 9 h 17"/>
                  <a:gd name="T2" fmla="*/ 14 w 17"/>
                  <a:gd name="T3" fmla="*/ 7 h 17"/>
                  <a:gd name="T4" fmla="*/ 16 w 17"/>
                  <a:gd name="T5" fmla="*/ 4 h 17"/>
                  <a:gd name="T6" fmla="*/ 14 w 17"/>
                  <a:gd name="T7" fmla="*/ 1 h 17"/>
                  <a:gd name="T8" fmla="*/ 14 w 17"/>
                  <a:gd name="T9" fmla="*/ 0 h 17"/>
                  <a:gd name="T10" fmla="*/ 13 w 17"/>
                  <a:gd name="T11" fmla="*/ 0 h 17"/>
                  <a:gd name="T12" fmla="*/ 10 w 17"/>
                  <a:gd name="T13" fmla="*/ 0 h 17"/>
                  <a:gd name="T14" fmla="*/ 6 w 17"/>
                  <a:gd name="T15" fmla="*/ 0 h 17"/>
                  <a:gd name="T16" fmla="*/ 4 w 17"/>
                  <a:gd name="T17" fmla="*/ 2 h 17"/>
                  <a:gd name="T18" fmla="*/ 1 w 17"/>
                  <a:gd name="T19" fmla="*/ 5 h 17"/>
                  <a:gd name="T20" fmla="*/ 0 w 17"/>
                  <a:gd name="T21" fmla="*/ 8 h 17"/>
                  <a:gd name="T22" fmla="*/ 0 w 17"/>
                  <a:gd name="T23" fmla="*/ 11 h 17"/>
                  <a:gd name="T24" fmla="*/ 0 w 17"/>
                  <a:gd name="T25" fmla="*/ 13 h 17"/>
                  <a:gd name="T26" fmla="*/ 0 w 17"/>
                  <a:gd name="T27" fmla="*/ 14 h 17"/>
                  <a:gd name="T28" fmla="*/ 1 w 17"/>
                  <a:gd name="T29" fmla="*/ 16 h 17"/>
                  <a:gd name="T30" fmla="*/ 4 w 17"/>
                  <a:gd name="T31" fmla="*/ 16 h 17"/>
                  <a:gd name="T32" fmla="*/ 6 w 17"/>
                  <a:gd name="T33" fmla="*/ 14 h 17"/>
                  <a:gd name="T34" fmla="*/ 10 w 17"/>
                  <a:gd name="T35" fmla="*/ 12 h 17"/>
                  <a:gd name="T36" fmla="*/ 13 w 17"/>
                  <a:gd name="T37" fmla="*/ 9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3" y="9"/>
                    </a:moveTo>
                    <a:lnTo>
                      <a:pt x="14" y="7"/>
                    </a:lnTo>
                    <a:lnTo>
                      <a:pt x="16" y="4"/>
                    </a:lnTo>
                    <a:lnTo>
                      <a:pt x="14" y="1"/>
                    </a:lnTo>
                    <a:lnTo>
                      <a:pt x="14" y="0"/>
                    </a:lnTo>
                    <a:lnTo>
                      <a:pt x="13" y="0"/>
                    </a:lnTo>
                    <a:lnTo>
                      <a:pt x="10" y="0"/>
                    </a:lnTo>
                    <a:lnTo>
                      <a:pt x="6" y="0"/>
                    </a:lnTo>
                    <a:lnTo>
                      <a:pt x="4" y="2"/>
                    </a:lnTo>
                    <a:lnTo>
                      <a:pt x="1" y="5"/>
                    </a:lnTo>
                    <a:lnTo>
                      <a:pt x="0" y="8"/>
                    </a:lnTo>
                    <a:lnTo>
                      <a:pt x="0" y="11"/>
                    </a:lnTo>
                    <a:lnTo>
                      <a:pt x="0" y="13"/>
                    </a:lnTo>
                    <a:lnTo>
                      <a:pt x="0" y="14"/>
                    </a:lnTo>
                    <a:lnTo>
                      <a:pt x="1" y="16"/>
                    </a:lnTo>
                    <a:lnTo>
                      <a:pt x="4" y="16"/>
                    </a:lnTo>
                    <a:lnTo>
                      <a:pt x="6" y="14"/>
                    </a:lnTo>
                    <a:lnTo>
                      <a:pt x="10" y="12"/>
                    </a:lnTo>
                    <a:lnTo>
                      <a:pt x="13" y="9"/>
                    </a:lnTo>
                  </a:path>
                </a:pathLst>
              </a:custGeom>
              <a:solidFill>
                <a:srgbClr val="666666"/>
              </a:solidFill>
              <a:ln w="9525" cap="rnd">
                <a:noFill/>
                <a:round/>
                <a:headEnd type="none" w="sm" len="sm"/>
                <a:tailEnd type="none" w="sm" len="sm"/>
              </a:ln>
            </p:spPr>
            <p:txBody>
              <a:bodyPr/>
              <a:lstStyle/>
              <a:p>
                <a:endParaRPr lang="en-US"/>
              </a:p>
            </p:txBody>
          </p:sp>
          <p:sp>
            <p:nvSpPr>
              <p:cNvPr id="8614" name="Freeform 22"/>
              <p:cNvSpPr>
                <a:spLocks/>
              </p:cNvSpPr>
              <p:nvPr/>
            </p:nvSpPr>
            <p:spPr bwMode="auto">
              <a:xfrm>
                <a:off x="771" y="1749"/>
                <a:ext cx="17" cy="17"/>
              </a:xfrm>
              <a:custGeom>
                <a:avLst/>
                <a:gdLst>
                  <a:gd name="T0" fmla="*/ 13 w 17"/>
                  <a:gd name="T1" fmla="*/ 9 h 17"/>
                  <a:gd name="T2" fmla="*/ 16 w 17"/>
                  <a:gd name="T3" fmla="*/ 7 h 17"/>
                  <a:gd name="T4" fmla="*/ 16 w 17"/>
                  <a:gd name="T5" fmla="*/ 3 h 17"/>
                  <a:gd name="T6" fmla="*/ 16 w 17"/>
                  <a:gd name="T7" fmla="*/ 1 h 17"/>
                  <a:gd name="T8" fmla="*/ 13 w 17"/>
                  <a:gd name="T9" fmla="*/ 0 h 17"/>
                  <a:gd name="T10" fmla="*/ 11 w 17"/>
                  <a:gd name="T11" fmla="*/ 0 h 17"/>
                  <a:gd name="T12" fmla="*/ 6 w 17"/>
                  <a:gd name="T13" fmla="*/ 0 h 17"/>
                  <a:gd name="T14" fmla="*/ 2 w 17"/>
                  <a:gd name="T15" fmla="*/ 5 h 17"/>
                  <a:gd name="T16" fmla="*/ 0 w 17"/>
                  <a:gd name="T17" fmla="*/ 7 h 17"/>
                  <a:gd name="T18" fmla="*/ 0 w 17"/>
                  <a:gd name="T19" fmla="*/ 11 h 17"/>
                  <a:gd name="T20" fmla="*/ 0 w 17"/>
                  <a:gd name="T21" fmla="*/ 13 h 17"/>
                  <a:gd name="T22" fmla="*/ 2 w 17"/>
                  <a:gd name="T23" fmla="*/ 16 h 17"/>
                  <a:gd name="T24" fmla="*/ 4 w 17"/>
                  <a:gd name="T25" fmla="*/ 16 h 17"/>
                  <a:gd name="T26" fmla="*/ 6 w 17"/>
                  <a:gd name="T27" fmla="*/ 16 h 17"/>
                  <a:gd name="T28" fmla="*/ 13 w 17"/>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9"/>
                    </a:moveTo>
                    <a:lnTo>
                      <a:pt x="16" y="7"/>
                    </a:lnTo>
                    <a:lnTo>
                      <a:pt x="16" y="3"/>
                    </a:lnTo>
                    <a:lnTo>
                      <a:pt x="16" y="1"/>
                    </a:lnTo>
                    <a:lnTo>
                      <a:pt x="13" y="0"/>
                    </a:lnTo>
                    <a:lnTo>
                      <a:pt x="11" y="0"/>
                    </a:lnTo>
                    <a:lnTo>
                      <a:pt x="6" y="0"/>
                    </a:lnTo>
                    <a:lnTo>
                      <a:pt x="2" y="5"/>
                    </a:lnTo>
                    <a:lnTo>
                      <a:pt x="0" y="7"/>
                    </a:lnTo>
                    <a:lnTo>
                      <a:pt x="0" y="11"/>
                    </a:lnTo>
                    <a:lnTo>
                      <a:pt x="0" y="13"/>
                    </a:lnTo>
                    <a:lnTo>
                      <a:pt x="2" y="16"/>
                    </a:lnTo>
                    <a:lnTo>
                      <a:pt x="4" y="16"/>
                    </a:lnTo>
                    <a:lnTo>
                      <a:pt x="6" y="16"/>
                    </a:lnTo>
                    <a:lnTo>
                      <a:pt x="13" y="9"/>
                    </a:lnTo>
                  </a:path>
                </a:pathLst>
              </a:custGeom>
              <a:solidFill>
                <a:srgbClr val="B3B3B3"/>
              </a:solidFill>
              <a:ln w="9525" cap="rnd">
                <a:noFill/>
                <a:round/>
                <a:headEnd type="none" w="sm" len="sm"/>
                <a:tailEnd type="none" w="sm" len="sm"/>
              </a:ln>
            </p:spPr>
            <p:txBody>
              <a:bodyPr/>
              <a:lstStyle/>
              <a:p>
                <a:endParaRPr lang="en-US"/>
              </a:p>
            </p:txBody>
          </p:sp>
          <p:sp>
            <p:nvSpPr>
              <p:cNvPr id="8615" name="Freeform 23"/>
              <p:cNvSpPr>
                <a:spLocks/>
              </p:cNvSpPr>
              <p:nvPr/>
            </p:nvSpPr>
            <p:spPr bwMode="auto">
              <a:xfrm>
                <a:off x="748" y="1751"/>
                <a:ext cx="18" cy="20"/>
              </a:xfrm>
              <a:custGeom>
                <a:avLst/>
                <a:gdLst>
                  <a:gd name="T0" fmla="*/ 5 w 18"/>
                  <a:gd name="T1" fmla="*/ 19 h 20"/>
                  <a:gd name="T2" fmla="*/ 1 w 18"/>
                  <a:gd name="T3" fmla="*/ 15 h 20"/>
                  <a:gd name="T4" fmla="*/ 0 w 18"/>
                  <a:gd name="T5" fmla="*/ 15 h 20"/>
                  <a:gd name="T6" fmla="*/ 0 w 18"/>
                  <a:gd name="T7" fmla="*/ 14 h 20"/>
                  <a:gd name="T8" fmla="*/ 0 w 18"/>
                  <a:gd name="T9" fmla="*/ 12 h 20"/>
                  <a:gd name="T10" fmla="*/ 0 w 18"/>
                  <a:gd name="T11" fmla="*/ 9 h 20"/>
                  <a:gd name="T12" fmla="*/ 1 w 18"/>
                  <a:gd name="T13" fmla="*/ 5 h 20"/>
                  <a:gd name="T14" fmla="*/ 3 w 18"/>
                  <a:gd name="T15" fmla="*/ 2 h 20"/>
                  <a:gd name="T16" fmla="*/ 6 w 18"/>
                  <a:gd name="T17" fmla="*/ 0 h 20"/>
                  <a:gd name="T18" fmla="*/ 8 w 18"/>
                  <a:gd name="T19" fmla="*/ 0 h 20"/>
                  <a:gd name="T20" fmla="*/ 9 w 18"/>
                  <a:gd name="T21" fmla="*/ 0 h 20"/>
                  <a:gd name="T22" fmla="*/ 10 w 18"/>
                  <a:gd name="T23" fmla="*/ 0 h 20"/>
                  <a:gd name="T24" fmla="*/ 14 w 18"/>
                  <a:gd name="T25" fmla="*/ 2 h 20"/>
                  <a:gd name="T26" fmla="*/ 15 w 18"/>
                  <a:gd name="T27" fmla="*/ 2 h 20"/>
                  <a:gd name="T28" fmla="*/ 17 w 18"/>
                  <a:gd name="T29" fmla="*/ 3 h 20"/>
                  <a:gd name="T30" fmla="*/ 17 w 18"/>
                  <a:gd name="T31" fmla="*/ 6 h 20"/>
                  <a:gd name="T32" fmla="*/ 17 w 18"/>
                  <a:gd name="T33" fmla="*/ 10 h 20"/>
                  <a:gd name="T34" fmla="*/ 14 w 18"/>
                  <a:gd name="T35" fmla="*/ 13 h 20"/>
                  <a:gd name="T36" fmla="*/ 12 w 18"/>
                  <a:gd name="T37" fmla="*/ 15 h 20"/>
                  <a:gd name="T38" fmla="*/ 10 w 18"/>
                  <a:gd name="T39" fmla="*/ 17 h 20"/>
                  <a:gd name="T40" fmla="*/ 7 w 18"/>
                  <a:gd name="T41" fmla="*/ 19 h 20"/>
                  <a:gd name="T42" fmla="*/ 6 w 18"/>
                  <a:gd name="T43" fmla="*/ 19 h 20"/>
                  <a:gd name="T44" fmla="*/ 5 w 18"/>
                  <a:gd name="T45" fmla="*/ 19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5" y="19"/>
                    </a:moveTo>
                    <a:lnTo>
                      <a:pt x="1" y="15"/>
                    </a:lnTo>
                    <a:lnTo>
                      <a:pt x="0" y="15"/>
                    </a:lnTo>
                    <a:lnTo>
                      <a:pt x="0" y="14"/>
                    </a:lnTo>
                    <a:lnTo>
                      <a:pt x="0" y="12"/>
                    </a:lnTo>
                    <a:lnTo>
                      <a:pt x="0" y="9"/>
                    </a:lnTo>
                    <a:lnTo>
                      <a:pt x="1" y="5"/>
                    </a:lnTo>
                    <a:lnTo>
                      <a:pt x="3" y="2"/>
                    </a:lnTo>
                    <a:lnTo>
                      <a:pt x="6" y="0"/>
                    </a:lnTo>
                    <a:lnTo>
                      <a:pt x="8" y="0"/>
                    </a:lnTo>
                    <a:lnTo>
                      <a:pt x="9" y="0"/>
                    </a:lnTo>
                    <a:lnTo>
                      <a:pt x="10" y="0"/>
                    </a:lnTo>
                    <a:lnTo>
                      <a:pt x="14" y="2"/>
                    </a:lnTo>
                    <a:lnTo>
                      <a:pt x="15" y="2"/>
                    </a:lnTo>
                    <a:lnTo>
                      <a:pt x="17" y="3"/>
                    </a:lnTo>
                    <a:lnTo>
                      <a:pt x="17" y="6"/>
                    </a:lnTo>
                    <a:lnTo>
                      <a:pt x="17" y="10"/>
                    </a:lnTo>
                    <a:lnTo>
                      <a:pt x="14" y="13"/>
                    </a:lnTo>
                    <a:lnTo>
                      <a:pt x="12" y="15"/>
                    </a:lnTo>
                    <a:lnTo>
                      <a:pt x="10"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616" name="Freeform 24"/>
              <p:cNvSpPr>
                <a:spLocks/>
              </p:cNvSpPr>
              <p:nvPr/>
            </p:nvSpPr>
            <p:spPr bwMode="auto">
              <a:xfrm>
                <a:off x="752" y="1754"/>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1 w 17"/>
                  <a:gd name="T11" fmla="*/ 0 h 17"/>
                  <a:gd name="T12" fmla="*/ 8 w 17"/>
                  <a:gd name="T13" fmla="*/ 0 h 17"/>
                  <a:gd name="T14" fmla="*/ 4 w 17"/>
                  <a:gd name="T15" fmla="*/ 2 h 17"/>
                  <a:gd name="T16" fmla="*/ 2 w 17"/>
                  <a:gd name="T17" fmla="*/ 5 h 17"/>
                  <a:gd name="T18" fmla="*/ 1 w 17"/>
                  <a:gd name="T19" fmla="*/ 8 h 17"/>
                  <a:gd name="T20" fmla="*/ 0 w 17"/>
                  <a:gd name="T21" fmla="*/ 10 h 17"/>
                  <a:gd name="T22" fmla="*/ 1 w 17"/>
                  <a:gd name="T23" fmla="*/ 13 h 17"/>
                  <a:gd name="T24" fmla="*/ 1 w 17"/>
                  <a:gd name="T25" fmla="*/ 14 h 17"/>
                  <a:gd name="T26" fmla="*/ 2 w 17"/>
                  <a:gd name="T27" fmla="*/ 16 h 17"/>
                  <a:gd name="T28" fmla="*/ 4 w 17"/>
                  <a:gd name="T29" fmla="*/ 16 h 17"/>
                  <a:gd name="T30" fmla="*/ 8 w 17"/>
                  <a:gd name="T31" fmla="*/ 14 h 17"/>
                  <a:gd name="T32" fmla="*/ 11 w 17"/>
                  <a:gd name="T33" fmla="*/ 12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1" y="0"/>
                    </a:lnTo>
                    <a:lnTo>
                      <a:pt x="8" y="0"/>
                    </a:lnTo>
                    <a:lnTo>
                      <a:pt x="4" y="2"/>
                    </a:lnTo>
                    <a:lnTo>
                      <a:pt x="2" y="5"/>
                    </a:lnTo>
                    <a:lnTo>
                      <a:pt x="1" y="8"/>
                    </a:lnTo>
                    <a:lnTo>
                      <a:pt x="0" y="10"/>
                    </a:lnTo>
                    <a:lnTo>
                      <a:pt x="1" y="13"/>
                    </a:lnTo>
                    <a:lnTo>
                      <a:pt x="1" y="14"/>
                    </a:lnTo>
                    <a:lnTo>
                      <a:pt x="2" y="16"/>
                    </a:lnTo>
                    <a:lnTo>
                      <a:pt x="4" y="16"/>
                    </a:lnTo>
                    <a:lnTo>
                      <a:pt x="8" y="14"/>
                    </a:lnTo>
                    <a:lnTo>
                      <a:pt x="11" y="12"/>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617" name="Freeform 25"/>
              <p:cNvSpPr>
                <a:spLocks/>
              </p:cNvSpPr>
              <p:nvPr/>
            </p:nvSpPr>
            <p:spPr bwMode="auto">
              <a:xfrm>
                <a:off x="756" y="1759"/>
                <a:ext cx="17" cy="17"/>
              </a:xfrm>
              <a:custGeom>
                <a:avLst/>
                <a:gdLst>
                  <a:gd name="T0" fmla="*/ 13 w 17"/>
                  <a:gd name="T1" fmla="*/ 11 h 17"/>
                  <a:gd name="T2" fmla="*/ 16 w 17"/>
                  <a:gd name="T3" fmla="*/ 6 h 17"/>
                  <a:gd name="T4" fmla="*/ 16 w 17"/>
                  <a:gd name="T5" fmla="*/ 3 h 17"/>
                  <a:gd name="T6" fmla="*/ 16 w 17"/>
                  <a:gd name="T7" fmla="*/ 1 h 17"/>
                  <a:gd name="T8" fmla="*/ 13 w 17"/>
                  <a:gd name="T9" fmla="*/ 0 h 17"/>
                  <a:gd name="T10" fmla="*/ 10 w 17"/>
                  <a:gd name="T11" fmla="*/ 0 h 17"/>
                  <a:gd name="T12" fmla="*/ 7 w 17"/>
                  <a:gd name="T13" fmla="*/ 0 h 17"/>
                  <a:gd name="T14" fmla="*/ 1 w 17"/>
                  <a:gd name="T15" fmla="*/ 3 h 17"/>
                  <a:gd name="T16" fmla="*/ 0 w 17"/>
                  <a:gd name="T17" fmla="*/ 8 h 17"/>
                  <a:gd name="T18" fmla="*/ 0 w 17"/>
                  <a:gd name="T19" fmla="*/ 13 h 17"/>
                  <a:gd name="T20" fmla="*/ 1 w 17"/>
                  <a:gd name="T21" fmla="*/ 16 h 17"/>
                  <a:gd name="T22" fmla="*/ 4 w 17"/>
                  <a:gd name="T23" fmla="*/ 16 h 17"/>
                  <a:gd name="T24" fmla="*/ 7 w 17"/>
                  <a:gd name="T25" fmla="*/ 16 h 17"/>
                  <a:gd name="T26" fmla="*/ 13 w 17"/>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3" y="11"/>
                    </a:moveTo>
                    <a:lnTo>
                      <a:pt x="16" y="6"/>
                    </a:lnTo>
                    <a:lnTo>
                      <a:pt x="16" y="3"/>
                    </a:lnTo>
                    <a:lnTo>
                      <a:pt x="16" y="1"/>
                    </a:lnTo>
                    <a:lnTo>
                      <a:pt x="13" y="0"/>
                    </a:lnTo>
                    <a:lnTo>
                      <a:pt x="10" y="0"/>
                    </a:lnTo>
                    <a:lnTo>
                      <a:pt x="7" y="0"/>
                    </a:lnTo>
                    <a:lnTo>
                      <a:pt x="1" y="3"/>
                    </a:lnTo>
                    <a:lnTo>
                      <a:pt x="0" y="8"/>
                    </a:lnTo>
                    <a:lnTo>
                      <a:pt x="0" y="13"/>
                    </a:lnTo>
                    <a:lnTo>
                      <a:pt x="1" y="16"/>
                    </a:lnTo>
                    <a:lnTo>
                      <a:pt x="4" y="16"/>
                    </a:lnTo>
                    <a:lnTo>
                      <a:pt x="7" y="16"/>
                    </a:lnTo>
                    <a:lnTo>
                      <a:pt x="13" y="11"/>
                    </a:lnTo>
                  </a:path>
                </a:pathLst>
              </a:custGeom>
              <a:solidFill>
                <a:srgbClr val="B3B3B3"/>
              </a:solidFill>
              <a:ln w="9525" cap="rnd">
                <a:noFill/>
                <a:round/>
                <a:headEnd type="none" w="sm" len="sm"/>
                <a:tailEnd type="none" w="sm" len="sm"/>
              </a:ln>
            </p:spPr>
            <p:txBody>
              <a:bodyPr/>
              <a:lstStyle/>
              <a:p>
                <a:endParaRPr lang="en-US"/>
              </a:p>
            </p:txBody>
          </p:sp>
          <p:sp>
            <p:nvSpPr>
              <p:cNvPr id="8618" name="Freeform 26"/>
              <p:cNvSpPr>
                <a:spLocks/>
              </p:cNvSpPr>
              <p:nvPr/>
            </p:nvSpPr>
            <p:spPr bwMode="auto">
              <a:xfrm>
                <a:off x="604" y="1660"/>
                <a:ext cx="193" cy="113"/>
              </a:xfrm>
              <a:custGeom>
                <a:avLst/>
                <a:gdLst>
                  <a:gd name="T0" fmla="*/ 192 w 193"/>
                  <a:gd name="T1" fmla="*/ 22 h 113"/>
                  <a:gd name="T2" fmla="*/ 152 w 193"/>
                  <a:gd name="T3" fmla="*/ 0 h 113"/>
                  <a:gd name="T4" fmla="*/ 0 w 193"/>
                  <a:gd name="T5" fmla="*/ 89 h 113"/>
                  <a:gd name="T6" fmla="*/ 38 w 193"/>
                  <a:gd name="T7" fmla="*/ 112 h 113"/>
                  <a:gd name="T8" fmla="*/ 192 w 193"/>
                  <a:gd name="T9" fmla="*/ 22 h 113"/>
                  <a:gd name="T10" fmla="*/ 0 60000 65536"/>
                  <a:gd name="T11" fmla="*/ 0 60000 65536"/>
                  <a:gd name="T12" fmla="*/ 0 60000 65536"/>
                  <a:gd name="T13" fmla="*/ 0 60000 65536"/>
                  <a:gd name="T14" fmla="*/ 0 60000 65536"/>
                  <a:gd name="T15" fmla="*/ 0 w 193"/>
                  <a:gd name="T16" fmla="*/ 0 h 113"/>
                  <a:gd name="T17" fmla="*/ 193 w 193"/>
                  <a:gd name="T18" fmla="*/ 113 h 113"/>
                </a:gdLst>
                <a:ahLst/>
                <a:cxnLst>
                  <a:cxn ang="T10">
                    <a:pos x="T0" y="T1"/>
                  </a:cxn>
                  <a:cxn ang="T11">
                    <a:pos x="T2" y="T3"/>
                  </a:cxn>
                  <a:cxn ang="T12">
                    <a:pos x="T4" y="T5"/>
                  </a:cxn>
                  <a:cxn ang="T13">
                    <a:pos x="T6" y="T7"/>
                  </a:cxn>
                  <a:cxn ang="T14">
                    <a:pos x="T8" y="T9"/>
                  </a:cxn>
                </a:cxnLst>
                <a:rect l="T15" t="T16" r="T17" b="T18"/>
                <a:pathLst>
                  <a:path w="193" h="113">
                    <a:moveTo>
                      <a:pt x="192" y="22"/>
                    </a:moveTo>
                    <a:lnTo>
                      <a:pt x="152" y="0"/>
                    </a:lnTo>
                    <a:lnTo>
                      <a:pt x="0" y="89"/>
                    </a:lnTo>
                    <a:lnTo>
                      <a:pt x="38" y="112"/>
                    </a:lnTo>
                    <a:lnTo>
                      <a:pt x="192" y="22"/>
                    </a:lnTo>
                  </a:path>
                </a:pathLst>
              </a:custGeom>
              <a:solidFill>
                <a:srgbClr val="E6E6E6"/>
              </a:solidFill>
              <a:ln w="9525" cap="rnd">
                <a:noFill/>
                <a:round/>
                <a:headEnd type="none" w="sm" len="sm"/>
                <a:tailEnd type="none" w="sm" len="sm"/>
              </a:ln>
            </p:spPr>
            <p:txBody>
              <a:bodyPr/>
              <a:lstStyle/>
              <a:p>
                <a:endParaRPr lang="en-US"/>
              </a:p>
            </p:txBody>
          </p:sp>
          <p:sp>
            <p:nvSpPr>
              <p:cNvPr id="8619" name="Freeform 27"/>
              <p:cNvSpPr>
                <a:spLocks/>
              </p:cNvSpPr>
              <p:nvPr/>
            </p:nvSpPr>
            <p:spPr bwMode="auto">
              <a:xfrm>
                <a:off x="643" y="1684"/>
                <a:ext cx="154" cy="135"/>
              </a:xfrm>
              <a:custGeom>
                <a:avLst/>
                <a:gdLst>
                  <a:gd name="T0" fmla="*/ 153 w 154"/>
                  <a:gd name="T1" fmla="*/ 0 h 135"/>
                  <a:gd name="T2" fmla="*/ 0 w 154"/>
                  <a:gd name="T3" fmla="*/ 87 h 135"/>
                  <a:gd name="T4" fmla="*/ 0 w 154"/>
                  <a:gd name="T5" fmla="*/ 134 h 135"/>
                  <a:gd name="T6" fmla="*/ 153 w 154"/>
                  <a:gd name="T7" fmla="*/ 45 h 135"/>
                  <a:gd name="T8" fmla="*/ 153 w 154"/>
                  <a:gd name="T9" fmla="*/ 0 h 135"/>
                  <a:gd name="T10" fmla="*/ 0 60000 65536"/>
                  <a:gd name="T11" fmla="*/ 0 60000 65536"/>
                  <a:gd name="T12" fmla="*/ 0 60000 65536"/>
                  <a:gd name="T13" fmla="*/ 0 60000 65536"/>
                  <a:gd name="T14" fmla="*/ 0 60000 65536"/>
                  <a:gd name="T15" fmla="*/ 0 w 154"/>
                  <a:gd name="T16" fmla="*/ 0 h 135"/>
                  <a:gd name="T17" fmla="*/ 154 w 154"/>
                  <a:gd name="T18" fmla="*/ 135 h 135"/>
                </a:gdLst>
                <a:ahLst/>
                <a:cxnLst>
                  <a:cxn ang="T10">
                    <a:pos x="T0" y="T1"/>
                  </a:cxn>
                  <a:cxn ang="T11">
                    <a:pos x="T2" y="T3"/>
                  </a:cxn>
                  <a:cxn ang="T12">
                    <a:pos x="T4" y="T5"/>
                  </a:cxn>
                  <a:cxn ang="T13">
                    <a:pos x="T6" y="T7"/>
                  </a:cxn>
                  <a:cxn ang="T14">
                    <a:pos x="T8" y="T9"/>
                  </a:cxn>
                </a:cxnLst>
                <a:rect l="T15" t="T16" r="T17" b="T18"/>
                <a:pathLst>
                  <a:path w="154" h="135">
                    <a:moveTo>
                      <a:pt x="153" y="0"/>
                    </a:moveTo>
                    <a:lnTo>
                      <a:pt x="0" y="87"/>
                    </a:lnTo>
                    <a:lnTo>
                      <a:pt x="0" y="134"/>
                    </a:lnTo>
                    <a:lnTo>
                      <a:pt x="153" y="45"/>
                    </a:lnTo>
                    <a:lnTo>
                      <a:pt x="153" y="0"/>
                    </a:lnTo>
                  </a:path>
                </a:pathLst>
              </a:custGeom>
              <a:solidFill>
                <a:srgbClr val="7F7F7F"/>
              </a:solidFill>
              <a:ln w="9525" cap="rnd">
                <a:noFill/>
                <a:round/>
                <a:headEnd type="none" w="sm" len="sm"/>
                <a:tailEnd type="none" w="sm" len="sm"/>
              </a:ln>
            </p:spPr>
            <p:txBody>
              <a:bodyPr/>
              <a:lstStyle/>
              <a:p>
                <a:endParaRPr lang="en-US"/>
              </a:p>
            </p:txBody>
          </p:sp>
          <p:sp>
            <p:nvSpPr>
              <p:cNvPr id="8620" name="Freeform 28"/>
              <p:cNvSpPr>
                <a:spLocks/>
              </p:cNvSpPr>
              <p:nvPr/>
            </p:nvSpPr>
            <p:spPr bwMode="auto">
              <a:xfrm>
                <a:off x="111" y="1462"/>
                <a:ext cx="213" cy="341"/>
              </a:xfrm>
              <a:custGeom>
                <a:avLst/>
                <a:gdLst>
                  <a:gd name="T0" fmla="*/ 212 w 213"/>
                  <a:gd name="T1" fmla="*/ 0 h 341"/>
                  <a:gd name="T2" fmla="*/ 212 w 213"/>
                  <a:gd name="T3" fmla="*/ 279 h 341"/>
                  <a:gd name="T4" fmla="*/ 210 w 213"/>
                  <a:gd name="T5" fmla="*/ 286 h 341"/>
                  <a:gd name="T6" fmla="*/ 209 w 213"/>
                  <a:gd name="T7" fmla="*/ 292 h 341"/>
                  <a:gd name="T8" fmla="*/ 206 w 213"/>
                  <a:gd name="T9" fmla="*/ 297 h 341"/>
                  <a:gd name="T10" fmla="*/ 203 w 213"/>
                  <a:gd name="T11" fmla="*/ 302 h 341"/>
                  <a:gd name="T12" fmla="*/ 198 w 213"/>
                  <a:gd name="T13" fmla="*/ 307 h 341"/>
                  <a:gd name="T14" fmla="*/ 193 w 213"/>
                  <a:gd name="T15" fmla="*/ 312 h 341"/>
                  <a:gd name="T16" fmla="*/ 187 w 213"/>
                  <a:gd name="T17" fmla="*/ 316 h 341"/>
                  <a:gd name="T18" fmla="*/ 181 w 213"/>
                  <a:gd name="T19" fmla="*/ 321 h 341"/>
                  <a:gd name="T20" fmla="*/ 173 w 213"/>
                  <a:gd name="T21" fmla="*/ 325 h 341"/>
                  <a:gd name="T22" fmla="*/ 165 w 213"/>
                  <a:gd name="T23" fmla="*/ 328 h 341"/>
                  <a:gd name="T24" fmla="*/ 161 w 213"/>
                  <a:gd name="T25" fmla="*/ 330 h 341"/>
                  <a:gd name="T26" fmla="*/ 156 w 213"/>
                  <a:gd name="T27" fmla="*/ 331 h 341"/>
                  <a:gd name="T28" fmla="*/ 147 w 213"/>
                  <a:gd name="T29" fmla="*/ 334 h 341"/>
                  <a:gd name="T30" fmla="*/ 137 w 213"/>
                  <a:gd name="T31" fmla="*/ 336 h 341"/>
                  <a:gd name="T32" fmla="*/ 126 w 213"/>
                  <a:gd name="T33" fmla="*/ 338 h 341"/>
                  <a:gd name="T34" fmla="*/ 115 w 213"/>
                  <a:gd name="T35" fmla="*/ 340 h 341"/>
                  <a:gd name="T36" fmla="*/ 104 w 213"/>
                  <a:gd name="T37" fmla="*/ 340 h 341"/>
                  <a:gd name="T38" fmla="*/ 93 w 213"/>
                  <a:gd name="T39" fmla="*/ 340 h 341"/>
                  <a:gd name="T40" fmla="*/ 82 w 213"/>
                  <a:gd name="T41" fmla="*/ 338 h 341"/>
                  <a:gd name="T42" fmla="*/ 71 w 213"/>
                  <a:gd name="T43" fmla="*/ 336 h 341"/>
                  <a:gd name="T44" fmla="*/ 62 w 213"/>
                  <a:gd name="T45" fmla="*/ 334 h 341"/>
                  <a:gd name="T46" fmla="*/ 53 w 213"/>
                  <a:gd name="T47" fmla="*/ 331 h 341"/>
                  <a:gd name="T48" fmla="*/ 45 w 213"/>
                  <a:gd name="T49" fmla="*/ 328 h 341"/>
                  <a:gd name="T50" fmla="*/ 36 w 213"/>
                  <a:gd name="T51" fmla="*/ 324 h 341"/>
                  <a:gd name="T52" fmla="*/ 29 w 213"/>
                  <a:gd name="T53" fmla="*/ 320 h 341"/>
                  <a:gd name="T54" fmla="*/ 22 w 213"/>
                  <a:gd name="T55" fmla="*/ 315 h 341"/>
                  <a:gd name="T56" fmla="*/ 17 w 213"/>
                  <a:gd name="T57" fmla="*/ 311 h 341"/>
                  <a:gd name="T58" fmla="*/ 11 w 213"/>
                  <a:gd name="T59" fmla="*/ 306 h 341"/>
                  <a:gd name="T60" fmla="*/ 7 w 213"/>
                  <a:gd name="T61" fmla="*/ 301 h 341"/>
                  <a:gd name="T62" fmla="*/ 4 w 213"/>
                  <a:gd name="T63" fmla="*/ 296 h 341"/>
                  <a:gd name="T64" fmla="*/ 1 w 213"/>
                  <a:gd name="T65" fmla="*/ 290 h 341"/>
                  <a:gd name="T66" fmla="*/ 0 w 213"/>
                  <a:gd name="T67" fmla="*/ 284 h 341"/>
                  <a:gd name="T68" fmla="*/ 0 w 213"/>
                  <a:gd name="T69" fmla="*/ 278 h 341"/>
                  <a:gd name="T70" fmla="*/ 0 w 213"/>
                  <a:gd name="T71" fmla="*/ 1 h 341"/>
                  <a:gd name="T72" fmla="*/ 212 w 213"/>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341"/>
                  <a:gd name="T113" fmla="*/ 213 w 213"/>
                  <a:gd name="T114" fmla="*/ 341 h 3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341">
                    <a:moveTo>
                      <a:pt x="212" y="0"/>
                    </a:moveTo>
                    <a:lnTo>
                      <a:pt x="212" y="279"/>
                    </a:lnTo>
                    <a:lnTo>
                      <a:pt x="210" y="286"/>
                    </a:lnTo>
                    <a:lnTo>
                      <a:pt x="209" y="292"/>
                    </a:lnTo>
                    <a:lnTo>
                      <a:pt x="206" y="297"/>
                    </a:lnTo>
                    <a:lnTo>
                      <a:pt x="203" y="302"/>
                    </a:lnTo>
                    <a:lnTo>
                      <a:pt x="198" y="307"/>
                    </a:lnTo>
                    <a:lnTo>
                      <a:pt x="193" y="312"/>
                    </a:lnTo>
                    <a:lnTo>
                      <a:pt x="187" y="316"/>
                    </a:lnTo>
                    <a:lnTo>
                      <a:pt x="181" y="321"/>
                    </a:lnTo>
                    <a:lnTo>
                      <a:pt x="173" y="325"/>
                    </a:lnTo>
                    <a:lnTo>
                      <a:pt x="165" y="328"/>
                    </a:lnTo>
                    <a:lnTo>
                      <a:pt x="161" y="330"/>
                    </a:lnTo>
                    <a:lnTo>
                      <a:pt x="156" y="331"/>
                    </a:lnTo>
                    <a:lnTo>
                      <a:pt x="147" y="334"/>
                    </a:lnTo>
                    <a:lnTo>
                      <a:pt x="137" y="336"/>
                    </a:lnTo>
                    <a:lnTo>
                      <a:pt x="126" y="338"/>
                    </a:lnTo>
                    <a:lnTo>
                      <a:pt x="115" y="340"/>
                    </a:lnTo>
                    <a:lnTo>
                      <a:pt x="104" y="340"/>
                    </a:lnTo>
                    <a:lnTo>
                      <a:pt x="93" y="340"/>
                    </a:lnTo>
                    <a:lnTo>
                      <a:pt x="82" y="338"/>
                    </a:lnTo>
                    <a:lnTo>
                      <a:pt x="71" y="336"/>
                    </a:lnTo>
                    <a:lnTo>
                      <a:pt x="62" y="334"/>
                    </a:lnTo>
                    <a:lnTo>
                      <a:pt x="53" y="331"/>
                    </a:lnTo>
                    <a:lnTo>
                      <a:pt x="45" y="328"/>
                    </a:lnTo>
                    <a:lnTo>
                      <a:pt x="36" y="324"/>
                    </a:lnTo>
                    <a:lnTo>
                      <a:pt x="29" y="320"/>
                    </a:lnTo>
                    <a:lnTo>
                      <a:pt x="22" y="315"/>
                    </a:lnTo>
                    <a:lnTo>
                      <a:pt x="17" y="311"/>
                    </a:lnTo>
                    <a:lnTo>
                      <a:pt x="11" y="306"/>
                    </a:lnTo>
                    <a:lnTo>
                      <a:pt x="7" y="301"/>
                    </a:lnTo>
                    <a:lnTo>
                      <a:pt x="4" y="296"/>
                    </a:lnTo>
                    <a:lnTo>
                      <a:pt x="1" y="290"/>
                    </a:lnTo>
                    <a:lnTo>
                      <a:pt x="0" y="284"/>
                    </a:lnTo>
                    <a:lnTo>
                      <a:pt x="0" y="278"/>
                    </a:lnTo>
                    <a:lnTo>
                      <a:pt x="0" y="1"/>
                    </a:lnTo>
                    <a:lnTo>
                      <a:pt x="212" y="0"/>
                    </a:lnTo>
                  </a:path>
                </a:pathLst>
              </a:custGeom>
              <a:solidFill>
                <a:srgbClr val="B3B3B3"/>
              </a:solidFill>
              <a:ln w="9525" cap="rnd">
                <a:noFill/>
                <a:round/>
                <a:headEnd type="none" w="sm" len="sm"/>
                <a:tailEnd type="none" w="sm" len="sm"/>
              </a:ln>
            </p:spPr>
            <p:txBody>
              <a:bodyPr/>
              <a:lstStyle/>
              <a:p>
                <a:endParaRPr lang="en-US"/>
              </a:p>
            </p:txBody>
          </p:sp>
          <p:sp>
            <p:nvSpPr>
              <p:cNvPr id="8621" name="Freeform 29"/>
              <p:cNvSpPr>
                <a:spLocks/>
              </p:cNvSpPr>
              <p:nvPr/>
            </p:nvSpPr>
            <p:spPr bwMode="auto">
              <a:xfrm>
                <a:off x="262" y="1462"/>
                <a:ext cx="62" cy="334"/>
              </a:xfrm>
              <a:custGeom>
                <a:avLst/>
                <a:gdLst>
                  <a:gd name="T0" fmla="*/ 0 w 62"/>
                  <a:gd name="T1" fmla="*/ 0 h 334"/>
                  <a:gd name="T2" fmla="*/ 61 w 62"/>
                  <a:gd name="T3" fmla="*/ 0 h 334"/>
                  <a:gd name="T4" fmla="*/ 61 w 62"/>
                  <a:gd name="T5" fmla="*/ 279 h 334"/>
                  <a:gd name="T6" fmla="*/ 61 w 62"/>
                  <a:gd name="T7" fmla="*/ 283 h 334"/>
                  <a:gd name="T8" fmla="*/ 59 w 62"/>
                  <a:gd name="T9" fmla="*/ 288 h 334"/>
                  <a:gd name="T10" fmla="*/ 58 w 62"/>
                  <a:gd name="T11" fmla="*/ 292 h 334"/>
                  <a:gd name="T12" fmla="*/ 56 w 62"/>
                  <a:gd name="T13" fmla="*/ 296 h 334"/>
                  <a:gd name="T14" fmla="*/ 53 w 62"/>
                  <a:gd name="T15" fmla="*/ 300 h 334"/>
                  <a:gd name="T16" fmla="*/ 50 w 62"/>
                  <a:gd name="T17" fmla="*/ 303 h 334"/>
                  <a:gd name="T18" fmla="*/ 47 w 62"/>
                  <a:gd name="T19" fmla="*/ 306 h 334"/>
                  <a:gd name="T20" fmla="*/ 43 w 62"/>
                  <a:gd name="T21" fmla="*/ 310 h 334"/>
                  <a:gd name="T22" fmla="*/ 35 w 62"/>
                  <a:gd name="T23" fmla="*/ 316 h 334"/>
                  <a:gd name="T24" fmla="*/ 25 w 62"/>
                  <a:gd name="T25" fmla="*/ 322 h 334"/>
                  <a:gd name="T26" fmla="*/ 14 w 62"/>
                  <a:gd name="T27" fmla="*/ 328 h 334"/>
                  <a:gd name="T28" fmla="*/ 0 w 62"/>
                  <a:gd name="T29" fmla="*/ 333 h 334"/>
                  <a:gd name="T30" fmla="*/ 0 w 62"/>
                  <a:gd name="T31" fmla="*/ 333 h 334"/>
                  <a:gd name="T32" fmla="*/ 0 w 62"/>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34"/>
                  <a:gd name="T53" fmla="*/ 62 w 62"/>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34">
                    <a:moveTo>
                      <a:pt x="0" y="0"/>
                    </a:moveTo>
                    <a:lnTo>
                      <a:pt x="61" y="0"/>
                    </a:lnTo>
                    <a:lnTo>
                      <a:pt x="61" y="279"/>
                    </a:lnTo>
                    <a:lnTo>
                      <a:pt x="61" y="283"/>
                    </a:lnTo>
                    <a:lnTo>
                      <a:pt x="59" y="288"/>
                    </a:lnTo>
                    <a:lnTo>
                      <a:pt x="58" y="292"/>
                    </a:lnTo>
                    <a:lnTo>
                      <a:pt x="56" y="296"/>
                    </a:lnTo>
                    <a:lnTo>
                      <a:pt x="53" y="300"/>
                    </a:lnTo>
                    <a:lnTo>
                      <a:pt x="50" y="303"/>
                    </a:lnTo>
                    <a:lnTo>
                      <a:pt x="47" y="306"/>
                    </a:lnTo>
                    <a:lnTo>
                      <a:pt x="43" y="310"/>
                    </a:lnTo>
                    <a:lnTo>
                      <a:pt x="35" y="316"/>
                    </a:lnTo>
                    <a:lnTo>
                      <a:pt x="25" y="322"/>
                    </a:lnTo>
                    <a:lnTo>
                      <a:pt x="14" y="328"/>
                    </a:lnTo>
                    <a:lnTo>
                      <a:pt x="0" y="333"/>
                    </a:lnTo>
                    <a:lnTo>
                      <a:pt x="0" y="0"/>
                    </a:lnTo>
                  </a:path>
                </a:pathLst>
              </a:custGeom>
              <a:solidFill>
                <a:srgbClr val="7F7F7F"/>
              </a:solidFill>
              <a:ln w="9525" cap="rnd">
                <a:noFill/>
                <a:round/>
                <a:headEnd type="none" w="sm" len="sm"/>
                <a:tailEnd type="none" w="sm" len="sm"/>
              </a:ln>
            </p:spPr>
            <p:txBody>
              <a:bodyPr/>
              <a:lstStyle/>
              <a:p>
                <a:endParaRPr lang="en-US"/>
              </a:p>
            </p:txBody>
          </p:sp>
          <p:sp>
            <p:nvSpPr>
              <p:cNvPr id="8622" name="Freeform 30"/>
              <p:cNvSpPr>
                <a:spLocks/>
              </p:cNvSpPr>
              <p:nvPr/>
            </p:nvSpPr>
            <p:spPr bwMode="auto">
              <a:xfrm>
                <a:off x="328" y="1899"/>
                <a:ext cx="55" cy="38"/>
              </a:xfrm>
              <a:custGeom>
                <a:avLst/>
                <a:gdLst>
                  <a:gd name="T0" fmla="*/ 54 w 55"/>
                  <a:gd name="T1" fmla="*/ 37 h 38"/>
                  <a:gd name="T2" fmla="*/ 54 w 55"/>
                  <a:gd name="T3" fmla="*/ 31 h 38"/>
                  <a:gd name="T4" fmla="*/ 0 w 55"/>
                  <a:gd name="T5" fmla="*/ 0 h 38"/>
                  <a:gd name="T6" fmla="*/ 0 w 55"/>
                  <a:gd name="T7" fmla="*/ 3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1"/>
                    </a:lnTo>
                    <a:lnTo>
                      <a:pt x="0" y="0"/>
                    </a:lnTo>
                    <a:lnTo>
                      <a:pt x="0" y="3"/>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8623" name="Freeform 31"/>
              <p:cNvSpPr>
                <a:spLocks/>
              </p:cNvSpPr>
              <p:nvPr/>
            </p:nvSpPr>
            <p:spPr bwMode="auto">
              <a:xfrm>
                <a:off x="328" y="1897"/>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8624" name="Freeform 32"/>
              <p:cNvSpPr>
                <a:spLocks/>
              </p:cNvSpPr>
              <p:nvPr/>
            </p:nvSpPr>
            <p:spPr bwMode="auto">
              <a:xfrm>
                <a:off x="498" y="1511"/>
                <a:ext cx="212" cy="453"/>
              </a:xfrm>
              <a:custGeom>
                <a:avLst/>
                <a:gdLst>
                  <a:gd name="T0" fmla="*/ 211 w 212"/>
                  <a:gd name="T1" fmla="*/ 0 h 453"/>
                  <a:gd name="T2" fmla="*/ 97 w 212"/>
                  <a:gd name="T3" fmla="*/ 4 h 453"/>
                  <a:gd name="T4" fmla="*/ 0 w 212"/>
                  <a:gd name="T5" fmla="*/ 121 h 453"/>
                  <a:gd name="T6" fmla="*/ 0 w 212"/>
                  <a:gd name="T7" fmla="*/ 452 h 453"/>
                  <a:gd name="T8" fmla="*/ 211 w 212"/>
                  <a:gd name="T9" fmla="*/ 326 h 453"/>
                  <a:gd name="T10" fmla="*/ 211 w 212"/>
                  <a:gd name="T11" fmla="*/ 0 h 453"/>
                  <a:gd name="T12" fmla="*/ 0 60000 65536"/>
                  <a:gd name="T13" fmla="*/ 0 60000 65536"/>
                  <a:gd name="T14" fmla="*/ 0 60000 65536"/>
                  <a:gd name="T15" fmla="*/ 0 60000 65536"/>
                  <a:gd name="T16" fmla="*/ 0 60000 65536"/>
                  <a:gd name="T17" fmla="*/ 0 60000 65536"/>
                  <a:gd name="T18" fmla="*/ 0 w 212"/>
                  <a:gd name="T19" fmla="*/ 0 h 453"/>
                  <a:gd name="T20" fmla="*/ 212 w 212"/>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212" h="453">
                    <a:moveTo>
                      <a:pt x="211" y="0"/>
                    </a:moveTo>
                    <a:lnTo>
                      <a:pt x="97" y="4"/>
                    </a:lnTo>
                    <a:lnTo>
                      <a:pt x="0" y="121"/>
                    </a:lnTo>
                    <a:lnTo>
                      <a:pt x="0" y="452"/>
                    </a:lnTo>
                    <a:lnTo>
                      <a:pt x="211" y="326"/>
                    </a:lnTo>
                    <a:lnTo>
                      <a:pt x="211" y="0"/>
                    </a:lnTo>
                  </a:path>
                </a:pathLst>
              </a:custGeom>
              <a:solidFill>
                <a:srgbClr val="007665"/>
              </a:solidFill>
              <a:ln w="9525" cap="rnd">
                <a:noFill/>
                <a:round/>
                <a:headEnd type="none" w="sm" len="sm"/>
                <a:tailEnd type="none" w="sm" len="sm"/>
              </a:ln>
            </p:spPr>
            <p:txBody>
              <a:bodyPr/>
              <a:lstStyle/>
              <a:p>
                <a:endParaRPr lang="en-US"/>
              </a:p>
            </p:txBody>
          </p:sp>
          <p:sp>
            <p:nvSpPr>
              <p:cNvPr id="8625" name="Freeform 33"/>
              <p:cNvSpPr>
                <a:spLocks/>
              </p:cNvSpPr>
              <p:nvPr/>
            </p:nvSpPr>
            <p:spPr bwMode="auto">
              <a:xfrm>
                <a:off x="292" y="1516"/>
                <a:ext cx="208" cy="448"/>
              </a:xfrm>
              <a:custGeom>
                <a:avLst/>
                <a:gdLst>
                  <a:gd name="T0" fmla="*/ 0 w 208"/>
                  <a:gd name="T1" fmla="*/ 0 h 448"/>
                  <a:gd name="T2" fmla="*/ 205 w 208"/>
                  <a:gd name="T3" fmla="*/ 117 h 448"/>
                  <a:gd name="T4" fmla="*/ 207 w 208"/>
                  <a:gd name="T5" fmla="*/ 447 h 448"/>
                  <a:gd name="T6" fmla="*/ 0 w 208"/>
                  <a:gd name="T7" fmla="*/ 326 h 448"/>
                  <a:gd name="T8" fmla="*/ 0 w 208"/>
                  <a:gd name="T9" fmla="*/ 0 h 448"/>
                  <a:gd name="T10" fmla="*/ 0 60000 65536"/>
                  <a:gd name="T11" fmla="*/ 0 60000 65536"/>
                  <a:gd name="T12" fmla="*/ 0 60000 65536"/>
                  <a:gd name="T13" fmla="*/ 0 60000 65536"/>
                  <a:gd name="T14" fmla="*/ 0 60000 65536"/>
                  <a:gd name="T15" fmla="*/ 0 w 208"/>
                  <a:gd name="T16" fmla="*/ 0 h 448"/>
                  <a:gd name="T17" fmla="*/ 208 w 208"/>
                  <a:gd name="T18" fmla="*/ 448 h 448"/>
                </a:gdLst>
                <a:ahLst/>
                <a:cxnLst>
                  <a:cxn ang="T10">
                    <a:pos x="T0" y="T1"/>
                  </a:cxn>
                  <a:cxn ang="T11">
                    <a:pos x="T2" y="T3"/>
                  </a:cxn>
                  <a:cxn ang="T12">
                    <a:pos x="T4" y="T5"/>
                  </a:cxn>
                  <a:cxn ang="T13">
                    <a:pos x="T6" y="T7"/>
                  </a:cxn>
                  <a:cxn ang="T14">
                    <a:pos x="T8" y="T9"/>
                  </a:cxn>
                </a:cxnLst>
                <a:rect l="T15" t="T16" r="T17" b="T18"/>
                <a:pathLst>
                  <a:path w="208" h="448">
                    <a:moveTo>
                      <a:pt x="0" y="0"/>
                    </a:moveTo>
                    <a:lnTo>
                      <a:pt x="205" y="117"/>
                    </a:lnTo>
                    <a:lnTo>
                      <a:pt x="207" y="447"/>
                    </a:lnTo>
                    <a:lnTo>
                      <a:pt x="0" y="326"/>
                    </a:lnTo>
                    <a:lnTo>
                      <a:pt x="0" y="0"/>
                    </a:lnTo>
                  </a:path>
                </a:pathLst>
              </a:custGeom>
              <a:solidFill>
                <a:srgbClr val="019170"/>
              </a:solidFill>
              <a:ln w="9525" cap="rnd">
                <a:noFill/>
                <a:round/>
                <a:headEnd type="none" w="sm" len="sm"/>
                <a:tailEnd type="none" w="sm" len="sm"/>
              </a:ln>
            </p:spPr>
            <p:txBody>
              <a:bodyPr/>
              <a:lstStyle/>
              <a:p>
                <a:endParaRPr lang="en-US"/>
              </a:p>
            </p:txBody>
          </p:sp>
          <p:sp>
            <p:nvSpPr>
              <p:cNvPr id="8626" name="Freeform 34"/>
              <p:cNvSpPr>
                <a:spLocks/>
              </p:cNvSpPr>
              <p:nvPr/>
            </p:nvSpPr>
            <p:spPr bwMode="auto">
              <a:xfrm>
                <a:off x="338" y="1734"/>
                <a:ext cx="101" cy="194"/>
              </a:xfrm>
              <a:custGeom>
                <a:avLst/>
                <a:gdLst>
                  <a:gd name="T0" fmla="*/ 100 w 101"/>
                  <a:gd name="T1" fmla="*/ 193 h 194"/>
                  <a:gd name="T2" fmla="*/ 100 w 101"/>
                  <a:gd name="T3" fmla="*/ 57 h 194"/>
                  <a:gd name="T4" fmla="*/ 0 w 101"/>
                  <a:gd name="T5" fmla="*/ 0 h 194"/>
                  <a:gd name="T6" fmla="*/ 0 w 101"/>
                  <a:gd name="T7" fmla="*/ 134 h 194"/>
                  <a:gd name="T8" fmla="*/ 100 w 101"/>
                  <a:gd name="T9" fmla="*/ 193 h 194"/>
                  <a:gd name="T10" fmla="*/ 0 60000 65536"/>
                  <a:gd name="T11" fmla="*/ 0 60000 65536"/>
                  <a:gd name="T12" fmla="*/ 0 60000 65536"/>
                  <a:gd name="T13" fmla="*/ 0 60000 65536"/>
                  <a:gd name="T14" fmla="*/ 0 60000 65536"/>
                  <a:gd name="T15" fmla="*/ 0 w 101"/>
                  <a:gd name="T16" fmla="*/ 0 h 194"/>
                  <a:gd name="T17" fmla="*/ 101 w 101"/>
                  <a:gd name="T18" fmla="*/ 194 h 194"/>
                </a:gdLst>
                <a:ahLst/>
                <a:cxnLst>
                  <a:cxn ang="T10">
                    <a:pos x="T0" y="T1"/>
                  </a:cxn>
                  <a:cxn ang="T11">
                    <a:pos x="T2" y="T3"/>
                  </a:cxn>
                  <a:cxn ang="T12">
                    <a:pos x="T4" y="T5"/>
                  </a:cxn>
                  <a:cxn ang="T13">
                    <a:pos x="T6" y="T7"/>
                  </a:cxn>
                  <a:cxn ang="T14">
                    <a:pos x="T8" y="T9"/>
                  </a:cxn>
                </a:cxnLst>
                <a:rect l="T15" t="T16" r="T17" b="T18"/>
                <a:pathLst>
                  <a:path w="101" h="194">
                    <a:moveTo>
                      <a:pt x="100" y="193"/>
                    </a:moveTo>
                    <a:lnTo>
                      <a:pt x="100" y="57"/>
                    </a:lnTo>
                    <a:lnTo>
                      <a:pt x="0" y="0"/>
                    </a:lnTo>
                    <a:lnTo>
                      <a:pt x="0" y="134"/>
                    </a:lnTo>
                    <a:lnTo>
                      <a:pt x="100" y="193"/>
                    </a:lnTo>
                  </a:path>
                </a:pathLst>
              </a:custGeom>
              <a:solidFill>
                <a:srgbClr val="000000"/>
              </a:solidFill>
              <a:ln w="9525" cap="rnd">
                <a:noFill/>
                <a:round/>
                <a:headEnd type="none" w="sm" len="sm"/>
                <a:tailEnd type="none" w="sm" len="sm"/>
              </a:ln>
            </p:spPr>
            <p:txBody>
              <a:bodyPr/>
              <a:lstStyle/>
              <a:p>
                <a:endParaRPr lang="en-US"/>
              </a:p>
            </p:txBody>
          </p:sp>
          <p:sp>
            <p:nvSpPr>
              <p:cNvPr id="8627" name="Freeform 35"/>
              <p:cNvSpPr>
                <a:spLocks/>
              </p:cNvSpPr>
              <p:nvPr/>
            </p:nvSpPr>
            <p:spPr bwMode="auto">
              <a:xfrm>
                <a:off x="338" y="1734"/>
                <a:ext cx="20" cy="136"/>
              </a:xfrm>
              <a:custGeom>
                <a:avLst/>
                <a:gdLst>
                  <a:gd name="T0" fmla="*/ 19 w 20"/>
                  <a:gd name="T1" fmla="*/ 10 h 136"/>
                  <a:gd name="T2" fmla="*/ 0 w 20"/>
                  <a:gd name="T3" fmla="*/ 0 h 136"/>
                  <a:gd name="T4" fmla="*/ 0 w 20"/>
                  <a:gd name="T5" fmla="*/ 135 h 136"/>
                  <a:gd name="T6" fmla="*/ 19 w 20"/>
                  <a:gd name="T7" fmla="*/ 124 h 136"/>
                  <a:gd name="T8" fmla="*/ 19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19" y="10"/>
                    </a:moveTo>
                    <a:lnTo>
                      <a:pt x="0" y="0"/>
                    </a:lnTo>
                    <a:lnTo>
                      <a:pt x="0" y="135"/>
                    </a:lnTo>
                    <a:lnTo>
                      <a:pt x="19" y="124"/>
                    </a:lnTo>
                    <a:lnTo>
                      <a:pt x="19" y="10"/>
                    </a:lnTo>
                  </a:path>
                </a:pathLst>
              </a:custGeom>
              <a:solidFill>
                <a:srgbClr val="005B5A"/>
              </a:solidFill>
              <a:ln w="9525" cap="rnd">
                <a:noFill/>
                <a:round/>
                <a:headEnd type="none" w="sm" len="sm"/>
                <a:tailEnd type="none" w="sm" len="sm"/>
              </a:ln>
            </p:spPr>
            <p:txBody>
              <a:bodyPr/>
              <a:lstStyle/>
              <a:p>
                <a:endParaRPr lang="en-US"/>
              </a:p>
            </p:txBody>
          </p:sp>
          <p:sp>
            <p:nvSpPr>
              <p:cNvPr id="8628" name="Freeform 36"/>
              <p:cNvSpPr>
                <a:spLocks/>
              </p:cNvSpPr>
              <p:nvPr/>
            </p:nvSpPr>
            <p:spPr bwMode="auto">
              <a:xfrm>
                <a:off x="338" y="1860"/>
                <a:ext cx="101" cy="68"/>
              </a:xfrm>
              <a:custGeom>
                <a:avLst/>
                <a:gdLst>
                  <a:gd name="T0" fmla="*/ 100 w 101"/>
                  <a:gd name="T1" fmla="*/ 44 h 68"/>
                  <a:gd name="T2" fmla="*/ 18 w 101"/>
                  <a:gd name="T3" fmla="*/ 0 h 68"/>
                  <a:gd name="T4" fmla="*/ 0 w 101"/>
                  <a:gd name="T5" fmla="*/ 9 h 68"/>
                  <a:gd name="T6" fmla="*/ 100 w 101"/>
                  <a:gd name="T7" fmla="*/ 67 h 68"/>
                  <a:gd name="T8" fmla="*/ 100 w 101"/>
                  <a:gd name="T9" fmla="*/ 44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00" y="44"/>
                    </a:moveTo>
                    <a:lnTo>
                      <a:pt x="18" y="0"/>
                    </a:lnTo>
                    <a:lnTo>
                      <a:pt x="0" y="9"/>
                    </a:lnTo>
                    <a:lnTo>
                      <a:pt x="100" y="67"/>
                    </a:lnTo>
                    <a:lnTo>
                      <a:pt x="100" y="44"/>
                    </a:lnTo>
                  </a:path>
                </a:pathLst>
              </a:custGeom>
              <a:solidFill>
                <a:srgbClr val="66BCA4"/>
              </a:solidFill>
              <a:ln w="9525" cap="rnd">
                <a:noFill/>
                <a:round/>
                <a:headEnd type="none" w="sm" len="sm"/>
                <a:tailEnd type="none" w="sm" len="sm"/>
              </a:ln>
            </p:spPr>
            <p:txBody>
              <a:bodyPr/>
              <a:lstStyle/>
              <a:p>
                <a:endParaRPr lang="en-US"/>
              </a:p>
            </p:txBody>
          </p:sp>
          <p:sp>
            <p:nvSpPr>
              <p:cNvPr id="8629" name="Freeform 37"/>
              <p:cNvSpPr>
                <a:spLocks/>
              </p:cNvSpPr>
              <p:nvPr/>
            </p:nvSpPr>
            <p:spPr bwMode="auto">
              <a:xfrm>
                <a:off x="118" y="2020"/>
                <a:ext cx="54" cy="38"/>
              </a:xfrm>
              <a:custGeom>
                <a:avLst/>
                <a:gdLst>
                  <a:gd name="T0" fmla="*/ 53 w 54"/>
                  <a:gd name="T1" fmla="*/ 37 h 38"/>
                  <a:gd name="T2" fmla="*/ 53 w 54"/>
                  <a:gd name="T3" fmla="*/ 32 h 38"/>
                  <a:gd name="T4" fmla="*/ 0 w 54"/>
                  <a:gd name="T5" fmla="*/ 0 h 38"/>
                  <a:gd name="T6" fmla="*/ 0 w 54"/>
                  <a:gd name="T7" fmla="*/ 4 h 38"/>
                  <a:gd name="T8" fmla="*/ 53 w 54"/>
                  <a:gd name="T9" fmla="*/ 37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3" y="37"/>
                    </a:moveTo>
                    <a:lnTo>
                      <a:pt x="53" y="32"/>
                    </a:lnTo>
                    <a:lnTo>
                      <a:pt x="0" y="0"/>
                    </a:lnTo>
                    <a:lnTo>
                      <a:pt x="0" y="4"/>
                    </a:lnTo>
                    <a:lnTo>
                      <a:pt x="53" y="37"/>
                    </a:lnTo>
                  </a:path>
                </a:pathLst>
              </a:custGeom>
              <a:solidFill>
                <a:srgbClr val="996600"/>
              </a:solidFill>
              <a:ln w="9525" cap="rnd">
                <a:noFill/>
                <a:round/>
                <a:headEnd type="none" w="sm" len="sm"/>
                <a:tailEnd type="none" w="sm" len="sm"/>
              </a:ln>
            </p:spPr>
            <p:txBody>
              <a:bodyPr/>
              <a:lstStyle/>
              <a:p>
                <a:endParaRPr lang="en-US"/>
              </a:p>
            </p:txBody>
          </p:sp>
          <p:sp>
            <p:nvSpPr>
              <p:cNvPr id="8630" name="Freeform 38"/>
              <p:cNvSpPr>
                <a:spLocks/>
              </p:cNvSpPr>
              <p:nvPr/>
            </p:nvSpPr>
            <p:spPr bwMode="auto">
              <a:xfrm>
                <a:off x="118" y="2017"/>
                <a:ext cx="60" cy="37"/>
              </a:xfrm>
              <a:custGeom>
                <a:avLst/>
                <a:gdLst>
                  <a:gd name="T0" fmla="*/ 59 w 60"/>
                  <a:gd name="T1" fmla="*/ 31 h 37"/>
                  <a:gd name="T2" fmla="*/ 5 w 60"/>
                  <a:gd name="T3" fmla="*/ 0 h 37"/>
                  <a:gd name="T4" fmla="*/ 0 w 60"/>
                  <a:gd name="T5" fmla="*/ 2 h 37"/>
                  <a:gd name="T6" fmla="*/ 52 w 60"/>
                  <a:gd name="T7" fmla="*/ 36 h 37"/>
                  <a:gd name="T8" fmla="*/ 59 w 60"/>
                  <a:gd name="T9" fmla="*/ 31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31"/>
                    </a:moveTo>
                    <a:lnTo>
                      <a:pt x="5" y="0"/>
                    </a:lnTo>
                    <a:lnTo>
                      <a:pt x="0" y="2"/>
                    </a:lnTo>
                    <a:lnTo>
                      <a:pt x="52" y="36"/>
                    </a:lnTo>
                    <a:lnTo>
                      <a:pt x="59" y="31"/>
                    </a:lnTo>
                  </a:path>
                </a:pathLst>
              </a:custGeom>
              <a:solidFill>
                <a:srgbClr val="CC9900"/>
              </a:solidFill>
              <a:ln w="9525" cap="rnd">
                <a:noFill/>
                <a:round/>
                <a:headEnd type="none" w="sm" len="sm"/>
                <a:tailEnd type="none" w="sm" len="sm"/>
              </a:ln>
            </p:spPr>
            <p:txBody>
              <a:bodyPr/>
              <a:lstStyle/>
              <a:p>
                <a:endParaRPr lang="en-US"/>
              </a:p>
            </p:txBody>
          </p:sp>
          <p:sp>
            <p:nvSpPr>
              <p:cNvPr id="8631" name="Freeform 39"/>
              <p:cNvSpPr>
                <a:spLocks/>
              </p:cNvSpPr>
              <p:nvPr/>
            </p:nvSpPr>
            <p:spPr bwMode="auto">
              <a:xfrm>
                <a:off x="171" y="20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632" name="Freeform 40"/>
              <p:cNvSpPr>
                <a:spLocks/>
              </p:cNvSpPr>
              <p:nvPr/>
            </p:nvSpPr>
            <p:spPr bwMode="auto">
              <a:xfrm>
                <a:off x="136" y="2011"/>
                <a:ext cx="54" cy="36"/>
              </a:xfrm>
              <a:custGeom>
                <a:avLst/>
                <a:gdLst>
                  <a:gd name="T0" fmla="*/ 53 w 54"/>
                  <a:gd name="T1" fmla="*/ 35 h 36"/>
                  <a:gd name="T2" fmla="*/ 53 w 54"/>
                  <a:gd name="T3" fmla="*/ 30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30"/>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8633" name="Freeform 41"/>
              <p:cNvSpPr>
                <a:spLocks/>
              </p:cNvSpPr>
              <p:nvPr/>
            </p:nvSpPr>
            <p:spPr bwMode="auto">
              <a:xfrm>
                <a:off x="136" y="2008"/>
                <a:ext cx="60" cy="36"/>
              </a:xfrm>
              <a:custGeom>
                <a:avLst/>
                <a:gdLst>
                  <a:gd name="T0" fmla="*/ 59 w 60"/>
                  <a:gd name="T1" fmla="*/ 30 h 36"/>
                  <a:gd name="T2" fmla="*/ 4 w 60"/>
                  <a:gd name="T3" fmla="*/ 0 h 36"/>
                  <a:gd name="T4" fmla="*/ 0 w 60"/>
                  <a:gd name="T5" fmla="*/ 2 h 36"/>
                  <a:gd name="T6" fmla="*/ 52 w 60"/>
                  <a:gd name="T7" fmla="*/ 35 h 36"/>
                  <a:gd name="T8" fmla="*/ 59 w 60"/>
                  <a:gd name="T9" fmla="*/ 3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59" y="30"/>
                    </a:moveTo>
                    <a:lnTo>
                      <a:pt x="4" y="0"/>
                    </a:lnTo>
                    <a:lnTo>
                      <a:pt x="0" y="2"/>
                    </a:lnTo>
                    <a:lnTo>
                      <a:pt x="52" y="35"/>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8634" name="Freeform 42"/>
              <p:cNvSpPr>
                <a:spLocks/>
              </p:cNvSpPr>
              <p:nvPr/>
            </p:nvSpPr>
            <p:spPr bwMode="auto">
              <a:xfrm>
                <a:off x="189" y="2039"/>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635" name="Freeform 43"/>
              <p:cNvSpPr>
                <a:spLocks/>
              </p:cNvSpPr>
              <p:nvPr/>
            </p:nvSpPr>
            <p:spPr bwMode="auto">
              <a:xfrm>
                <a:off x="153" y="2001"/>
                <a:ext cx="54" cy="36"/>
              </a:xfrm>
              <a:custGeom>
                <a:avLst/>
                <a:gdLst>
                  <a:gd name="T0" fmla="*/ 53 w 54"/>
                  <a:gd name="T1" fmla="*/ 35 h 36"/>
                  <a:gd name="T2" fmla="*/ 53 w 54"/>
                  <a:gd name="T3" fmla="*/ 29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8636" name="Freeform 44"/>
              <p:cNvSpPr>
                <a:spLocks/>
              </p:cNvSpPr>
              <p:nvPr/>
            </p:nvSpPr>
            <p:spPr bwMode="auto">
              <a:xfrm>
                <a:off x="153" y="1999"/>
                <a:ext cx="60" cy="33"/>
              </a:xfrm>
              <a:custGeom>
                <a:avLst/>
                <a:gdLst>
                  <a:gd name="T0" fmla="*/ 59 w 60"/>
                  <a:gd name="T1" fmla="*/ 28 h 33"/>
                  <a:gd name="T2" fmla="*/ 5 w 60"/>
                  <a:gd name="T3" fmla="*/ 0 h 33"/>
                  <a:gd name="T4" fmla="*/ 0 w 60"/>
                  <a:gd name="T5" fmla="*/ 1 h 33"/>
                  <a:gd name="T6" fmla="*/ 52 w 60"/>
                  <a:gd name="T7" fmla="*/ 32 h 33"/>
                  <a:gd name="T8" fmla="*/ 59 w 60"/>
                  <a:gd name="T9" fmla="*/ 28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59" y="28"/>
                    </a:moveTo>
                    <a:lnTo>
                      <a:pt x="5" y="0"/>
                    </a:lnTo>
                    <a:lnTo>
                      <a:pt x="0" y="1"/>
                    </a:lnTo>
                    <a:lnTo>
                      <a:pt x="52" y="32"/>
                    </a:lnTo>
                    <a:lnTo>
                      <a:pt x="59" y="28"/>
                    </a:lnTo>
                  </a:path>
                </a:pathLst>
              </a:custGeom>
              <a:solidFill>
                <a:srgbClr val="CC9900"/>
              </a:solidFill>
              <a:ln w="9525" cap="rnd">
                <a:noFill/>
                <a:round/>
                <a:headEnd type="none" w="sm" len="sm"/>
                <a:tailEnd type="none" w="sm" len="sm"/>
              </a:ln>
            </p:spPr>
            <p:txBody>
              <a:bodyPr/>
              <a:lstStyle/>
              <a:p>
                <a:endParaRPr lang="en-US"/>
              </a:p>
            </p:txBody>
          </p:sp>
          <p:sp>
            <p:nvSpPr>
              <p:cNvPr id="8637" name="Freeform 45"/>
              <p:cNvSpPr>
                <a:spLocks/>
              </p:cNvSpPr>
              <p:nvPr/>
            </p:nvSpPr>
            <p:spPr bwMode="auto">
              <a:xfrm>
                <a:off x="206" y="2029"/>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638" name="Freeform 46"/>
              <p:cNvSpPr>
                <a:spLocks/>
              </p:cNvSpPr>
              <p:nvPr/>
            </p:nvSpPr>
            <p:spPr bwMode="auto">
              <a:xfrm>
                <a:off x="170" y="1991"/>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8639" name="Freeform 47"/>
              <p:cNvSpPr>
                <a:spLocks/>
              </p:cNvSpPr>
              <p:nvPr/>
            </p:nvSpPr>
            <p:spPr bwMode="auto">
              <a:xfrm>
                <a:off x="170" y="1987"/>
                <a:ext cx="61" cy="35"/>
              </a:xfrm>
              <a:custGeom>
                <a:avLst/>
                <a:gdLst>
                  <a:gd name="T0" fmla="*/ 60 w 61"/>
                  <a:gd name="T1" fmla="*/ 30 h 35"/>
                  <a:gd name="T2" fmla="*/ 5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5"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8640" name="Freeform 48"/>
              <p:cNvSpPr>
                <a:spLocks/>
              </p:cNvSpPr>
              <p:nvPr/>
            </p:nvSpPr>
            <p:spPr bwMode="auto">
              <a:xfrm>
                <a:off x="224" y="20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641" name="Freeform 49"/>
              <p:cNvSpPr>
                <a:spLocks/>
              </p:cNvSpPr>
              <p:nvPr/>
            </p:nvSpPr>
            <p:spPr bwMode="auto">
              <a:xfrm>
                <a:off x="188" y="1982"/>
                <a:ext cx="55" cy="35"/>
              </a:xfrm>
              <a:custGeom>
                <a:avLst/>
                <a:gdLst>
                  <a:gd name="T0" fmla="*/ 54 w 55"/>
                  <a:gd name="T1" fmla="*/ 34 h 35"/>
                  <a:gd name="T2" fmla="*/ 54 w 55"/>
                  <a:gd name="T3" fmla="*/ 29 h 35"/>
                  <a:gd name="T4" fmla="*/ 0 w 55"/>
                  <a:gd name="T5" fmla="*/ 0 h 35"/>
                  <a:gd name="T6" fmla="*/ 0 w 55"/>
                  <a:gd name="T7" fmla="*/ 3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3"/>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8642" name="Freeform 50"/>
              <p:cNvSpPr>
                <a:spLocks/>
              </p:cNvSpPr>
              <p:nvPr/>
            </p:nvSpPr>
            <p:spPr bwMode="auto">
              <a:xfrm>
                <a:off x="188" y="1978"/>
                <a:ext cx="61" cy="35"/>
              </a:xfrm>
              <a:custGeom>
                <a:avLst/>
                <a:gdLst>
                  <a:gd name="T0" fmla="*/ 60 w 61"/>
                  <a:gd name="T1" fmla="*/ 30 h 35"/>
                  <a:gd name="T2" fmla="*/ 4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4"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8643" name="Freeform 51"/>
              <p:cNvSpPr>
                <a:spLocks/>
              </p:cNvSpPr>
              <p:nvPr/>
            </p:nvSpPr>
            <p:spPr bwMode="auto">
              <a:xfrm>
                <a:off x="242" y="200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8644" name="Freeform 52"/>
              <p:cNvSpPr>
                <a:spLocks/>
              </p:cNvSpPr>
              <p:nvPr/>
            </p:nvSpPr>
            <p:spPr bwMode="auto">
              <a:xfrm>
                <a:off x="205" y="1971"/>
                <a:ext cx="55" cy="35"/>
              </a:xfrm>
              <a:custGeom>
                <a:avLst/>
                <a:gdLst>
                  <a:gd name="T0" fmla="*/ 54 w 55"/>
                  <a:gd name="T1" fmla="*/ 34 h 35"/>
                  <a:gd name="T2" fmla="*/ 54 w 55"/>
                  <a:gd name="T3" fmla="*/ 29 h 35"/>
                  <a:gd name="T4" fmla="*/ 0 w 55"/>
                  <a:gd name="T5" fmla="*/ 0 h 35"/>
                  <a:gd name="T6" fmla="*/ 0 w 55"/>
                  <a:gd name="T7" fmla="*/ 4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4"/>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8645" name="Freeform 53"/>
              <p:cNvSpPr>
                <a:spLocks/>
              </p:cNvSpPr>
              <p:nvPr/>
            </p:nvSpPr>
            <p:spPr bwMode="auto">
              <a:xfrm>
                <a:off x="205" y="1968"/>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8646" name="Freeform 54"/>
              <p:cNvSpPr>
                <a:spLocks/>
              </p:cNvSpPr>
              <p:nvPr/>
            </p:nvSpPr>
            <p:spPr bwMode="auto">
              <a:xfrm>
                <a:off x="259" y="199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8647" name="Freeform 55"/>
              <p:cNvSpPr>
                <a:spLocks/>
              </p:cNvSpPr>
              <p:nvPr/>
            </p:nvSpPr>
            <p:spPr bwMode="auto">
              <a:xfrm>
                <a:off x="223" y="1960"/>
                <a:ext cx="55" cy="38"/>
              </a:xfrm>
              <a:custGeom>
                <a:avLst/>
                <a:gdLst>
                  <a:gd name="T0" fmla="*/ 54 w 55"/>
                  <a:gd name="T1" fmla="*/ 37 h 38"/>
                  <a:gd name="T2" fmla="*/ 54 w 55"/>
                  <a:gd name="T3" fmla="*/ 32 h 38"/>
                  <a:gd name="T4" fmla="*/ 0 w 55"/>
                  <a:gd name="T5" fmla="*/ 0 h 38"/>
                  <a:gd name="T6" fmla="*/ 0 w 55"/>
                  <a:gd name="T7" fmla="*/ 4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2"/>
                    </a:lnTo>
                    <a:lnTo>
                      <a:pt x="0" y="0"/>
                    </a:lnTo>
                    <a:lnTo>
                      <a:pt x="0" y="4"/>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8648" name="Freeform 56"/>
              <p:cNvSpPr>
                <a:spLocks/>
              </p:cNvSpPr>
              <p:nvPr/>
            </p:nvSpPr>
            <p:spPr bwMode="auto">
              <a:xfrm>
                <a:off x="223" y="1957"/>
                <a:ext cx="61" cy="37"/>
              </a:xfrm>
              <a:custGeom>
                <a:avLst/>
                <a:gdLst>
                  <a:gd name="T0" fmla="*/ 60 w 61"/>
                  <a:gd name="T1" fmla="*/ 31 h 37"/>
                  <a:gd name="T2" fmla="*/ 5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5" y="0"/>
                    </a:lnTo>
                    <a:lnTo>
                      <a:pt x="0" y="2"/>
                    </a:lnTo>
                    <a:lnTo>
                      <a:pt x="53" y="36"/>
                    </a:lnTo>
                    <a:lnTo>
                      <a:pt x="60" y="31"/>
                    </a:lnTo>
                  </a:path>
                </a:pathLst>
              </a:custGeom>
              <a:solidFill>
                <a:srgbClr val="CC9900"/>
              </a:solidFill>
              <a:ln w="9525" cap="rnd">
                <a:noFill/>
                <a:round/>
                <a:headEnd type="none" w="sm" len="sm"/>
                <a:tailEnd type="none" w="sm" len="sm"/>
              </a:ln>
            </p:spPr>
            <p:txBody>
              <a:bodyPr/>
              <a:lstStyle/>
              <a:p>
                <a:endParaRPr lang="en-US"/>
              </a:p>
            </p:txBody>
          </p:sp>
          <p:sp>
            <p:nvSpPr>
              <p:cNvPr id="8649" name="Freeform 57"/>
              <p:cNvSpPr>
                <a:spLocks/>
              </p:cNvSpPr>
              <p:nvPr/>
            </p:nvSpPr>
            <p:spPr bwMode="auto">
              <a:xfrm>
                <a:off x="277" y="198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8650" name="Freeform 58"/>
              <p:cNvSpPr>
                <a:spLocks/>
              </p:cNvSpPr>
              <p:nvPr/>
            </p:nvSpPr>
            <p:spPr bwMode="auto">
              <a:xfrm>
                <a:off x="241" y="1951"/>
                <a:ext cx="54" cy="36"/>
              </a:xfrm>
              <a:custGeom>
                <a:avLst/>
                <a:gdLst>
                  <a:gd name="T0" fmla="*/ 53 w 54"/>
                  <a:gd name="T1" fmla="*/ 35 h 36"/>
                  <a:gd name="T2" fmla="*/ 53 w 54"/>
                  <a:gd name="T3" fmla="*/ 29 h 36"/>
                  <a:gd name="T4" fmla="*/ 0 w 54"/>
                  <a:gd name="T5" fmla="*/ 0 h 36"/>
                  <a:gd name="T6" fmla="*/ 0 w 54"/>
                  <a:gd name="T7" fmla="*/ 3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3"/>
                    </a:lnTo>
                    <a:lnTo>
                      <a:pt x="53" y="35"/>
                    </a:lnTo>
                  </a:path>
                </a:pathLst>
              </a:custGeom>
              <a:solidFill>
                <a:srgbClr val="999999"/>
              </a:solidFill>
              <a:ln w="9525" cap="rnd">
                <a:noFill/>
                <a:round/>
                <a:headEnd type="none" w="sm" len="sm"/>
                <a:tailEnd type="none" w="sm" len="sm"/>
              </a:ln>
            </p:spPr>
            <p:txBody>
              <a:bodyPr/>
              <a:lstStyle/>
              <a:p>
                <a:endParaRPr lang="en-US"/>
              </a:p>
            </p:txBody>
          </p:sp>
          <p:sp>
            <p:nvSpPr>
              <p:cNvPr id="8651" name="Freeform 59"/>
              <p:cNvSpPr>
                <a:spLocks/>
              </p:cNvSpPr>
              <p:nvPr/>
            </p:nvSpPr>
            <p:spPr bwMode="auto">
              <a:xfrm>
                <a:off x="241" y="1948"/>
                <a:ext cx="60" cy="35"/>
              </a:xfrm>
              <a:custGeom>
                <a:avLst/>
                <a:gdLst>
                  <a:gd name="T0" fmla="*/ 59 w 60"/>
                  <a:gd name="T1" fmla="*/ 30 h 35"/>
                  <a:gd name="T2" fmla="*/ 4 w 60"/>
                  <a:gd name="T3" fmla="*/ 0 h 35"/>
                  <a:gd name="T4" fmla="*/ 0 w 60"/>
                  <a:gd name="T5" fmla="*/ 2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4" y="0"/>
                    </a:lnTo>
                    <a:lnTo>
                      <a:pt x="0" y="2"/>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652" name="Freeform 60"/>
              <p:cNvSpPr>
                <a:spLocks/>
              </p:cNvSpPr>
              <p:nvPr/>
            </p:nvSpPr>
            <p:spPr bwMode="auto">
              <a:xfrm>
                <a:off x="294" y="197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8653" name="Freeform 61"/>
              <p:cNvSpPr>
                <a:spLocks/>
              </p:cNvSpPr>
              <p:nvPr/>
            </p:nvSpPr>
            <p:spPr bwMode="auto">
              <a:xfrm>
                <a:off x="258" y="1941"/>
                <a:ext cx="55" cy="36"/>
              </a:xfrm>
              <a:custGeom>
                <a:avLst/>
                <a:gdLst>
                  <a:gd name="T0" fmla="*/ 54 w 55"/>
                  <a:gd name="T1" fmla="*/ 35 h 36"/>
                  <a:gd name="T2" fmla="*/ 54 w 55"/>
                  <a:gd name="T3" fmla="*/ 29 h 36"/>
                  <a:gd name="T4" fmla="*/ 0 w 55"/>
                  <a:gd name="T5" fmla="*/ 0 h 36"/>
                  <a:gd name="T6" fmla="*/ 0 w 55"/>
                  <a:gd name="T7" fmla="*/ 3 h 36"/>
                  <a:gd name="T8" fmla="*/ 54 w 55"/>
                  <a:gd name="T9" fmla="*/ 35 h 36"/>
                  <a:gd name="T10" fmla="*/ 0 60000 65536"/>
                  <a:gd name="T11" fmla="*/ 0 60000 65536"/>
                  <a:gd name="T12" fmla="*/ 0 60000 65536"/>
                  <a:gd name="T13" fmla="*/ 0 60000 65536"/>
                  <a:gd name="T14" fmla="*/ 0 60000 65536"/>
                  <a:gd name="T15" fmla="*/ 0 w 55"/>
                  <a:gd name="T16" fmla="*/ 0 h 36"/>
                  <a:gd name="T17" fmla="*/ 55 w 55"/>
                  <a:gd name="T18" fmla="*/ 36 h 36"/>
                </a:gdLst>
                <a:ahLst/>
                <a:cxnLst>
                  <a:cxn ang="T10">
                    <a:pos x="T0" y="T1"/>
                  </a:cxn>
                  <a:cxn ang="T11">
                    <a:pos x="T2" y="T3"/>
                  </a:cxn>
                  <a:cxn ang="T12">
                    <a:pos x="T4" y="T5"/>
                  </a:cxn>
                  <a:cxn ang="T13">
                    <a:pos x="T6" y="T7"/>
                  </a:cxn>
                  <a:cxn ang="T14">
                    <a:pos x="T8" y="T9"/>
                  </a:cxn>
                </a:cxnLst>
                <a:rect l="T15" t="T16" r="T17" b="T18"/>
                <a:pathLst>
                  <a:path w="55" h="36">
                    <a:moveTo>
                      <a:pt x="54" y="35"/>
                    </a:moveTo>
                    <a:lnTo>
                      <a:pt x="54" y="29"/>
                    </a:lnTo>
                    <a:lnTo>
                      <a:pt x="0" y="0"/>
                    </a:lnTo>
                    <a:lnTo>
                      <a:pt x="0" y="3"/>
                    </a:lnTo>
                    <a:lnTo>
                      <a:pt x="54" y="35"/>
                    </a:lnTo>
                  </a:path>
                </a:pathLst>
              </a:custGeom>
              <a:solidFill>
                <a:srgbClr val="999999"/>
              </a:solidFill>
              <a:ln w="9525" cap="rnd">
                <a:noFill/>
                <a:round/>
                <a:headEnd type="none" w="sm" len="sm"/>
                <a:tailEnd type="none" w="sm" len="sm"/>
              </a:ln>
            </p:spPr>
            <p:txBody>
              <a:bodyPr/>
              <a:lstStyle/>
              <a:p>
                <a:endParaRPr lang="en-US"/>
              </a:p>
            </p:txBody>
          </p:sp>
          <p:sp>
            <p:nvSpPr>
              <p:cNvPr id="8654" name="Freeform 62"/>
              <p:cNvSpPr>
                <a:spLocks/>
              </p:cNvSpPr>
              <p:nvPr/>
            </p:nvSpPr>
            <p:spPr bwMode="auto">
              <a:xfrm>
                <a:off x="258" y="1937"/>
                <a:ext cx="60" cy="35"/>
              </a:xfrm>
              <a:custGeom>
                <a:avLst/>
                <a:gdLst>
                  <a:gd name="T0" fmla="*/ 59 w 60"/>
                  <a:gd name="T1" fmla="*/ 30 h 35"/>
                  <a:gd name="T2" fmla="*/ 5 w 60"/>
                  <a:gd name="T3" fmla="*/ 0 h 35"/>
                  <a:gd name="T4" fmla="*/ 0 w 60"/>
                  <a:gd name="T5" fmla="*/ 3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3"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655" name="Freeform 63"/>
              <p:cNvSpPr>
                <a:spLocks/>
              </p:cNvSpPr>
              <p:nvPr/>
            </p:nvSpPr>
            <p:spPr bwMode="auto">
              <a:xfrm>
                <a:off x="312" y="196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8656" name="Freeform 64"/>
              <p:cNvSpPr>
                <a:spLocks/>
              </p:cNvSpPr>
              <p:nvPr/>
            </p:nvSpPr>
            <p:spPr bwMode="auto">
              <a:xfrm>
                <a:off x="276" y="1930"/>
                <a:ext cx="54" cy="37"/>
              </a:xfrm>
              <a:custGeom>
                <a:avLst/>
                <a:gdLst>
                  <a:gd name="T0" fmla="*/ 53 w 54"/>
                  <a:gd name="T1" fmla="*/ 36 h 37"/>
                  <a:gd name="T2" fmla="*/ 53 w 54"/>
                  <a:gd name="T3" fmla="*/ 31 h 37"/>
                  <a:gd name="T4" fmla="*/ 0 w 54"/>
                  <a:gd name="T5" fmla="*/ 0 h 37"/>
                  <a:gd name="T6" fmla="*/ 0 w 54"/>
                  <a:gd name="T7" fmla="*/ 3 h 37"/>
                  <a:gd name="T8" fmla="*/ 53 w 54"/>
                  <a:gd name="T9" fmla="*/ 36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3" y="36"/>
                    </a:moveTo>
                    <a:lnTo>
                      <a:pt x="53" y="31"/>
                    </a:lnTo>
                    <a:lnTo>
                      <a:pt x="0" y="0"/>
                    </a:lnTo>
                    <a:lnTo>
                      <a:pt x="0" y="3"/>
                    </a:lnTo>
                    <a:lnTo>
                      <a:pt x="53" y="36"/>
                    </a:lnTo>
                  </a:path>
                </a:pathLst>
              </a:custGeom>
              <a:solidFill>
                <a:srgbClr val="999999"/>
              </a:solidFill>
              <a:ln w="9525" cap="rnd">
                <a:noFill/>
                <a:round/>
                <a:headEnd type="none" w="sm" len="sm"/>
                <a:tailEnd type="none" w="sm" len="sm"/>
              </a:ln>
            </p:spPr>
            <p:txBody>
              <a:bodyPr/>
              <a:lstStyle/>
              <a:p>
                <a:endParaRPr lang="en-US"/>
              </a:p>
            </p:txBody>
          </p:sp>
          <p:sp>
            <p:nvSpPr>
              <p:cNvPr id="8657" name="Freeform 65"/>
              <p:cNvSpPr>
                <a:spLocks/>
              </p:cNvSpPr>
              <p:nvPr/>
            </p:nvSpPr>
            <p:spPr bwMode="auto">
              <a:xfrm>
                <a:off x="276" y="1927"/>
                <a:ext cx="60" cy="35"/>
              </a:xfrm>
              <a:custGeom>
                <a:avLst/>
                <a:gdLst>
                  <a:gd name="T0" fmla="*/ 59 w 60"/>
                  <a:gd name="T1" fmla="*/ 30 h 35"/>
                  <a:gd name="T2" fmla="*/ 5 w 60"/>
                  <a:gd name="T3" fmla="*/ 0 h 35"/>
                  <a:gd name="T4" fmla="*/ 0 w 60"/>
                  <a:gd name="T5" fmla="*/ 3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658" name="Freeform 66"/>
              <p:cNvSpPr>
                <a:spLocks/>
              </p:cNvSpPr>
              <p:nvPr/>
            </p:nvSpPr>
            <p:spPr bwMode="auto">
              <a:xfrm>
                <a:off x="329" y="1958"/>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6666"/>
              </a:solidFill>
              <a:ln w="9525" cap="rnd">
                <a:noFill/>
                <a:round/>
                <a:headEnd type="none" w="sm" len="sm"/>
                <a:tailEnd type="none" w="sm" len="sm"/>
              </a:ln>
            </p:spPr>
            <p:txBody>
              <a:bodyPr/>
              <a:lstStyle/>
              <a:p>
                <a:endParaRPr lang="en-US"/>
              </a:p>
            </p:txBody>
          </p:sp>
          <p:sp>
            <p:nvSpPr>
              <p:cNvPr id="8659" name="Freeform 67"/>
              <p:cNvSpPr>
                <a:spLocks/>
              </p:cNvSpPr>
              <p:nvPr/>
            </p:nvSpPr>
            <p:spPr bwMode="auto">
              <a:xfrm>
                <a:off x="293" y="1920"/>
                <a:ext cx="55" cy="37"/>
              </a:xfrm>
              <a:custGeom>
                <a:avLst/>
                <a:gdLst>
                  <a:gd name="T0" fmla="*/ 54 w 55"/>
                  <a:gd name="T1" fmla="*/ 36 h 37"/>
                  <a:gd name="T2" fmla="*/ 54 w 55"/>
                  <a:gd name="T3" fmla="*/ 31 h 37"/>
                  <a:gd name="T4" fmla="*/ 0 w 55"/>
                  <a:gd name="T5" fmla="*/ 0 h 37"/>
                  <a:gd name="T6" fmla="*/ 0 w 55"/>
                  <a:gd name="T7" fmla="*/ 4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1"/>
                    </a:lnTo>
                    <a:lnTo>
                      <a:pt x="0" y="0"/>
                    </a:lnTo>
                    <a:lnTo>
                      <a:pt x="0" y="4"/>
                    </a:lnTo>
                    <a:lnTo>
                      <a:pt x="54" y="36"/>
                    </a:lnTo>
                  </a:path>
                </a:pathLst>
              </a:custGeom>
              <a:solidFill>
                <a:srgbClr val="999999"/>
              </a:solidFill>
              <a:ln w="9525" cap="rnd">
                <a:noFill/>
                <a:round/>
                <a:headEnd type="none" w="sm" len="sm"/>
                <a:tailEnd type="none" w="sm" len="sm"/>
              </a:ln>
            </p:spPr>
            <p:txBody>
              <a:bodyPr/>
              <a:lstStyle/>
              <a:p>
                <a:endParaRPr lang="en-US"/>
              </a:p>
            </p:txBody>
          </p:sp>
          <p:sp>
            <p:nvSpPr>
              <p:cNvPr id="8660" name="Freeform 68"/>
              <p:cNvSpPr>
                <a:spLocks/>
              </p:cNvSpPr>
              <p:nvPr/>
            </p:nvSpPr>
            <p:spPr bwMode="auto">
              <a:xfrm>
                <a:off x="293" y="1916"/>
                <a:ext cx="61" cy="37"/>
              </a:xfrm>
              <a:custGeom>
                <a:avLst/>
                <a:gdLst>
                  <a:gd name="T0" fmla="*/ 60 w 61"/>
                  <a:gd name="T1" fmla="*/ 31 h 37"/>
                  <a:gd name="T2" fmla="*/ 4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4" y="0"/>
                    </a:lnTo>
                    <a:lnTo>
                      <a:pt x="0" y="2"/>
                    </a:lnTo>
                    <a:lnTo>
                      <a:pt x="53" y="36"/>
                    </a:lnTo>
                    <a:lnTo>
                      <a:pt x="60" y="31"/>
                    </a:lnTo>
                  </a:path>
                </a:pathLst>
              </a:custGeom>
              <a:solidFill>
                <a:srgbClr val="CCCCCC"/>
              </a:solidFill>
              <a:ln w="9525" cap="rnd">
                <a:noFill/>
                <a:round/>
                <a:headEnd type="none" w="sm" len="sm"/>
                <a:tailEnd type="none" w="sm" len="sm"/>
              </a:ln>
            </p:spPr>
            <p:txBody>
              <a:bodyPr/>
              <a:lstStyle/>
              <a:p>
                <a:endParaRPr lang="en-US"/>
              </a:p>
            </p:txBody>
          </p:sp>
          <p:sp>
            <p:nvSpPr>
              <p:cNvPr id="8661" name="Freeform 69"/>
              <p:cNvSpPr>
                <a:spLocks/>
              </p:cNvSpPr>
              <p:nvPr/>
            </p:nvSpPr>
            <p:spPr bwMode="auto">
              <a:xfrm>
                <a:off x="347" y="19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662" name="Freeform 70"/>
              <p:cNvSpPr>
                <a:spLocks/>
              </p:cNvSpPr>
              <p:nvPr/>
            </p:nvSpPr>
            <p:spPr bwMode="auto">
              <a:xfrm>
                <a:off x="310" y="1910"/>
                <a:ext cx="56" cy="36"/>
              </a:xfrm>
              <a:custGeom>
                <a:avLst/>
                <a:gdLst>
                  <a:gd name="T0" fmla="*/ 55 w 56"/>
                  <a:gd name="T1" fmla="*/ 35 h 36"/>
                  <a:gd name="T2" fmla="*/ 55 w 56"/>
                  <a:gd name="T3" fmla="*/ 29 h 36"/>
                  <a:gd name="T4" fmla="*/ 0 w 56"/>
                  <a:gd name="T5" fmla="*/ 0 h 36"/>
                  <a:gd name="T6" fmla="*/ 0 w 56"/>
                  <a:gd name="T7" fmla="*/ 4 h 36"/>
                  <a:gd name="T8" fmla="*/ 55 w 56"/>
                  <a:gd name="T9" fmla="*/ 35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5" y="35"/>
                    </a:moveTo>
                    <a:lnTo>
                      <a:pt x="55" y="29"/>
                    </a:lnTo>
                    <a:lnTo>
                      <a:pt x="0" y="0"/>
                    </a:lnTo>
                    <a:lnTo>
                      <a:pt x="0" y="4"/>
                    </a:lnTo>
                    <a:lnTo>
                      <a:pt x="55" y="35"/>
                    </a:lnTo>
                  </a:path>
                </a:pathLst>
              </a:custGeom>
              <a:solidFill>
                <a:srgbClr val="CC9900"/>
              </a:solidFill>
              <a:ln w="9525" cap="rnd">
                <a:noFill/>
                <a:round/>
                <a:headEnd type="none" w="sm" len="sm"/>
                <a:tailEnd type="none" w="sm" len="sm"/>
              </a:ln>
            </p:spPr>
            <p:txBody>
              <a:bodyPr/>
              <a:lstStyle/>
              <a:p>
                <a:endParaRPr lang="en-US"/>
              </a:p>
            </p:txBody>
          </p:sp>
          <p:sp>
            <p:nvSpPr>
              <p:cNvPr id="8663" name="Freeform 71"/>
              <p:cNvSpPr>
                <a:spLocks/>
              </p:cNvSpPr>
              <p:nvPr/>
            </p:nvSpPr>
            <p:spPr bwMode="auto">
              <a:xfrm>
                <a:off x="310" y="1907"/>
                <a:ext cx="60" cy="35"/>
              </a:xfrm>
              <a:custGeom>
                <a:avLst/>
                <a:gdLst>
                  <a:gd name="T0" fmla="*/ 59 w 60"/>
                  <a:gd name="T1" fmla="*/ 30 h 35"/>
                  <a:gd name="T2" fmla="*/ 5 w 60"/>
                  <a:gd name="T3" fmla="*/ 0 h 35"/>
                  <a:gd name="T4" fmla="*/ 0 w 60"/>
                  <a:gd name="T5" fmla="*/ 2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2"/>
                    </a:lnTo>
                    <a:lnTo>
                      <a:pt x="53" y="34"/>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8664" name="Freeform 72"/>
              <p:cNvSpPr>
                <a:spLocks/>
              </p:cNvSpPr>
              <p:nvPr/>
            </p:nvSpPr>
            <p:spPr bwMode="auto">
              <a:xfrm>
                <a:off x="365" y="1938"/>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665" name="Freeform 73"/>
              <p:cNvSpPr>
                <a:spLocks/>
              </p:cNvSpPr>
              <p:nvPr/>
            </p:nvSpPr>
            <p:spPr bwMode="auto">
              <a:xfrm>
                <a:off x="382" y="1927"/>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666" name="Freeform 74"/>
              <p:cNvSpPr>
                <a:spLocks/>
              </p:cNvSpPr>
              <p:nvPr/>
            </p:nvSpPr>
            <p:spPr bwMode="auto">
              <a:xfrm>
                <a:off x="346" y="1890"/>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8667" name="Freeform 75"/>
              <p:cNvSpPr>
                <a:spLocks/>
              </p:cNvSpPr>
              <p:nvPr/>
            </p:nvSpPr>
            <p:spPr bwMode="auto">
              <a:xfrm>
                <a:off x="346" y="1885"/>
                <a:ext cx="61" cy="37"/>
              </a:xfrm>
              <a:custGeom>
                <a:avLst/>
                <a:gdLst>
                  <a:gd name="T0" fmla="*/ 60 w 61"/>
                  <a:gd name="T1" fmla="*/ 32 h 37"/>
                  <a:gd name="T2" fmla="*/ 5 w 61"/>
                  <a:gd name="T3" fmla="*/ 0 h 37"/>
                  <a:gd name="T4" fmla="*/ 0 w 61"/>
                  <a:gd name="T5" fmla="*/ 3 h 37"/>
                  <a:gd name="T6" fmla="*/ 53 w 61"/>
                  <a:gd name="T7" fmla="*/ 36 h 37"/>
                  <a:gd name="T8" fmla="*/ 60 w 61"/>
                  <a:gd name="T9" fmla="*/ 32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2"/>
                    </a:moveTo>
                    <a:lnTo>
                      <a:pt x="5" y="0"/>
                    </a:lnTo>
                    <a:lnTo>
                      <a:pt x="0" y="3"/>
                    </a:lnTo>
                    <a:lnTo>
                      <a:pt x="53" y="36"/>
                    </a:lnTo>
                    <a:lnTo>
                      <a:pt x="60" y="32"/>
                    </a:lnTo>
                  </a:path>
                </a:pathLst>
              </a:custGeom>
              <a:solidFill>
                <a:srgbClr val="CC9900"/>
              </a:solidFill>
              <a:ln w="9525" cap="rnd">
                <a:noFill/>
                <a:round/>
                <a:headEnd type="none" w="sm" len="sm"/>
                <a:tailEnd type="none" w="sm" len="sm"/>
              </a:ln>
            </p:spPr>
            <p:txBody>
              <a:bodyPr/>
              <a:lstStyle/>
              <a:p>
                <a:endParaRPr lang="en-US"/>
              </a:p>
            </p:txBody>
          </p:sp>
          <p:sp>
            <p:nvSpPr>
              <p:cNvPr id="8668" name="Freeform 76"/>
              <p:cNvSpPr>
                <a:spLocks/>
              </p:cNvSpPr>
              <p:nvPr/>
            </p:nvSpPr>
            <p:spPr bwMode="auto">
              <a:xfrm>
                <a:off x="400" y="19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669" name="Freeform 77"/>
              <p:cNvSpPr>
                <a:spLocks/>
              </p:cNvSpPr>
              <p:nvPr/>
            </p:nvSpPr>
            <p:spPr bwMode="auto">
              <a:xfrm>
                <a:off x="119" y="2027"/>
                <a:ext cx="17" cy="17"/>
              </a:xfrm>
              <a:custGeom>
                <a:avLst/>
                <a:gdLst>
                  <a:gd name="T0" fmla="*/ 16 w 17"/>
                  <a:gd name="T1" fmla="*/ 16 h 17"/>
                  <a:gd name="T2" fmla="*/ 16 w 17"/>
                  <a:gd name="T3" fmla="*/ 2 h 17"/>
                  <a:gd name="T4" fmla="*/ 0 w 17"/>
                  <a:gd name="T5" fmla="*/ 0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2"/>
                    </a:lnTo>
                    <a:lnTo>
                      <a:pt x="0" y="0"/>
                    </a:lnTo>
                    <a:lnTo>
                      <a:pt x="0" y="12"/>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8670" name="Freeform 78"/>
              <p:cNvSpPr>
                <a:spLocks/>
              </p:cNvSpPr>
              <p:nvPr/>
            </p:nvSpPr>
            <p:spPr bwMode="auto">
              <a:xfrm>
                <a:off x="119" y="1882"/>
                <a:ext cx="253" cy="147"/>
              </a:xfrm>
              <a:custGeom>
                <a:avLst/>
                <a:gdLst>
                  <a:gd name="T0" fmla="*/ 252 w 253"/>
                  <a:gd name="T1" fmla="*/ 0 h 147"/>
                  <a:gd name="T2" fmla="*/ 249 w 253"/>
                  <a:gd name="T3" fmla="*/ 0 h 147"/>
                  <a:gd name="T4" fmla="*/ 0 w 253"/>
                  <a:gd name="T5" fmla="*/ 144 h 147"/>
                  <a:gd name="T6" fmla="*/ 1 w 253"/>
                  <a:gd name="T7" fmla="*/ 146 h 147"/>
                  <a:gd name="T8" fmla="*/ 252 w 253"/>
                  <a:gd name="T9" fmla="*/ 0 h 147"/>
                  <a:gd name="T10" fmla="*/ 0 60000 65536"/>
                  <a:gd name="T11" fmla="*/ 0 60000 65536"/>
                  <a:gd name="T12" fmla="*/ 0 60000 65536"/>
                  <a:gd name="T13" fmla="*/ 0 60000 65536"/>
                  <a:gd name="T14" fmla="*/ 0 60000 65536"/>
                  <a:gd name="T15" fmla="*/ 0 w 253"/>
                  <a:gd name="T16" fmla="*/ 0 h 147"/>
                  <a:gd name="T17" fmla="*/ 253 w 253"/>
                  <a:gd name="T18" fmla="*/ 147 h 147"/>
                </a:gdLst>
                <a:ahLst/>
                <a:cxnLst>
                  <a:cxn ang="T10">
                    <a:pos x="T0" y="T1"/>
                  </a:cxn>
                  <a:cxn ang="T11">
                    <a:pos x="T2" y="T3"/>
                  </a:cxn>
                  <a:cxn ang="T12">
                    <a:pos x="T4" y="T5"/>
                  </a:cxn>
                  <a:cxn ang="T13">
                    <a:pos x="T6" y="T7"/>
                  </a:cxn>
                  <a:cxn ang="T14">
                    <a:pos x="T8" y="T9"/>
                  </a:cxn>
                </a:cxnLst>
                <a:rect l="T15" t="T16" r="T17" b="T18"/>
                <a:pathLst>
                  <a:path w="253" h="147">
                    <a:moveTo>
                      <a:pt x="252" y="0"/>
                    </a:moveTo>
                    <a:lnTo>
                      <a:pt x="249" y="0"/>
                    </a:lnTo>
                    <a:lnTo>
                      <a:pt x="0" y="144"/>
                    </a:lnTo>
                    <a:lnTo>
                      <a:pt x="1" y="146"/>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8671" name="Freeform 79"/>
              <p:cNvSpPr>
                <a:spLocks/>
              </p:cNvSpPr>
              <p:nvPr/>
            </p:nvSpPr>
            <p:spPr bwMode="auto">
              <a:xfrm>
                <a:off x="121" y="1883"/>
                <a:ext cx="251" cy="149"/>
              </a:xfrm>
              <a:custGeom>
                <a:avLst/>
                <a:gdLst>
                  <a:gd name="T0" fmla="*/ 250 w 251"/>
                  <a:gd name="T1" fmla="*/ 2 h 149"/>
                  <a:gd name="T2" fmla="*/ 250 w 251"/>
                  <a:gd name="T3" fmla="*/ 0 h 149"/>
                  <a:gd name="T4" fmla="*/ 0 w 251"/>
                  <a:gd name="T5" fmla="*/ 143 h 149"/>
                  <a:gd name="T6" fmla="*/ 0 w 251"/>
                  <a:gd name="T7" fmla="*/ 148 h 149"/>
                  <a:gd name="T8" fmla="*/ 250 w 251"/>
                  <a:gd name="T9" fmla="*/ 2 h 149"/>
                  <a:gd name="T10" fmla="*/ 0 60000 65536"/>
                  <a:gd name="T11" fmla="*/ 0 60000 65536"/>
                  <a:gd name="T12" fmla="*/ 0 60000 65536"/>
                  <a:gd name="T13" fmla="*/ 0 60000 65536"/>
                  <a:gd name="T14" fmla="*/ 0 60000 65536"/>
                  <a:gd name="T15" fmla="*/ 0 w 251"/>
                  <a:gd name="T16" fmla="*/ 0 h 149"/>
                  <a:gd name="T17" fmla="*/ 251 w 251"/>
                  <a:gd name="T18" fmla="*/ 149 h 149"/>
                </a:gdLst>
                <a:ahLst/>
                <a:cxnLst>
                  <a:cxn ang="T10">
                    <a:pos x="T0" y="T1"/>
                  </a:cxn>
                  <a:cxn ang="T11">
                    <a:pos x="T2" y="T3"/>
                  </a:cxn>
                  <a:cxn ang="T12">
                    <a:pos x="T4" y="T5"/>
                  </a:cxn>
                  <a:cxn ang="T13">
                    <a:pos x="T6" y="T7"/>
                  </a:cxn>
                  <a:cxn ang="T14">
                    <a:pos x="T8" y="T9"/>
                  </a:cxn>
                </a:cxnLst>
                <a:rect l="T15" t="T16" r="T17" b="T18"/>
                <a:pathLst>
                  <a:path w="251" h="149">
                    <a:moveTo>
                      <a:pt x="250" y="2"/>
                    </a:moveTo>
                    <a:lnTo>
                      <a:pt x="250" y="0"/>
                    </a:lnTo>
                    <a:lnTo>
                      <a:pt x="0" y="143"/>
                    </a:lnTo>
                    <a:lnTo>
                      <a:pt x="0" y="148"/>
                    </a:lnTo>
                    <a:lnTo>
                      <a:pt x="250" y="2"/>
                    </a:lnTo>
                  </a:path>
                </a:pathLst>
              </a:custGeom>
              <a:solidFill>
                <a:srgbClr val="666666"/>
              </a:solidFill>
              <a:ln w="9525" cap="rnd">
                <a:noFill/>
                <a:round/>
                <a:headEnd type="none" w="sm" len="sm"/>
                <a:tailEnd type="none" w="sm" len="sm"/>
              </a:ln>
            </p:spPr>
            <p:txBody>
              <a:bodyPr/>
              <a:lstStyle/>
              <a:p>
                <a:endParaRPr lang="en-US"/>
              </a:p>
            </p:txBody>
          </p:sp>
          <p:sp>
            <p:nvSpPr>
              <p:cNvPr id="8672" name="Freeform 80"/>
              <p:cNvSpPr>
                <a:spLocks/>
              </p:cNvSpPr>
              <p:nvPr/>
            </p:nvSpPr>
            <p:spPr bwMode="auto">
              <a:xfrm>
                <a:off x="154" y="2047"/>
                <a:ext cx="17" cy="17"/>
              </a:xfrm>
              <a:custGeom>
                <a:avLst/>
                <a:gdLst>
                  <a:gd name="T0" fmla="*/ 16 w 17"/>
                  <a:gd name="T1" fmla="*/ 16 h 17"/>
                  <a:gd name="T2" fmla="*/ 16 w 17"/>
                  <a:gd name="T3" fmla="*/ 3 h 17"/>
                  <a:gd name="T4" fmla="*/ 0 w 17"/>
                  <a:gd name="T5" fmla="*/ 0 h 17"/>
                  <a:gd name="T6" fmla="*/ 0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3"/>
                    </a:lnTo>
                    <a:lnTo>
                      <a:pt x="0" y="0"/>
                    </a:lnTo>
                    <a:lnTo>
                      <a:pt x="0" y="11"/>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8673" name="Freeform 81"/>
              <p:cNvSpPr>
                <a:spLocks/>
              </p:cNvSpPr>
              <p:nvPr/>
            </p:nvSpPr>
            <p:spPr bwMode="auto">
              <a:xfrm>
                <a:off x="154" y="1903"/>
                <a:ext cx="253" cy="146"/>
              </a:xfrm>
              <a:custGeom>
                <a:avLst/>
                <a:gdLst>
                  <a:gd name="T0" fmla="*/ 252 w 253"/>
                  <a:gd name="T1" fmla="*/ 0 h 146"/>
                  <a:gd name="T2" fmla="*/ 249 w 253"/>
                  <a:gd name="T3" fmla="*/ 0 h 146"/>
                  <a:gd name="T4" fmla="*/ 0 w 253"/>
                  <a:gd name="T5" fmla="*/ 143 h 146"/>
                  <a:gd name="T6" fmla="*/ 1 w 253"/>
                  <a:gd name="T7" fmla="*/ 145 h 146"/>
                  <a:gd name="T8" fmla="*/ 252 w 253"/>
                  <a:gd name="T9" fmla="*/ 0 h 146"/>
                  <a:gd name="T10" fmla="*/ 0 60000 65536"/>
                  <a:gd name="T11" fmla="*/ 0 60000 65536"/>
                  <a:gd name="T12" fmla="*/ 0 60000 65536"/>
                  <a:gd name="T13" fmla="*/ 0 60000 65536"/>
                  <a:gd name="T14" fmla="*/ 0 60000 65536"/>
                  <a:gd name="T15" fmla="*/ 0 w 253"/>
                  <a:gd name="T16" fmla="*/ 0 h 146"/>
                  <a:gd name="T17" fmla="*/ 253 w 253"/>
                  <a:gd name="T18" fmla="*/ 146 h 146"/>
                </a:gdLst>
                <a:ahLst/>
                <a:cxnLst>
                  <a:cxn ang="T10">
                    <a:pos x="T0" y="T1"/>
                  </a:cxn>
                  <a:cxn ang="T11">
                    <a:pos x="T2" y="T3"/>
                  </a:cxn>
                  <a:cxn ang="T12">
                    <a:pos x="T4" y="T5"/>
                  </a:cxn>
                  <a:cxn ang="T13">
                    <a:pos x="T6" y="T7"/>
                  </a:cxn>
                  <a:cxn ang="T14">
                    <a:pos x="T8" y="T9"/>
                  </a:cxn>
                </a:cxnLst>
                <a:rect l="T15" t="T16" r="T17" b="T18"/>
                <a:pathLst>
                  <a:path w="253" h="146">
                    <a:moveTo>
                      <a:pt x="252" y="0"/>
                    </a:moveTo>
                    <a:lnTo>
                      <a:pt x="249" y="0"/>
                    </a:lnTo>
                    <a:lnTo>
                      <a:pt x="0" y="143"/>
                    </a:lnTo>
                    <a:lnTo>
                      <a:pt x="1" y="145"/>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8674" name="Freeform 82"/>
              <p:cNvSpPr>
                <a:spLocks/>
              </p:cNvSpPr>
              <p:nvPr/>
            </p:nvSpPr>
            <p:spPr bwMode="auto">
              <a:xfrm>
                <a:off x="156" y="1904"/>
                <a:ext cx="251" cy="148"/>
              </a:xfrm>
              <a:custGeom>
                <a:avLst/>
                <a:gdLst>
                  <a:gd name="T0" fmla="*/ 250 w 251"/>
                  <a:gd name="T1" fmla="*/ 3 h 148"/>
                  <a:gd name="T2" fmla="*/ 250 w 251"/>
                  <a:gd name="T3" fmla="*/ 0 h 148"/>
                  <a:gd name="T4" fmla="*/ 0 w 251"/>
                  <a:gd name="T5" fmla="*/ 143 h 148"/>
                  <a:gd name="T6" fmla="*/ 0 w 251"/>
                  <a:gd name="T7" fmla="*/ 147 h 148"/>
                  <a:gd name="T8" fmla="*/ 250 w 251"/>
                  <a:gd name="T9" fmla="*/ 3 h 148"/>
                  <a:gd name="T10" fmla="*/ 0 60000 65536"/>
                  <a:gd name="T11" fmla="*/ 0 60000 65536"/>
                  <a:gd name="T12" fmla="*/ 0 60000 65536"/>
                  <a:gd name="T13" fmla="*/ 0 60000 65536"/>
                  <a:gd name="T14" fmla="*/ 0 60000 65536"/>
                  <a:gd name="T15" fmla="*/ 0 w 251"/>
                  <a:gd name="T16" fmla="*/ 0 h 148"/>
                  <a:gd name="T17" fmla="*/ 251 w 251"/>
                  <a:gd name="T18" fmla="*/ 148 h 148"/>
                </a:gdLst>
                <a:ahLst/>
                <a:cxnLst>
                  <a:cxn ang="T10">
                    <a:pos x="T0" y="T1"/>
                  </a:cxn>
                  <a:cxn ang="T11">
                    <a:pos x="T2" y="T3"/>
                  </a:cxn>
                  <a:cxn ang="T12">
                    <a:pos x="T4" y="T5"/>
                  </a:cxn>
                  <a:cxn ang="T13">
                    <a:pos x="T6" y="T7"/>
                  </a:cxn>
                  <a:cxn ang="T14">
                    <a:pos x="T8" y="T9"/>
                  </a:cxn>
                </a:cxnLst>
                <a:rect l="T15" t="T16" r="T17" b="T18"/>
                <a:pathLst>
                  <a:path w="251" h="148">
                    <a:moveTo>
                      <a:pt x="250" y="3"/>
                    </a:moveTo>
                    <a:lnTo>
                      <a:pt x="250" y="0"/>
                    </a:lnTo>
                    <a:lnTo>
                      <a:pt x="0" y="143"/>
                    </a:lnTo>
                    <a:lnTo>
                      <a:pt x="0" y="147"/>
                    </a:lnTo>
                    <a:lnTo>
                      <a:pt x="250" y="3"/>
                    </a:lnTo>
                  </a:path>
                </a:pathLst>
              </a:custGeom>
              <a:solidFill>
                <a:srgbClr val="666666"/>
              </a:solidFill>
              <a:ln w="9525" cap="rnd">
                <a:noFill/>
                <a:round/>
                <a:headEnd type="none" w="sm" len="sm"/>
                <a:tailEnd type="none" w="sm" len="sm"/>
              </a:ln>
            </p:spPr>
            <p:txBody>
              <a:bodyPr/>
              <a:lstStyle/>
              <a:p>
                <a:endParaRPr lang="en-US"/>
              </a:p>
            </p:txBody>
          </p:sp>
          <p:sp>
            <p:nvSpPr>
              <p:cNvPr id="8675" name="Freeform 83"/>
              <p:cNvSpPr>
                <a:spLocks/>
              </p:cNvSpPr>
              <p:nvPr/>
            </p:nvSpPr>
            <p:spPr bwMode="auto">
              <a:xfrm>
                <a:off x="149" y="1994"/>
                <a:ext cx="17" cy="17"/>
              </a:xfrm>
              <a:custGeom>
                <a:avLst/>
                <a:gdLst>
                  <a:gd name="T0" fmla="*/ 4 w 17"/>
                  <a:gd name="T1" fmla="*/ 14 h 17"/>
                  <a:gd name="T2" fmla="*/ 1 w 17"/>
                  <a:gd name="T3" fmla="*/ 13 h 17"/>
                  <a:gd name="T4" fmla="*/ 0 w 17"/>
                  <a:gd name="T5" fmla="*/ 13 h 17"/>
                  <a:gd name="T6" fmla="*/ 0 w 17"/>
                  <a:gd name="T7" fmla="*/ 12 h 17"/>
                  <a:gd name="T8" fmla="*/ 0 w 17"/>
                  <a:gd name="T9" fmla="*/ 10 h 17"/>
                  <a:gd name="T10" fmla="*/ 0 w 17"/>
                  <a:gd name="T11" fmla="*/ 6 h 17"/>
                  <a:gd name="T12" fmla="*/ 1 w 17"/>
                  <a:gd name="T13" fmla="*/ 4 h 17"/>
                  <a:gd name="T14" fmla="*/ 4 w 17"/>
                  <a:gd name="T15" fmla="*/ 2 h 17"/>
                  <a:gd name="T16" fmla="*/ 6 w 17"/>
                  <a:gd name="T17" fmla="*/ 0 h 17"/>
                  <a:gd name="T18" fmla="*/ 9 w 17"/>
                  <a:gd name="T19" fmla="*/ 0 h 17"/>
                  <a:gd name="T20" fmla="*/ 12 w 17"/>
                  <a:gd name="T21" fmla="*/ 0 h 17"/>
                  <a:gd name="T22" fmla="*/ 14 w 17"/>
                  <a:gd name="T23" fmla="*/ 0 h 17"/>
                  <a:gd name="T24" fmla="*/ 14 w 17"/>
                  <a:gd name="T25" fmla="*/ 1 h 17"/>
                  <a:gd name="T26" fmla="*/ 16 w 17"/>
                  <a:gd name="T27" fmla="*/ 2 h 17"/>
                  <a:gd name="T28" fmla="*/ 16 w 17"/>
                  <a:gd name="T29" fmla="*/ 4 h 17"/>
                  <a:gd name="T30" fmla="*/ 16 w 17"/>
                  <a:gd name="T31" fmla="*/ 6 h 17"/>
                  <a:gd name="T32" fmla="*/ 14 w 17"/>
                  <a:gd name="T33" fmla="*/ 10 h 17"/>
                  <a:gd name="T34" fmla="*/ 12 w 17"/>
                  <a:gd name="T35" fmla="*/ 12 h 17"/>
                  <a:gd name="T36" fmla="*/ 9 w 17"/>
                  <a:gd name="T37" fmla="*/ 14 h 17"/>
                  <a:gd name="T38" fmla="*/ 6 w 17"/>
                  <a:gd name="T39" fmla="*/ 16 h 17"/>
                  <a:gd name="T40" fmla="*/ 4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4" y="14"/>
                    </a:moveTo>
                    <a:lnTo>
                      <a:pt x="1" y="13"/>
                    </a:lnTo>
                    <a:lnTo>
                      <a:pt x="0" y="13"/>
                    </a:lnTo>
                    <a:lnTo>
                      <a:pt x="0" y="12"/>
                    </a:lnTo>
                    <a:lnTo>
                      <a:pt x="0" y="10"/>
                    </a:lnTo>
                    <a:lnTo>
                      <a:pt x="0" y="6"/>
                    </a:lnTo>
                    <a:lnTo>
                      <a:pt x="1" y="4"/>
                    </a:lnTo>
                    <a:lnTo>
                      <a:pt x="4" y="2"/>
                    </a:lnTo>
                    <a:lnTo>
                      <a:pt x="6" y="0"/>
                    </a:lnTo>
                    <a:lnTo>
                      <a:pt x="9" y="0"/>
                    </a:lnTo>
                    <a:lnTo>
                      <a:pt x="12" y="0"/>
                    </a:lnTo>
                    <a:lnTo>
                      <a:pt x="14" y="0"/>
                    </a:lnTo>
                    <a:lnTo>
                      <a:pt x="14" y="1"/>
                    </a:lnTo>
                    <a:lnTo>
                      <a:pt x="16" y="2"/>
                    </a:lnTo>
                    <a:lnTo>
                      <a:pt x="16" y="4"/>
                    </a:lnTo>
                    <a:lnTo>
                      <a:pt x="16" y="6"/>
                    </a:lnTo>
                    <a:lnTo>
                      <a:pt x="14" y="10"/>
                    </a:lnTo>
                    <a:lnTo>
                      <a:pt x="12" y="12"/>
                    </a:lnTo>
                    <a:lnTo>
                      <a:pt x="9" y="14"/>
                    </a:lnTo>
                    <a:lnTo>
                      <a:pt x="6" y="16"/>
                    </a:lnTo>
                    <a:lnTo>
                      <a:pt x="4" y="14"/>
                    </a:lnTo>
                  </a:path>
                </a:pathLst>
              </a:custGeom>
              <a:solidFill>
                <a:srgbClr val="999999"/>
              </a:solidFill>
              <a:ln w="9525" cap="rnd">
                <a:noFill/>
                <a:round/>
                <a:headEnd type="none" w="sm" len="sm"/>
                <a:tailEnd type="none" w="sm" len="sm"/>
              </a:ln>
            </p:spPr>
            <p:txBody>
              <a:bodyPr/>
              <a:lstStyle/>
              <a:p>
                <a:endParaRPr lang="en-US"/>
              </a:p>
            </p:txBody>
          </p:sp>
          <p:sp>
            <p:nvSpPr>
              <p:cNvPr id="8676" name="Freeform 84"/>
              <p:cNvSpPr>
                <a:spLocks/>
              </p:cNvSpPr>
              <p:nvPr/>
            </p:nvSpPr>
            <p:spPr bwMode="auto">
              <a:xfrm>
                <a:off x="151" y="1995"/>
                <a:ext cx="17" cy="17"/>
              </a:xfrm>
              <a:custGeom>
                <a:avLst/>
                <a:gdLst>
                  <a:gd name="T0" fmla="*/ 14 w 17"/>
                  <a:gd name="T1" fmla="*/ 9 h 17"/>
                  <a:gd name="T2" fmla="*/ 16 w 17"/>
                  <a:gd name="T3" fmla="*/ 6 h 17"/>
                  <a:gd name="T4" fmla="*/ 16 w 17"/>
                  <a:gd name="T5" fmla="*/ 3 h 17"/>
                  <a:gd name="T6" fmla="*/ 16 w 17"/>
                  <a:gd name="T7" fmla="*/ 1 h 17"/>
                  <a:gd name="T8" fmla="*/ 14 w 17"/>
                  <a:gd name="T9" fmla="*/ 0 h 17"/>
                  <a:gd name="T10" fmla="*/ 14 w 17"/>
                  <a:gd name="T11" fmla="*/ 0 h 17"/>
                  <a:gd name="T12" fmla="*/ 13 w 17"/>
                  <a:gd name="T13" fmla="*/ 0 h 17"/>
                  <a:gd name="T14" fmla="*/ 11 w 17"/>
                  <a:gd name="T15" fmla="*/ 0 h 17"/>
                  <a:gd name="T16" fmla="*/ 8 w 17"/>
                  <a:gd name="T17" fmla="*/ 0 h 17"/>
                  <a:gd name="T18" fmla="*/ 5 w 17"/>
                  <a:gd name="T19" fmla="*/ 1 h 17"/>
                  <a:gd name="T20" fmla="*/ 2 w 17"/>
                  <a:gd name="T21" fmla="*/ 5 h 17"/>
                  <a:gd name="T22" fmla="*/ 1 w 17"/>
                  <a:gd name="T23" fmla="*/ 7 h 17"/>
                  <a:gd name="T24" fmla="*/ 0 w 17"/>
                  <a:gd name="T25" fmla="*/ 11 h 17"/>
                  <a:gd name="T26" fmla="*/ 1 w 17"/>
                  <a:gd name="T27" fmla="*/ 13 h 17"/>
                  <a:gd name="T28" fmla="*/ 1 w 17"/>
                  <a:gd name="T29" fmla="*/ 14 h 17"/>
                  <a:gd name="T30" fmla="*/ 2 w 17"/>
                  <a:gd name="T31" fmla="*/ 14 h 17"/>
                  <a:gd name="T32" fmla="*/ 4 w 17"/>
                  <a:gd name="T33" fmla="*/ 16 h 17"/>
                  <a:gd name="T34" fmla="*/ 5 w 17"/>
                  <a:gd name="T35" fmla="*/ 16 h 17"/>
                  <a:gd name="T36" fmla="*/ 8 w 17"/>
                  <a:gd name="T37" fmla="*/ 14 h 17"/>
                  <a:gd name="T38" fmla="*/ 11 w 17"/>
                  <a:gd name="T39" fmla="*/ 12 h 17"/>
                  <a:gd name="T40" fmla="*/ 14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9"/>
                    </a:moveTo>
                    <a:lnTo>
                      <a:pt x="16" y="6"/>
                    </a:lnTo>
                    <a:lnTo>
                      <a:pt x="16" y="3"/>
                    </a:lnTo>
                    <a:lnTo>
                      <a:pt x="16" y="1"/>
                    </a:lnTo>
                    <a:lnTo>
                      <a:pt x="14" y="0"/>
                    </a:lnTo>
                    <a:lnTo>
                      <a:pt x="13" y="0"/>
                    </a:lnTo>
                    <a:lnTo>
                      <a:pt x="11" y="0"/>
                    </a:lnTo>
                    <a:lnTo>
                      <a:pt x="8" y="0"/>
                    </a:lnTo>
                    <a:lnTo>
                      <a:pt x="5" y="1"/>
                    </a:lnTo>
                    <a:lnTo>
                      <a:pt x="2" y="5"/>
                    </a:lnTo>
                    <a:lnTo>
                      <a:pt x="1" y="7"/>
                    </a:lnTo>
                    <a:lnTo>
                      <a:pt x="0" y="11"/>
                    </a:lnTo>
                    <a:lnTo>
                      <a:pt x="1" y="13"/>
                    </a:lnTo>
                    <a:lnTo>
                      <a:pt x="1" y="14"/>
                    </a:lnTo>
                    <a:lnTo>
                      <a:pt x="2" y="14"/>
                    </a:lnTo>
                    <a:lnTo>
                      <a:pt x="4" y="16"/>
                    </a:lnTo>
                    <a:lnTo>
                      <a:pt x="5" y="16"/>
                    </a:lnTo>
                    <a:lnTo>
                      <a:pt x="8" y="14"/>
                    </a:lnTo>
                    <a:lnTo>
                      <a:pt x="11" y="12"/>
                    </a:lnTo>
                    <a:lnTo>
                      <a:pt x="14" y="9"/>
                    </a:lnTo>
                  </a:path>
                </a:pathLst>
              </a:custGeom>
              <a:solidFill>
                <a:srgbClr val="333333"/>
              </a:solidFill>
              <a:ln w="9525" cap="rnd">
                <a:noFill/>
                <a:round/>
                <a:headEnd type="none" w="sm" len="sm"/>
                <a:tailEnd type="none" w="sm" len="sm"/>
              </a:ln>
            </p:spPr>
            <p:txBody>
              <a:bodyPr/>
              <a:lstStyle/>
              <a:p>
                <a:endParaRPr lang="en-US"/>
              </a:p>
            </p:txBody>
          </p:sp>
          <p:sp>
            <p:nvSpPr>
              <p:cNvPr id="8677" name="Freeform 85"/>
              <p:cNvSpPr>
                <a:spLocks/>
              </p:cNvSpPr>
              <p:nvPr/>
            </p:nvSpPr>
            <p:spPr bwMode="auto">
              <a:xfrm>
                <a:off x="152" y="1996"/>
                <a:ext cx="17" cy="17"/>
              </a:xfrm>
              <a:custGeom>
                <a:avLst/>
                <a:gdLst>
                  <a:gd name="T0" fmla="*/ 14 w 17"/>
                  <a:gd name="T1" fmla="*/ 9 h 17"/>
                  <a:gd name="T2" fmla="*/ 16 w 17"/>
                  <a:gd name="T3" fmla="*/ 6 h 17"/>
                  <a:gd name="T4" fmla="*/ 16 w 17"/>
                  <a:gd name="T5" fmla="*/ 5 h 17"/>
                  <a:gd name="T6" fmla="*/ 16 w 17"/>
                  <a:gd name="T7" fmla="*/ 2 h 17"/>
                  <a:gd name="T8" fmla="*/ 14 w 17"/>
                  <a:gd name="T9" fmla="*/ 0 h 17"/>
                  <a:gd name="T10" fmla="*/ 12 w 17"/>
                  <a:gd name="T11" fmla="*/ 0 h 17"/>
                  <a:gd name="T12" fmla="*/ 8 w 17"/>
                  <a:gd name="T13" fmla="*/ 0 h 17"/>
                  <a:gd name="T14" fmla="*/ 5 w 17"/>
                  <a:gd name="T15" fmla="*/ 2 h 17"/>
                  <a:gd name="T16" fmla="*/ 3 w 17"/>
                  <a:gd name="T17" fmla="*/ 5 h 17"/>
                  <a:gd name="T18" fmla="*/ 1 w 17"/>
                  <a:gd name="T19" fmla="*/ 8 h 17"/>
                  <a:gd name="T20" fmla="*/ 0 w 17"/>
                  <a:gd name="T21" fmla="*/ 11 h 17"/>
                  <a:gd name="T22" fmla="*/ 1 w 17"/>
                  <a:gd name="T23" fmla="*/ 14 h 17"/>
                  <a:gd name="T24" fmla="*/ 3 w 17"/>
                  <a:gd name="T25" fmla="*/ 16 h 17"/>
                  <a:gd name="T26" fmla="*/ 5 w 17"/>
                  <a:gd name="T27" fmla="*/ 16 h 17"/>
                  <a:gd name="T28" fmla="*/ 8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5"/>
                    </a:lnTo>
                    <a:lnTo>
                      <a:pt x="16" y="2"/>
                    </a:lnTo>
                    <a:lnTo>
                      <a:pt x="14" y="0"/>
                    </a:lnTo>
                    <a:lnTo>
                      <a:pt x="12" y="0"/>
                    </a:lnTo>
                    <a:lnTo>
                      <a:pt x="8" y="0"/>
                    </a:lnTo>
                    <a:lnTo>
                      <a:pt x="5" y="2"/>
                    </a:lnTo>
                    <a:lnTo>
                      <a:pt x="3" y="5"/>
                    </a:lnTo>
                    <a:lnTo>
                      <a:pt x="1" y="8"/>
                    </a:lnTo>
                    <a:lnTo>
                      <a:pt x="0" y="11"/>
                    </a:lnTo>
                    <a:lnTo>
                      <a:pt x="1" y="14"/>
                    </a:lnTo>
                    <a:lnTo>
                      <a:pt x="3" y="16"/>
                    </a:lnTo>
                    <a:lnTo>
                      <a:pt x="5" y="16"/>
                    </a:lnTo>
                    <a:lnTo>
                      <a:pt x="8"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8678" name="Freeform 86"/>
              <p:cNvSpPr>
                <a:spLocks/>
              </p:cNvSpPr>
              <p:nvPr/>
            </p:nvSpPr>
            <p:spPr bwMode="auto">
              <a:xfrm>
                <a:off x="184" y="2013"/>
                <a:ext cx="17" cy="17"/>
              </a:xfrm>
              <a:custGeom>
                <a:avLst/>
                <a:gdLst>
                  <a:gd name="T0" fmla="*/ 3 w 17"/>
                  <a:gd name="T1" fmla="*/ 14 h 17"/>
                  <a:gd name="T2" fmla="*/ 0 w 17"/>
                  <a:gd name="T3" fmla="*/ 14 h 17"/>
                  <a:gd name="T4" fmla="*/ 0 w 17"/>
                  <a:gd name="T5" fmla="*/ 13 h 17"/>
                  <a:gd name="T6" fmla="*/ 0 w 17"/>
                  <a:gd name="T7" fmla="*/ 12 h 17"/>
                  <a:gd name="T8" fmla="*/ 0 w 17"/>
                  <a:gd name="T9" fmla="*/ 10 h 17"/>
                  <a:gd name="T10" fmla="*/ 0 w 17"/>
                  <a:gd name="T11" fmla="*/ 7 h 17"/>
                  <a:gd name="T12" fmla="*/ 0 w 17"/>
                  <a:gd name="T13" fmla="*/ 4 h 17"/>
                  <a:gd name="T14" fmla="*/ 3 w 17"/>
                  <a:gd name="T15" fmla="*/ 2 h 17"/>
                  <a:gd name="T16" fmla="*/ 6 w 17"/>
                  <a:gd name="T17" fmla="*/ 0 h 17"/>
                  <a:gd name="T18" fmla="*/ 8 w 17"/>
                  <a:gd name="T19" fmla="*/ 0 h 17"/>
                  <a:gd name="T20" fmla="*/ 11 w 17"/>
                  <a:gd name="T21" fmla="*/ 0 h 17"/>
                  <a:gd name="T22" fmla="*/ 14 w 17"/>
                  <a:gd name="T23" fmla="*/ 1 h 17"/>
                  <a:gd name="T24" fmla="*/ 16 w 17"/>
                  <a:gd name="T25" fmla="*/ 1 h 17"/>
                  <a:gd name="T26" fmla="*/ 16 w 17"/>
                  <a:gd name="T27" fmla="*/ 2 h 17"/>
                  <a:gd name="T28" fmla="*/ 16 w 17"/>
                  <a:gd name="T29" fmla="*/ 4 h 17"/>
                  <a:gd name="T30" fmla="*/ 16 w 17"/>
                  <a:gd name="T31" fmla="*/ 7 h 17"/>
                  <a:gd name="T32" fmla="*/ 14 w 17"/>
                  <a:gd name="T33" fmla="*/ 10 h 17"/>
                  <a:gd name="T34" fmla="*/ 11 w 17"/>
                  <a:gd name="T35" fmla="*/ 12 h 17"/>
                  <a:gd name="T36" fmla="*/ 8 w 17"/>
                  <a:gd name="T37" fmla="*/ 14 h 17"/>
                  <a:gd name="T38" fmla="*/ 6 w 17"/>
                  <a:gd name="T39" fmla="*/ 16 h 17"/>
                  <a:gd name="T40" fmla="*/ 3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3" y="14"/>
                    </a:moveTo>
                    <a:lnTo>
                      <a:pt x="0" y="14"/>
                    </a:lnTo>
                    <a:lnTo>
                      <a:pt x="0" y="13"/>
                    </a:lnTo>
                    <a:lnTo>
                      <a:pt x="0" y="12"/>
                    </a:lnTo>
                    <a:lnTo>
                      <a:pt x="0" y="10"/>
                    </a:lnTo>
                    <a:lnTo>
                      <a:pt x="0" y="7"/>
                    </a:lnTo>
                    <a:lnTo>
                      <a:pt x="0" y="4"/>
                    </a:lnTo>
                    <a:lnTo>
                      <a:pt x="3" y="2"/>
                    </a:lnTo>
                    <a:lnTo>
                      <a:pt x="6" y="0"/>
                    </a:lnTo>
                    <a:lnTo>
                      <a:pt x="8" y="0"/>
                    </a:lnTo>
                    <a:lnTo>
                      <a:pt x="11" y="0"/>
                    </a:lnTo>
                    <a:lnTo>
                      <a:pt x="14" y="1"/>
                    </a:lnTo>
                    <a:lnTo>
                      <a:pt x="16" y="1"/>
                    </a:lnTo>
                    <a:lnTo>
                      <a:pt x="16" y="2"/>
                    </a:lnTo>
                    <a:lnTo>
                      <a:pt x="16" y="4"/>
                    </a:lnTo>
                    <a:lnTo>
                      <a:pt x="16" y="7"/>
                    </a:lnTo>
                    <a:lnTo>
                      <a:pt x="14" y="10"/>
                    </a:lnTo>
                    <a:lnTo>
                      <a:pt x="11" y="12"/>
                    </a:lnTo>
                    <a:lnTo>
                      <a:pt x="8" y="14"/>
                    </a:lnTo>
                    <a:lnTo>
                      <a:pt x="6" y="16"/>
                    </a:lnTo>
                    <a:lnTo>
                      <a:pt x="3" y="14"/>
                    </a:lnTo>
                  </a:path>
                </a:pathLst>
              </a:custGeom>
              <a:solidFill>
                <a:srgbClr val="999999"/>
              </a:solidFill>
              <a:ln w="9525" cap="rnd">
                <a:noFill/>
                <a:round/>
                <a:headEnd type="none" w="sm" len="sm"/>
                <a:tailEnd type="none" w="sm" len="sm"/>
              </a:ln>
            </p:spPr>
            <p:txBody>
              <a:bodyPr/>
              <a:lstStyle/>
              <a:p>
                <a:endParaRPr lang="en-US"/>
              </a:p>
            </p:txBody>
          </p:sp>
          <p:sp>
            <p:nvSpPr>
              <p:cNvPr id="8679" name="Freeform 87"/>
              <p:cNvSpPr>
                <a:spLocks/>
              </p:cNvSpPr>
              <p:nvPr/>
            </p:nvSpPr>
            <p:spPr bwMode="auto">
              <a:xfrm>
                <a:off x="185" y="2014"/>
                <a:ext cx="17" cy="17"/>
              </a:xfrm>
              <a:custGeom>
                <a:avLst/>
                <a:gdLst>
                  <a:gd name="T0" fmla="*/ 14 w 17"/>
                  <a:gd name="T1" fmla="*/ 10 h 17"/>
                  <a:gd name="T2" fmla="*/ 16 w 17"/>
                  <a:gd name="T3" fmla="*/ 6 h 17"/>
                  <a:gd name="T4" fmla="*/ 16 w 17"/>
                  <a:gd name="T5" fmla="*/ 3 h 17"/>
                  <a:gd name="T6" fmla="*/ 16 w 17"/>
                  <a:gd name="T7" fmla="*/ 1 h 17"/>
                  <a:gd name="T8" fmla="*/ 16 w 17"/>
                  <a:gd name="T9" fmla="*/ 0 h 17"/>
                  <a:gd name="T10" fmla="*/ 14 w 17"/>
                  <a:gd name="T11" fmla="*/ 0 h 17"/>
                  <a:gd name="T12" fmla="*/ 12 w 17"/>
                  <a:gd name="T13" fmla="*/ 0 h 17"/>
                  <a:gd name="T14" fmla="*/ 11 w 17"/>
                  <a:gd name="T15" fmla="*/ 0 h 17"/>
                  <a:gd name="T16" fmla="*/ 8 w 17"/>
                  <a:gd name="T17" fmla="*/ 0 h 17"/>
                  <a:gd name="T18" fmla="*/ 5 w 17"/>
                  <a:gd name="T19" fmla="*/ 2 h 17"/>
                  <a:gd name="T20" fmla="*/ 2 w 17"/>
                  <a:gd name="T21" fmla="*/ 4 h 17"/>
                  <a:gd name="T22" fmla="*/ 0 w 17"/>
                  <a:gd name="T23" fmla="*/ 8 h 17"/>
                  <a:gd name="T24" fmla="*/ 0 w 17"/>
                  <a:gd name="T25" fmla="*/ 11 h 17"/>
                  <a:gd name="T26" fmla="*/ 0 w 17"/>
                  <a:gd name="T27" fmla="*/ 13 h 17"/>
                  <a:gd name="T28" fmla="*/ 0 w 17"/>
                  <a:gd name="T29" fmla="*/ 14 h 17"/>
                  <a:gd name="T30" fmla="*/ 2 w 17"/>
                  <a:gd name="T31" fmla="*/ 14 h 17"/>
                  <a:gd name="T32" fmla="*/ 3 w 17"/>
                  <a:gd name="T33" fmla="*/ 16 h 17"/>
                  <a:gd name="T34" fmla="*/ 5 w 17"/>
                  <a:gd name="T35" fmla="*/ 16 h 17"/>
                  <a:gd name="T36" fmla="*/ 8 w 17"/>
                  <a:gd name="T37" fmla="*/ 14 h 17"/>
                  <a:gd name="T38" fmla="*/ 11 w 17"/>
                  <a:gd name="T39" fmla="*/ 12 h 17"/>
                  <a:gd name="T40" fmla="*/ 14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10"/>
                    </a:moveTo>
                    <a:lnTo>
                      <a:pt x="16" y="6"/>
                    </a:lnTo>
                    <a:lnTo>
                      <a:pt x="16" y="3"/>
                    </a:lnTo>
                    <a:lnTo>
                      <a:pt x="16" y="1"/>
                    </a:lnTo>
                    <a:lnTo>
                      <a:pt x="16" y="0"/>
                    </a:lnTo>
                    <a:lnTo>
                      <a:pt x="14" y="0"/>
                    </a:lnTo>
                    <a:lnTo>
                      <a:pt x="12" y="0"/>
                    </a:lnTo>
                    <a:lnTo>
                      <a:pt x="11" y="0"/>
                    </a:lnTo>
                    <a:lnTo>
                      <a:pt x="8" y="0"/>
                    </a:lnTo>
                    <a:lnTo>
                      <a:pt x="5" y="2"/>
                    </a:lnTo>
                    <a:lnTo>
                      <a:pt x="2" y="4"/>
                    </a:lnTo>
                    <a:lnTo>
                      <a:pt x="0" y="8"/>
                    </a:lnTo>
                    <a:lnTo>
                      <a:pt x="0" y="11"/>
                    </a:lnTo>
                    <a:lnTo>
                      <a:pt x="0" y="13"/>
                    </a:lnTo>
                    <a:lnTo>
                      <a:pt x="0" y="14"/>
                    </a:lnTo>
                    <a:lnTo>
                      <a:pt x="2" y="14"/>
                    </a:lnTo>
                    <a:lnTo>
                      <a:pt x="3" y="16"/>
                    </a:lnTo>
                    <a:lnTo>
                      <a:pt x="5" y="16"/>
                    </a:lnTo>
                    <a:lnTo>
                      <a:pt x="8" y="14"/>
                    </a:lnTo>
                    <a:lnTo>
                      <a:pt x="11" y="12"/>
                    </a:lnTo>
                    <a:lnTo>
                      <a:pt x="14" y="10"/>
                    </a:lnTo>
                  </a:path>
                </a:pathLst>
              </a:custGeom>
              <a:solidFill>
                <a:srgbClr val="333333"/>
              </a:solidFill>
              <a:ln w="9525" cap="rnd">
                <a:noFill/>
                <a:round/>
                <a:headEnd type="none" w="sm" len="sm"/>
                <a:tailEnd type="none" w="sm" len="sm"/>
              </a:ln>
            </p:spPr>
            <p:txBody>
              <a:bodyPr/>
              <a:lstStyle/>
              <a:p>
                <a:endParaRPr lang="en-US"/>
              </a:p>
            </p:txBody>
          </p:sp>
          <p:sp>
            <p:nvSpPr>
              <p:cNvPr id="8680" name="Freeform 88"/>
              <p:cNvSpPr>
                <a:spLocks/>
              </p:cNvSpPr>
              <p:nvPr/>
            </p:nvSpPr>
            <p:spPr bwMode="auto">
              <a:xfrm>
                <a:off x="186" y="2016"/>
                <a:ext cx="17" cy="16"/>
              </a:xfrm>
              <a:custGeom>
                <a:avLst/>
                <a:gdLst>
                  <a:gd name="T0" fmla="*/ 14 w 17"/>
                  <a:gd name="T1" fmla="*/ 8 h 16"/>
                  <a:gd name="T2" fmla="*/ 16 w 17"/>
                  <a:gd name="T3" fmla="*/ 6 h 16"/>
                  <a:gd name="T4" fmla="*/ 16 w 17"/>
                  <a:gd name="T5" fmla="*/ 3 h 16"/>
                  <a:gd name="T6" fmla="*/ 16 w 17"/>
                  <a:gd name="T7" fmla="*/ 0 h 16"/>
                  <a:gd name="T8" fmla="*/ 14 w 17"/>
                  <a:gd name="T9" fmla="*/ 0 h 16"/>
                  <a:gd name="T10" fmla="*/ 12 w 17"/>
                  <a:gd name="T11" fmla="*/ 0 h 16"/>
                  <a:gd name="T12" fmla="*/ 8 w 17"/>
                  <a:gd name="T13" fmla="*/ 0 h 16"/>
                  <a:gd name="T14" fmla="*/ 4 w 17"/>
                  <a:gd name="T15" fmla="*/ 2 h 16"/>
                  <a:gd name="T16" fmla="*/ 2 w 17"/>
                  <a:gd name="T17" fmla="*/ 5 h 16"/>
                  <a:gd name="T18" fmla="*/ 0 w 17"/>
                  <a:gd name="T19" fmla="*/ 8 h 16"/>
                  <a:gd name="T20" fmla="*/ 0 w 17"/>
                  <a:gd name="T21" fmla="*/ 10 h 16"/>
                  <a:gd name="T22" fmla="*/ 0 w 17"/>
                  <a:gd name="T23" fmla="*/ 13 h 16"/>
                  <a:gd name="T24" fmla="*/ 2 w 17"/>
                  <a:gd name="T25" fmla="*/ 15 h 16"/>
                  <a:gd name="T26" fmla="*/ 4 w 17"/>
                  <a:gd name="T27" fmla="*/ 15 h 16"/>
                  <a:gd name="T28" fmla="*/ 8 w 17"/>
                  <a:gd name="T29" fmla="*/ 15 h 16"/>
                  <a:gd name="T30" fmla="*/ 12 w 17"/>
                  <a:gd name="T31" fmla="*/ 11 h 16"/>
                  <a:gd name="T32" fmla="*/ 14 w 17"/>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6"/>
                  <a:gd name="T53" fmla="*/ 17 w 1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6">
                    <a:moveTo>
                      <a:pt x="14" y="8"/>
                    </a:moveTo>
                    <a:lnTo>
                      <a:pt x="16" y="6"/>
                    </a:lnTo>
                    <a:lnTo>
                      <a:pt x="16" y="3"/>
                    </a:lnTo>
                    <a:lnTo>
                      <a:pt x="16" y="0"/>
                    </a:lnTo>
                    <a:lnTo>
                      <a:pt x="14" y="0"/>
                    </a:lnTo>
                    <a:lnTo>
                      <a:pt x="12" y="0"/>
                    </a:lnTo>
                    <a:lnTo>
                      <a:pt x="8" y="0"/>
                    </a:lnTo>
                    <a:lnTo>
                      <a:pt x="4" y="2"/>
                    </a:lnTo>
                    <a:lnTo>
                      <a:pt x="2" y="5"/>
                    </a:lnTo>
                    <a:lnTo>
                      <a:pt x="0" y="8"/>
                    </a:lnTo>
                    <a:lnTo>
                      <a:pt x="0" y="10"/>
                    </a:lnTo>
                    <a:lnTo>
                      <a:pt x="0" y="13"/>
                    </a:lnTo>
                    <a:lnTo>
                      <a:pt x="2" y="15"/>
                    </a:lnTo>
                    <a:lnTo>
                      <a:pt x="4" y="15"/>
                    </a:lnTo>
                    <a:lnTo>
                      <a:pt x="8" y="15"/>
                    </a:lnTo>
                    <a:lnTo>
                      <a:pt x="12" y="11"/>
                    </a:lnTo>
                    <a:lnTo>
                      <a:pt x="14" y="8"/>
                    </a:lnTo>
                  </a:path>
                </a:pathLst>
              </a:custGeom>
              <a:solidFill>
                <a:srgbClr val="000000"/>
              </a:solidFill>
              <a:ln w="9525" cap="rnd">
                <a:noFill/>
                <a:round/>
                <a:headEnd type="none" w="sm" len="sm"/>
                <a:tailEnd type="none" w="sm" len="sm"/>
              </a:ln>
            </p:spPr>
            <p:txBody>
              <a:bodyPr/>
              <a:lstStyle/>
              <a:p>
                <a:endParaRPr lang="en-US"/>
              </a:p>
            </p:txBody>
          </p:sp>
          <p:sp>
            <p:nvSpPr>
              <p:cNvPr id="8681" name="Freeform 89"/>
              <p:cNvSpPr>
                <a:spLocks/>
              </p:cNvSpPr>
              <p:nvPr/>
            </p:nvSpPr>
            <p:spPr bwMode="auto">
              <a:xfrm>
                <a:off x="204" y="2002"/>
                <a:ext cx="17" cy="16"/>
              </a:xfrm>
              <a:custGeom>
                <a:avLst/>
                <a:gdLst>
                  <a:gd name="T0" fmla="*/ 2 w 17"/>
                  <a:gd name="T1" fmla="*/ 15 h 16"/>
                  <a:gd name="T2" fmla="*/ 1 w 17"/>
                  <a:gd name="T3" fmla="*/ 13 h 16"/>
                  <a:gd name="T4" fmla="*/ 0 w 17"/>
                  <a:gd name="T5" fmla="*/ 12 h 16"/>
                  <a:gd name="T6" fmla="*/ 0 w 17"/>
                  <a:gd name="T7" fmla="*/ 11 h 16"/>
                  <a:gd name="T8" fmla="*/ 0 w 17"/>
                  <a:gd name="T9" fmla="*/ 9 h 16"/>
                  <a:gd name="T10" fmla="*/ 0 w 17"/>
                  <a:gd name="T11" fmla="*/ 6 h 16"/>
                  <a:gd name="T12" fmla="*/ 1 w 17"/>
                  <a:gd name="T13" fmla="*/ 4 h 16"/>
                  <a:gd name="T14" fmla="*/ 2 w 17"/>
                  <a:gd name="T15" fmla="*/ 1 h 16"/>
                  <a:gd name="T16" fmla="*/ 6 w 17"/>
                  <a:gd name="T17" fmla="*/ 0 h 16"/>
                  <a:gd name="T18" fmla="*/ 9 w 17"/>
                  <a:gd name="T19" fmla="*/ 0 h 16"/>
                  <a:gd name="T20" fmla="*/ 12 w 17"/>
                  <a:gd name="T21" fmla="*/ 0 h 16"/>
                  <a:gd name="T22" fmla="*/ 13 w 17"/>
                  <a:gd name="T23" fmla="*/ 0 h 16"/>
                  <a:gd name="T24" fmla="*/ 14 w 17"/>
                  <a:gd name="T25" fmla="*/ 0 h 16"/>
                  <a:gd name="T26" fmla="*/ 14 w 17"/>
                  <a:gd name="T27" fmla="*/ 1 h 16"/>
                  <a:gd name="T28" fmla="*/ 16 w 17"/>
                  <a:gd name="T29" fmla="*/ 4 h 16"/>
                  <a:gd name="T30" fmla="*/ 14 w 17"/>
                  <a:gd name="T31" fmla="*/ 6 h 16"/>
                  <a:gd name="T32" fmla="*/ 13 w 17"/>
                  <a:gd name="T33" fmla="*/ 9 h 16"/>
                  <a:gd name="T34" fmla="*/ 10 w 17"/>
                  <a:gd name="T35" fmla="*/ 12 h 16"/>
                  <a:gd name="T36" fmla="*/ 8 w 17"/>
                  <a:gd name="T37" fmla="*/ 13 h 16"/>
                  <a:gd name="T38" fmla="*/ 5 w 17"/>
                  <a:gd name="T39" fmla="*/ 15 h 16"/>
                  <a:gd name="T40" fmla="*/ 2 w 17"/>
                  <a:gd name="T41" fmla="*/ 1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6"/>
                  <a:gd name="T65" fmla="*/ 17 w 1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6">
                    <a:moveTo>
                      <a:pt x="2" y="15"/>
                    </a:moveTo>
                    <a:lnTo>
                      <a:pt x="1" y="13"/>
                    </a:lnTo>
                    <a:lnTo>
                      <a:pt x="0" y="12"/>
                    </a:lnTo>
                    <a:lnTo>
                      <a:pt x="0" y="11"/>
                    </a:lnTo>
                    <a:lnTo>
                      <a:pt x="0" y="9"/>
                    </a:lnTo>
                    <a:lnTo>
                      <a:pt x="0" y="6"/>
                    </a:lnTo>
                    <a:lnTo>
                      <a:pt x="1" y="4"/>
                    </a:lnTo>
                    <a:lnTo>
                      <a:pt x="2" y="1"/>
                    </a:lnTo>
                    <a:lnTo>
                      <a:pt x="6" y="0"/>
                    </a:lnTo>
                    <a:lnTo>
                      <a:pt x="9" y="0"/>
                    </a:lnTo>
                    <a:lnTo>
                      <a:pt x="12" y="0"/>
                    </a:lnTo>
                    <a:lnTo>
                      <a:pt x="13" y="0"/>
                    </a:lnTo>
                    <a:lnTo>
                      <a:pt x="14" y="0"/>
                    </a:lnTo>
                    <a:lnTo>
                      <a:pt x="14" y="1"/>
                    </a:lnTo>
                    <a:lnTo>
                      <a:pt x="16" y="4"/>
                    </a:lnTo>
                    <a:lnTo>
                      <a:pt x="14" y="6"/>
                    </a:lnTo>
                    <a:lnTo>
                      <a:pt x="13" y="9"/>
                    </a:lnTo>
                    <a:lnTo>
                      <a:pt x="10" y="12"/>
                    </a:lnTo>
                    <a:lnTo>
                      <a:pt x="8" y="13"/>
                    </a:lnTo>
                    <a:lnTo>
                      <a:pt x="5" y="15"/>
                    </a:lnTo>
                    <a:lnTo>
                      <a:pt x="2" y="15"/>
                    </a:lnTo>
                  </a:path>
                </a:pathLst>
              </a:custGeom>
              <a:solidFill>
                <a:srgbClr val="999999"/>
              </a:solidFill>
              <a:ln w="9525" cap="rnd">
                <a:noFill/>
                <a:round/>
                <a:headEnd type="none" w="sm" len="sm"/>
                <a:tailEnd type="none" w="sm" len="sm"/>
              </a:ln>
            </p:spPr>
            <p:txBody>
              <a:bodyPr/>
              <a:lstStyle/>
              <a:p>
                <a:endParaRPr lang="en-US"/>
              </a:p>
            </p:txBody>
          </p:sp>
          <p:sp>
            <p:nvSpPr>
              <p:cNvPr id="8682" name="Freeform 90"/>
              <p:cNvSpPr>
                <a:spLocks/>
              </p:cNvSpPr>
              <p:nvPr/>
            </p:nvSpPr>
            <p:spPr bwMode="auto">
              <a:xfrm>
                <a:off x="206" y="2002"/>
                <a:ext cx="17" cy="17"/>
              </a:xfrm>
              <a:custGeom>
                <a:avLst/>
                <a:gdLst>
                  <a:gd name="T0" fmla="*/ 12 w 17"/>
                  <a:gd name="T1" fmla="*/ 9 h 17"/>
                  <a:gd name="T2" fmla="*/ 14 w 17"/>
                  <a:gd name="T3" fmla="*/ 6 h 17"/>
                  <a:gd name="T4" fmla="*/ 16 w 17"/>
                  <a:gd name="T5" fmla="*/ 3 h 17"/>
                  <a:gd name="T6" fmla="*/ 14 w 17"/>
                  <a:gd name="T7" fmla="*/ 0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1 h 17"/>
                  <a:gd name="T20" fmla="*/ 0 w 17"/>
                  <a:gd name="T21" fmla="*/ 5 h 17"/>
                  <a:gd name="T22" fmla="*/ 0 w 17"/>
                  <a:gd name="T23" fmla="*/ 7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3 h 17"/>
                  <a:gd name="T40" fmla="*/ 12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9"/>
                    </a:moveTo>
                    <a:lnTo>
                      <a:pt x="14" y="6"/>
                    </a:lnTo>
                    <a:lnTo>
                      <a:pt x="16" y="3"/>
                    </a:lnTo>
                    <a:lnTo>
                      <a:pt x="14" y="0"/>
                    </a:lnTo>
                    <a:lnTo>
                      <a:pt x="12" y="0"/>
                    </a:lnTo>
                    <a:lnTo>
                      <a:pt x="11" y="0"/>
                    </a:lnTo>
                    <a:lnTo>
                      <a:pt x="9" y="0"/>
                    </a:lnTo>
                    <a:lnTo>
                      <a:pt x="6" y="0"/>
                    </a:lnTo>
                    <a:lnTo>
                      <a:pt x="3" y="1"/>
                    </a:lnTo>
                    <a:lnTo>
                      <a:pt x="0" y="5"/>
                    </a:lnTo>
                    <a:lnTo>
                      <a:pt x="0" y="7"/>
                    </a:lnTo>
                    <a:lnTo>
                      <a:pt x="0" y="11"/>
                    </a:lnTo>
                    <a:lnTo>
                      <a:pt x="0" y="13"/>
                    </a:lnTo>
                    <a:lnTo>
                      <a:pt x="0" y="14"/>
                    </a:lnTo>
                    <a:lnTo>
                      <a:pt x="0" y="16"/>
                    </a:lnTo>
                    <a:lnTo>
                      <a:pt x="2" y="16"/>
                    </a:lnTo>
                    <a:lnTo>
                      <a:pt x="3" y="16"/>
                    </a:lnTo>
                    <a:lnTo>
                      <a:pt x="6" y="14"/>
                    </a:lnTo>
                    <a:lnTo>
                      <a:pt x="9" y="13"/>
                    </a:lnTo>
                    <a:lnTo>
                      <a:pt x="12" y="9"/>
                    </a:lnTo>
                  </a:path>
                </a:pathLst>
              </a:custGeom>
              <a:solidFill>
                <a:srgbClr val="333333"/>
              </a:solidFill>
              <a:ln w="9525" cap="rnd">
                <a:noFill/>
                <a:round/>
                <a:headEnd type="none" w="sm" len="sm"/>
                <a:tailEnd type="none" w="sm" len="sm"/>
              </a:ln>
            </p:spPr>
            <p:txBody>
              <a:bodyPr/>
              <a:lstStyle/>
              <a:p>
                <a:endParaRPr lang="en-US"/>
              </a:p>
            </p:txBody>
          </p:sp>
          <p:sp>
            <p:nvSpPr>
              <p:cNvPr id="8683" name="Freeform 91"/>
              <p:cNvSpPr>
                <a:spLocks/>
              </p:cNvSpPr>
              <p:nvPr/>
            </p:nvSpPr>
            <p:spPr bwMode="auto">
              <a:xfrm>
                <a:off x="207" y="2003"/>
                <a:ext cx="17" cy="17"/>
              </a:xfrm>
              <a:custGeom>
                <a:avLst/>
                <a:gdLst>
                  <a:gd name="T0" fmla="*/ 12 w 17"/>
                  <a:gd name="T1" fmla="*/ 10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4 w 17"/>
                  <a:gd name="T15" fmla="*/ 1 h 17"/>
                  <a:gd name="T16" fmla="*/ 0 w 17"/>
                  <a:gd name="T17" fmla="*/ 4 h 17"/>
                  <a:gd name="T18" fmla="*/ 0 w 17"/>
                  <a:gd name="T19" fmla="*/ 7 h 17"/>
                  <a:gd name="T20" fmla="*/ 0 w 17"/>
                  <a:gd name="T21" fmla="*/ 10 h 17"/>
                  <a:gd name="T22" fmla="*/ 0 w 17"/>
                  <a:gd name="T23" fmla="*/ 13 h 17"/>
                  <a:gd name="T24" fmla="*/ 0 w 17"/>
                  <a:gd name="T25" fmla="*/ 14 h 17"/>
                  <a:gd name="T26" fmla="*/ 4 w 17"/>
                  <a:gd name="T27" fmla="*/ 16 h 17"/>
                  <a:gd name="T28" fmla="*/ 6 w 17"/>
                  <a:gd name="T29" fmla="*/ 14 h 17"/>
                  <a:gd name="T30" fmla="*/ 10 w 17"/>
                  <a:gd name="T31" fmla="*/ 13 h 17"/>
                  <a:gd name="T32" fmla="*/ 12 w 17"/>
                  <a:gd name="T33" fmla="*/ 1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10"/>
                    </a:moveTo>
                    <a:lnTo>
                      <a:pt x="14" y="6"/>
                    </a:lnTo>
                    <a:lnTo>
                      <a:pt x="16" y="3"/>
                    </a:lnTo>
                    <a:lnTo>
                      <a:pt x="14" y="0"/>
                    </a:lnTo>
                    <a:lnTo>
                      <a:pt x="12" y="0"/>
                    </a:lnTo>
                    <a:lnTo>
                      <a:pt x="10" y="0"/>
                    </a:lnTo>
                    <a:lnTo>
                      <a:pt x="6" y="0"/>
                    </a:lnTo>
                    <a:lnTo>
                      <a:pt x="4" y="1"/>
                    </a:lnTo>
                    <a:lnTo>
                      <a:pt x="0" y="4"/>
                    </a:lnTo>
                    <a:lnTo>
                      <a:pt x="0" y="7"/>
                    </a:lnTo>
                    <a:lnTo>
                      <a:pt x="0" y="10"/>
                    </a:lnTo>
                    <a:lnTo>
                      <a:pt x="0" y="13"/>
                    </a:lnTo>
                    <a:lnTo>
                      <a:pt x="0" y="14"/>
                    </a:lnTo>
                    <a:lnTo>
                      <a:pt x="4" y="16"/>
                    </a:lnTo>
                    <a:lnTo>
                      <a:pt x="6" y="14"/>
                    </a:lnTo>
                    <a:lnTo>
                      <a:pt x="10" y="13"/>
                    </a:lnTo>
                    <a:lnTo>
                      <a:pt x="12" y="10"/>
                    </a:lnTo>
                  </a:path>
                </a:pathLst>
              </a:custGeom>
              <a:solidFill>
                <a:srgbClr val="000000"/>
              </a:solidFill>
              <a:ln w="9525" cap="rnd">
                <a:noFill/>
                <a:round/>
                <a:headEnd type="none" w="sm" len="sm"/>
                <a:tailEnd type="none" w="sm" len="sm"/>
              </a:ln>
            </p:spPr>
            <p:txBody>
              <a:bodyPr/>
              <a:lstStyle/>
              <a:p>
                <a:endParaRPr lang="en-US"/>
              </a:p>
            </p:txBody>
          </p:sp>
          <p:sp>
            <p:nvSpPr>
              <p:cNvPr id="8684" name="Freeform 92"/>
              <p:cNvSpPr>
                <a:spLocks/>
              </p:cNvSpPr>
              <p:nvPr/>
            </p:nvSpPr>
            <p:spPr bwMode="auto">
              <a:xfrm>
                <a:off x="188" y="2000"/>
                <a:ext cx="29" cy="21"/>
              </a:xfrm>
              <a:custGeom>
                <a:avLst/>
                <a:gdLst>
                  <a:gd name="T0" fmla="*/ 0 w 29"/>
                  <a:gd name="T1" fmla="*/ 13 h 21"/>
                  <a:gd name="T2" fmla="*/ 28 w 29"/>
                  <a:gd name="T3" fmla="*/ 0 h 21"/>
                  <a:gd name="T4" fmla="*/ 28 w 29"/>
                  <a:gd name="T5" fmla="*/ 4 h 21"/>
                  <a:gd name="T6" fmla="*/ 21 w 29"/>
                  <a:gd name="T7" fmla="*/ 9 h 21"/>
                  <a:gd name="T8" fmla="*/ 18 w 29"/>
                  <a:gd name="T9" fmla="*/ 13 h 21"/>
                  <a:gd name="T10" fmla="*/ 8 w 29"/>
                  <a:gd name="T11" fmla="*/ 20 h 21"/>
                  <a:gd name="T12" fmla="*/ 5 w 29"/>
                  <a:gd name="T13" fmla="*/ 17 h 21"/>
                  <a:gd name="T14" fmla="*/ 0 w 29"/>
                  <a:gd name="T15" fmla="*/ 18 h 21"/>
                  <a:gd name="T16" fmla="*/ 0 w 2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1"/>
                  <a:gd name="T29" fmla="*/ 29 w 2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1">
                    <a:moveTo>
                      <a:pt x="0" y="13"/>
                    </a:moveTo>
                    <a:lnTo>
                      <a:pt x="28" y="0"/>
                    </a:lnTo>
                    <a:lnTo>
                      <a:pt x="28" y="4"/>
                    </a:lnTo>
                    <a:lnTo>
                      <a:pt x="21" y="9"/>
                    </a:lnTo>
                    <a:lnTo>
                      <a:pt x="18" y="13"/>
                    </a:lnTo>
                    <a:lnTo>
                      <a:pt x="8" y="20"/>
                    </a:lnTo>
                    <a:lnTo>
                      <a:pt x="5" y="17"/>
                    </a:lnTo>
                    <a:lnTo>
                      <a:pt x="0" y="18"/>
                    </a:lnTo>
                    <a:lnTo>
                      <a:pt x="0" y="13"/>
                    </a:lnTo>
                  </a:path>
                </a:pathLst>
              </a:custGeom>
              <a:solidFill>
                <a:srgbClr val="333333"/>
              </a:solidFill>
              <a:ln w="9525" cap="rnd">
                <a:noFill/>
                <a:round/>
                <a:headEnd type="none" w="sm" len="sm"/>
                <a:tailEnd type="none" w="sm" len="sm"/>
              </a:ln>
            </p:spPr>
            <p:txBody>
              <a:bodyPr/>
              <a:lstStyle/>
              <a:p>
                <a:endParaRPr lang="en-US"/>
              </a:p>
            </p:txBody>
          </p:sp>
          <p:sp>
            <p:nvSpPr>
              <p:cNvPr id="8685" name="Freeform 93"/>
              <p:cNvSpPr>
                <a:spLocks/>
              </p:cNvSpPr>
              <p:nvPr/>
            </p:nvSpPr>
            <p:spPr bwMode="auto">
              <a:xfrm>
                <a:off x="197" y="2012"/>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686" name="Freeform 94"/>
              <p:cNvSpPr>
                <a:spLocks/>
              </p:cNvSpPr>
              <p:nvPr/>
            </p:nvSpPr>
            <p:spPr bwMode="auto">
              <a:xfrm>
                <a:off x="187" y="2014"/>
                <a:ext cx="17" cy="17"/>
              </a:xfrm>
              <a:custGeom>
                <a:avLst/>
                <a:gdLst>
                  <a:gd name="T0" fmla="*/ 0 w 17"/>
                  <a:gd name="T1" fmla="*/ 13 h 17"/>
                  <a:gd name="T2" fmla="*/ 0 w 17"/>
                  <a:gd name="T3" fmla="*/ 0 h 17"/>
                  <a:gd name="T4" fmla="*/ 16 w 17"/>
                  <a:gd name="T5" fmla="*/ 1 h 17"/>
                  <a:gd name="T6" fmla="*/ 16 w 17"/>
                  <a:gd name="T7" fmla="*/ 16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0" y="0"/>
                    </a:lnTo>
                    <a:lnTo>
                      <a:pt x="16" y="1"/>
                    </a:lnTo>
                    <a:lnTo>
                      <a:pt x="16" y="16"/>
                    </a:lnTo>
                    <a:lnTo>
                      <a:pt x="0" y="13"/>
                    </a:lnTo>
                  </a:path>
                </a:pathLst>
              </a:custGeom>
              <a:solidFill>
                <a:srgbClr val="666666"/>
              </a:solidFill>
              <a:ln w="9525" cap="rnd">
                <a:noFill/>
                <a:round/>
                <a:headEnd type="none" w="sm" len="sm"/>
                <a:tailEnd type="none" w="sm" len="sm"/>
              </a:ln>
            </p:spPr>
            <p:txBody>
              <a:bodyPr/>
              <a:lstStyle/>
              <a:p>
                <a:endParaRPr lang="en-US"/>
              </a:p>
            </p:txBody>
          </p:sp>
          <p:sp>
            <p:nvSpPr>
              <p:cNvPr id="8687" name="Freeform 95"/>
              <p:cNvSpPr>
                <a:spLocks/>
              </p:cNvSpPr>
              <p:nvPr/>
            </p:nvSpPr>
            <p:spPr bwMode="auto">
              <a:xfrm>
                <a:off x="187" y="2000"/>
                <a:ext cx="30" cy="17"/>
              </a:xfrm>
              <a:custGeom>
                <a:avLst/>
                <a:gdLst>
                  <a:gd name="T0" fmla="*/ 29 w 30"/>
                  <a:gd name="T1" fmla="*/ 0 h 17"/>
                  <a:gd name="T2" fmla="*/ 26 w 30"/>
                  <a:gd name="T3" fmla="*/ 0 h 17"/>
                  <a:gd name="T4" fmla="*/ 0 w 30"/>
                  <a:gd name="T5" fmla="*/ 14 h 17"/>
                  <a:gd name="T6" fmla="*/ 0 w 30"/>
                  <a:gd name="T7" fmla="*/ 16 h 17"/>
                  <a:gd name="T8" fmla="*/ 29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26" y="0"/>
                    </a:lnTo>
                    <a:lnTo>
                      <a:pt x="0" y="14"/>
                    </a:lnTo>
                    <a:lnTo>
                      <a:pt x="0" y="16"/>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8688" name="Freeform 96"/>
              <p:cNvSpPr>
                <a:spLocks/>
              </p:cNvSpPr>
              <p:nvPr/>
            </p:nvSpPr>
            <p:spPr bwMode="auto">
              <a:xfrm>
                <a:off x="201" y="2010"/>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689" name="Freeform 97"/>
              <p:cNvSpPr>
                <a:spLocks/>
              </p:cNvSpPr>
              <p:nvPr/>
            </p:nvSpPr>
            <p:spPr bwMode="auto">
              <a:xfrm>
                <a:off x="204" y="2008"/>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690" name="Freeform 98"/>
              <p:cNvSpPr>
                <a:spLocks/>
              </p:cNvSpPr>
              <p:nvPr/>
            </p:nvSpPr>
            <p:spPr bwMode="auto">
              <a:xfrm>
                <a:off x="301" y="1945"/>
                <a:ext cx="17" cy="17"/>
              </a:xfrm>
              <a:custGeom>
                <a:avLst/>
                <a:gdLst>
                  <a:gd name="T0" fmla="*/ 2 w 17"/>
                  <a:gd name="T1" fmla="*/ 14 h 17"/>
                  <a:gd name="T2" fmla="*/ 0 w 17"/>
                  <a:gd name="T3" fmla="*/ 13 h 17"/>
                  <a:gd name="T4" fmla="*/ 0 w 17"/>
                  <a:gd name="T5" fmla="*/ 12 h 17"/>
                  <a:gd name="T6" fmla="*/ 0 w 17"/>
                  <a:gd name="T7" fmla="*/ 10 h 17"/>
                  <a:gd name="T8" fmla="*/ 0 w 17"/>
                  <a:gd name="T9" fmla="*/ 7 h 17"/>
                  <a:gd name="T10" fmla="*/ 0 w 17"/>
                  <a:gd name="T11" fmla="*/ 4 h 17"/>
                  <a:gd name="T12" fmla="*/ 2 w 17"/>
                  <a:gd name="T13" fmla="*/ 2 h 17"/>
                  <a:gd name="T14" fmla="*/ 5 w 17"/>
                  <a:gd name="T15" fmla="*/ 0 h 17"/>
                  <a:gd name="T16" fmla="*/ 9 w 17"/>
                  <a:gd name="T17" fmla="*/ 0 h 17"/>
                  <a:gd name="T18" fmla="*/ 10 w 17"/>
                  <a:gd name="T19" fmla="*/ 0 h 17"/>
                  <a:gd name="T20" fmla="*/ 13 w 17"/>
                  <a:gd name="T21" fmla="*/ 0 h 17"/>
                  <a:gd name="T22" fmla="*/ 14 w 17"/>
                  <a:gd name="T23" fmla="*/ 1 h 17"/>
                  <a:gd name="T24" fmla="*/ 14 w 17"/>
                  <a:gd name="T25" fmla="*/ 2 h 17"/>
                  <a:gd name="T26" fmla="*/ 16 w 17"/>
                  <a:gd name="T27" fmla="*/ 4 h 17"/>
                  <a:gd name="T28" fmla="*/ 14 w 17"/>
                  <a:gd name="T29" fmla="*/ 7 h 17"/>
                  <a:gd name="T30" fmla="*/ 13 w 17"/>
                  <a:gd name="T31" fmla="*/ 10 h 17"/>
                  <a:gd name="T32" fmla="*/ 10 w 17"/>
                  <a:gd name="T33" fmla="*/ 12 h 17"/>
                  <a:gd name="T34" fmla="*/ 8 w 17"/>
                  <a:gd name="T35" fmla="*/ 14 h 17"/>
                  <a:gd name="T36" fmla="*/ 5 w 17"/>
                  <a:gd name="T37" fmla="*/ 16 h 17"/>
                  <a:gd name="T38" fmla="*/ 2 w 17"/>
                  <a:gd name="T39" fmla="*/ 1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2" y="14"/>
                    </a:moveTo>
                    <a:lnTo>
                      <a:pt x="0" y="13"/>
                    </a:lnTo>
                    <a:lnTo>
                      <a:pt x="0" y="12"/>
                    </a:lnTo>
                    <a:lnTo>
                      <a:pt x="0" y="10"/>
                    </a:lnTo>
                    <a:lnTo>
                      <a:pt x="0" y="7"/>
                    </a:lnTo>
                    <a:lnTo>
                      <a:pt x="0" y="4"/>
                    </a:lnTo>
                    <a:lnTo>
                      <a:pt x="2" y="2"/>
                    </a:lnTo>
                    <a:lnTo>
                      <a:pt x="5" y="0"/>
                    </a:lnTo>
                    <a:lnTo>
                      <a:pt x="9" y="0"/>
                    </a:lnTo>
                    <a:lnTo>
                      <a:pt x="10" y="0"/>
                    </a:lnTo>
                    <a:lnTo>
                      <a:pt x="13" y="0"/>
                    </a:lnTo>
                    <a:lnTo>
                      <a:pt x="14" y="1"/>
                    </a:lnTo>
                    <a:lnTo>
                      <a:pt x="14" y="2"/>
                    </a:lnTo>
                    <a:lnTo>
                      <a:pt x="16" y="4"/>
                    </a:lnTo>
                    <a:lnTo>
                      <a:pt x="14" y="7"/>
                    </a:lnTo>
                    <a:lnTo>
                      <a:pt x="13" y="10"/>
                    </a:lnTo>
                    <a:lnTo>
                      <a:pt x="10" y="12"/>
                    </a:lnTo>
                    <a:lnTo>
                      <a:pt x="8" y="14"/>
                    </a:lnTo>
                    <a:lnTo>
                      <a:pt x="5" y="16"/>
                    </a:lnTo>
                    <a:lnTo>
                      <a:pt x="2" y="14"/>
                    </a:lnTo>
                  </a:path>
                </a:pathLst>
              </a:custGeom>
              <a:solidFill>
                <a:srgbClr val="999999"/>
              </a:solidFill>
              <a:ln w="9525" cap="rnd">
                <a:noFill/>
                <a:round/>
                <a:headEnd type="none" w="sm" len="sm"/>
                <a:tailEnd type="none" w="sm" len="sm"/>
              </a:ln>
            </p:spPr>
            <p:txBody>
              <a:bodyPr/>
              <a:lstStyle/>
              <a:p>
                <a:endParaRPr lang="en-US"/>
              </a:p>
            </p:txBody>
          </p:sp>
          <p:sp>
            <p:nvSpPr>
              <p:cNvPr id="8691" name="Freeform 99"/>
              <p:cNvSpPr>
                <a:spLocks/>
              </p:cNvSpPr>
              <p:nvPr/>
            </p:nvSpPr>
            <p:spPr bwMode="auto">
              <a:xfrm>
                <a:off x="302" y="1946"/>
                <a:ext cx="17" cy="18"/>
              </a:xfrm>
              <a:custGeom>
                <a:avLst/>
                <a:gdLst>
                  <a:gd name="T0" fmla="*/ 13 w 17"/>
                  <a:gd name="T1" fmla="*/ 11 h 18"/>
                  <a:gd name="T2" fmla="*/ 14 w 17"/>
                  <a:gd name="T3" fmla="*/ 7 h 18"/>
                  <a:gd name="T4" fmla="*/ 16 w 17"/>
                  <a:gd name="T5" fmla="*/ 3 h 18"/>
                  <a:gd name="T6" fmla="*/ 14 w 17"/>
                  <a:gd name="T7" fmla="*/ 1 h 18"/>
                  <a:gd name="T8" fmla="*/ 14 w 17"/>
                  <a:gd name="T9" fmla="*/ 0 h 18"/>
                  <a:gd name="T10" fmla="*/ 13 w 17"/>
                  <a:gd name="T11" fmla="*/ 0 h 18"/>
                  <a:gd name="T12" fmla="*/ 11 w 17"/>
                  <a:gd name="T13" fmla="*/ 0 h 18"/>
                  <a:gd name="T14" fmla="*/ 10 w 17"/>
                  <a:gd name="T15" fmla="*/ 0 h 18"/>
                  <a:gd name="T16" fmla="*/ 7 w 17"/>
                  <a:gd name="T17" fmla="*/ 0 h 18"/>
                  <a:gd name="T18" fmla="*/ 4 w 17"/>
                  <a:gd name="T19" fmla="*/ 2 h 18"/>
                  <a:gd name="T20" fmla="*/ 1 w 17"/>
                  <a:gd name="T21" fmla="*/ 5 h 18"/>
                  <a:gd name="T22" fmla="*/ 0 w 17"/>
                  <a:gd name="T23" fmla="*/ 8 h 18"/>
                  <a:gd name="T24" fmla="*/ 0 w 17"/>
                  <a:gd name="T25" fmla="*/ 12 h 18"/>
                  <a:gd name="T26" fmla="*/ 0 w 17"/>
                  <a:gd name="T27" fmla="*/ 14 h 18"/>
                  <a:gd name="T28" fmla="*/ 0 w 17"/>
                  <a:gd name="T29" fmla="*/ 15 h 18"/>
                  <a:gd name="T30" fmla="*/ 1 w 17"/>
                  <a:gd name="T31" fmla="*/ 15 h 18"/>
                  <a:gd name="T32" fmla="*/ 3 w 17"/>
                  <a:gd name="T33" fmla="*/ 17 h 18"/>
                  <a:gd name="T34" fmla="*/ 4 w 17"/>
                  <a:gd name="T35" fmla="*/ 17 h 18"/>
                  <a:gd name="T36" fmla="*/ 7 w 17"/>
                  <a:gd name="T37" fmla="*/ 15 h 18"/>
                  <a:gd name="T38" fmla="*/ 10 w 17"/>
                  <a:gd name="T39" fmla="*/ 13 h 18"/>
                  <a:gd name="T40" fmla="*/ 13 w 17"/>
                  <a:gd name="T41" fmla="*/ 1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3" y="11"/>
                    </a:moveTo>
                    <a:lnTo>
                      <a:pt x="14" y="7"/>
                    </a:lnTo>
                    <a:lnTo>
                      <a:pt x="16" y="3"/>
                    </a:lnTo>
                    <a:lnTo>
                      <a:pt x="14" y="1"/>
                    </a:lnTo>
                    <a:lnTo>
                      <a:pt x="14" y="0"/>
                    </a:lnTo>
                    <a:lnTo>
                      <a:pt x="13" y="0"/>
                    </a:lnTo>
                    <a:lnTo>
                      <a:pt x="11" y="0"/>
                    </a:lnTo>
                    <a:lnTo>
                      <a:pt x="10" y="0"/>
                    </a:lnTo>
                    <a:lnTo>
                      <a:pt x="7" y="0"/>
                    </a:lnTo>
                    <a:lnTo>
                      <a:pt x="4" y="2"/>
                    </a:lnTo>
                    <a:lnTo>
                      <a:pt x="1" y="5"/>
                    </a:lnTo>
                    <a:lnTo>
                      <a:pt x="0" y="8"/>
                    </a:lnTo>
                    <a:lnTo>
                      <a:pt x="0" y="12"/>
                    </a:lnTo>
                    <a:lnTo>
                      <a:pt x="0" y="14"/>
                    </a:lnTo>
                    <a:lnTo>
                      <a:pt x="0" y="15"/>
                    </a:lnTo>
                    <a:lnTo>
                      <a:pt x="1" y="15"/>
                    </a:lnTo>
                    <a:lnTo>
                      <a:pt x="3" y="17"/>
                    </a:lnTo>
                    <a:lnTo>
                      <a:pt x="4" y="17"/>
                    </a:lnTo>
                    <a:lnTo>
                      <a:pt x="7" y="15"/>
                    </a:lnTo>
                    <a:lnTo>
                      <a:pt x="10" y="13"/>
                    </a:lnTo>
                    <a:lnTo>
                      <a:pt x="13" y="11"/>
                    </a:lnTo>
                  </a:path>
                </a:pathLst>
              </a:custGeom>
              <a:solidFill>
                <a:srgbClr val="333333"/>
              </a:solidFill>
              <a:ln w="9525" cap="rnd">
                <a:noFill/>
                <a:round/>
                <a:headEnd type="none" w="sm" len="sm"/>
                <a:tailEnd type="none" w="sm" len="sm"/>
              </a:ln>
            </p:spPr>
            <p:txBody>
              <a:bodyPr/>
              <a:lstStyle/>
              <a:p>
                <a:endParaRPr lang="en-US"/>
              </a:p>
            </p:txBody>
          </p:sp>
          <p:sp>
            <p:nvSpPr>
              <p:cNvPr id="8692" name="Freeform 100"/>
              <p:cNvSpPr>
                <a:spLocks/>
              </p:cNvSpPr>
              <p:nvPr/>
            </p:nvSpPr>
            <p:spPr bwMode="auto">
              <a:xfrm>
                <a:off x="304" y="1949"/>
                <a:ext cx="17" cy="17"/>
              </a:xfrm>
              <a:custGeom>
                <a:avLst/>
                <a:gdLst>
                  <a:gd name="T0" fmla="*/ 12 w 17"/>
                  <a:gd name="T1" fmla="*/ 9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2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2 w 17"/>
                  <a:gd name="T27" fmla="*/ 16 h 17"/>
                  <a:gd name="T28" fmla="*/ 6 w 17"/>
                  <a:gd name="T29" fmla="*/ 16 h 17"/>
                  <a:gd name="T30" fmla="*/ 10 w 17"/>
                  <a:gd name="T31" fmla="*/ 12 h 17"/>
                  <a:gd name="T32" fmla="*/ 12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9"/>
                    </a:moveTo>
                    <a:lnTo>
                      <a:pt x="14" y="6"/>
                    </a:lnTo>
                    <a:lnTo>
                      <a:pt x="16" y="3"/>
                    </a:lnTo>
                    <a:lnTo>
                      <a:pt x="14" y="0"/>
                    </a:lnTo>
                    <a:lnTo>
                      <a:pt x="12" y="0"/>
                    </a:lnTo>
                    <a:lnTo>
                      <a:pt x="10" y="0"/>
                    </a:lnTo>
                    <a:lnTo>
                      <a:pt x="6" y="0"/>
                    </a:lnTo>
                    <a:lnTo>
                      <a:pt x="2" y="2"/>
                    </a:lnTo>
                    <a:lnTo>
                      <a:pt x="0" y="5"/>
                    </a:lnTo>
                    <a:lnTo>
                      <a:pt x="0" y="8"/>
                    </a:lnTo>
                    <a:lnTo>
                      <a:pt x="0" y="11"/>
                    </a:lnTo>
                    <a:lnTo>
                      <a:pt x="0" y="14"/>
                    </a:lnTo>
                    <a:lnTo>
                      <a:pt x="0" y="16"/>
                    </a:lnTo>
                    <a:lnTo>
                      <a:pt x="2" y="16"/>
                    </a:lnTo>
                    <a:lnTo>
                      <a:pt x="6" y="16"/>
                    </a:lnTo>
                    <a:lnTo>
                      <a:pt x="10" y="12"/>
                    </a:lnTo>
                    <a:lnTo>
                      <a:pt x="12" y="9"/>
                    </a:lnTo>
                  </a:path>
                </a:pathLst>
              </a:custGeom>
              <a:solidFill>
                <a:srgbClr val="000000"/>
              </a:solidFill>
              <a:ln w="9525" cap="rnd">
                <a:noFill/>
                <a:round/>
                <a:headEnd type="none" w="sm" len="sm"/>
                <a:tailEnd type="none" w="sm" len="sm"/>
              </a:ln>
            </p:spPr>
            <p:txBody>
              <a:bodyPr/>
              <a:lstStyle/>
              <a:p>
                <a:endParaRPr lang="en-US"/>
              </a:p>
            </p:txBody>
          </p:sp>
          <p:sp>
            <p:nvSpPr>
              <p:cNvPr id="8693" name="Freeform 101"/>
              <p:cNvSpPr>
                <a:spLocks/>
              </p:cNvSpPr>
              <p:nvPr/>
            </p:nvSpPr>
            <p:spPr bwMode="auto">
              <a:xfrm>
                <a:off x="321" y="1934"/>
                <a:ext cx="17" cy="17"/>
              </a:xfrm>
              <a:custGeom>
                <a:avLst/>
                <a:gdLst>
                  <a:gd name="T0" fmla="*/ 2 w 17"/>
                  <a:gd name="T1" fmla="*/ 16 h 17"/>
                  <a:gd name="T2" fmla="*/ 1 w 17"/>
                  <a:gd name="T3" fmla="*/ 14 h 17"/>
                  <a:gd name="T4" fmla="*/ 0 w 17"/>
                  <a:gd name="T5" fmla="*/ 13 h 17"/>
                  <a:gd name="T6" fmla="*/ 0 w 17"/>
                  <a:gd name="T7" fmla="*/ 12 h 17"/>
                  <a:gd name="T8" fmla="*/ 0 w 17"/>
                  <a:gd name="T9" fmla="*/ 10 h 17"/>
                  <a:gd name="T10" fmla="*/ 0 w 17"/>
                  <a:gd name="T11" fmla="*/ 7 h 17"/>
                  <a:gd name="T12" fmla="*/ 1 w 17"/>
                  <a:gd name="T13" fmla="*/ 4 h 17"/>
                  <a:gd name="T14" fmla="*/ 4 w 17"/>
                  <a:gd name="T15" fmla="*/ 2 h 17"/>
                  <a:gd name="T16" fmla="*/ 6 w 17"/>
                  <a:gd name="T17" fmla="*/ 0 h 17"/>
                  <a:gd name="T18" fmla="*/ 9 w 17"/>
                  <a:gd name="T19" fmla="*/ 0 h 17"/>
                  <a:gd name="T20" fmla="*/ 12 w 17"/>
                  <a:gd name="T21" fmla="*/ 0 h 17"/>
                  <a:gd name="T22" fmla="*/ 13 w 17"/>
                  <a:gd name="T23" fmla="*/ 1 h 17"/>
                  <a:gd name="T24" fmla="*/ 14 w 17"/>
                  <a:gd name="T25" fmla="*/ 1 h 17"/>
                  <a:gd name="T26" fmla="*/ 16 w 17"/>
                  <a:gd name="T27" fmla="*/ 2 h 17"/>
                  <a:gd name="T28" fmla="*/ 16 w 17"/>
                  <a:gd name="T29" fmla="*/ 4 h 17"/>
                  <a:gd name="T30" fmla="*/ 16 w 17"/>
                  <a:gd name="T31" fmla="*/ 7 h 17"/>
                  <a:gd name="T32" fmla="*/ 13 w 17"/>
                  <a:gd name="T33" fmla="*/ 10 h 17"/>
                  <a:gd name="T34" fmla="*/ 10 w 17"/>
                  <a:gd name="T35" fmla="*/ 12 h 17"/>
                  <a:gd name="T36" fmla="*/ 8 w 17"/>
                  <a:gd name="T37" fmla="*/ 14 h 17"/>
                  <a:gd name="T38" fmla="*/ 5 w 17"/>
                  <a:gd name="T39" fmla="*/ 16 h 17"/>
                  <a:gd name="T40" fmla="*/ 2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2" y="16"/>
                    </a:moveTo>
                    <a:lnTo>
                      <a:pt x="1" y="14"/>
                    </a:lnTo>
                    <a:lnTo>
                      <a:pt x="0" y="13"/>
                    </a:lnTo>
                    <a:lnTo>
                      <a:pt x="0" y="12"/>
                    </a:lnTo>
                    <a:lnTo>
                      <a:pt x="0" y="10"/>
                    </a:lnTo>
                    <a:lnTo>
                      <a:pt x="0" y="7"/>
                    </a:lnTo>
                    <a:lnTo>
                      <a:pt x="1" y="4"/>
                    </a:lnTo>
                    <a:lnTo>
                      <a:pt x="4" y="2"/>
                    </a:lnTo>
                    <a:lnTo>
                      <a:pt x="6" y="0"/>
                    </a:lnTo>
                    <a:lnTo>
                      <a:pt x="9" y="0"/>
                    </a:lnTo>
                    <a:lnTo>
                      <a:pt x="12" y="0"/>
                    </a:lnTo>
                    <a:lnTo>
                      <a:pt x="13" y="1"/>
                    </a:lnTo>
                    <a:lnTo>
                      <a:pt x="14" y="1"/>
                    </a:lnTo>
                    <a:lnTo>
                      <a:pt x="16" y="2"/>
                    </a:lnTo>
                    <a:lnTo>
                      <a:pt x="16" y="4"/>
                    </a:lnTo>
                    <a:lnTo>
                      <a:pt x="16" y="7"/>
                    </a:lnTo>
                    <a:lnTo>
                      <a:pt x="13" y="10"/>
                    </a:lnTo>
                    <a:lnTo>
                      <a:pt x="10" y="12"/>
                    </a:lnTo>
                    <a:lnTo>
                      <a:pt x="8" y="14"/>
                    </a:lnTo>
                    <a:lnTo>
                      <a:pt x="5" y="16"/>
                    </a:lnTo>
                    <a:lnTo>
                      <a:pt x="2" y="16"/>
                    </a:lnTo>
                  </a:path>
                </a:pathLst>
              </a:custGeom>
              <a:solidFill>
                <a:srgbClr val="999999"/>
              </a:solidFill>
              <a:ln w="9525" cap="rnd">
                <a:noFill/>
                <a:round/>
                <a:headEnd type="none" w="sm" len="sm"/>
                <a:tailEnd type="none" w="sm" len="sm"/>
              </a:ln>
            </p:spPr>
            <p:txBody>
              <a:bodyPr/>
              <a:lstStyle/>
              <a:p>
                <a:endParaRPr lang="en-US"/>
              </a:p>
            </p:txBody>
          </p:sp>
          <p:sp>
            <p:nvSpPr>
              <p:cNvPr id="8694" name="Freeform 102"/>
              <p:cNvSpPr>
                <a:spLocks/>
              </p:cNvSpPr>
              <p:nvPr/>
            </p:nvSpPr>
            <p:spPr bwMode="auto">
              <a:xfrm>
                <a:off x="323" y="1935"/>
                <a:ext cx="17" cy="17"/>
              </a:xfrm>
              <a:custGeom>
                <a:avLst/>
                <a:gdLst>
                  <a:gd name="T0" fmla="*/ 12 w 17"/>
                  <a:gd name="T1" fmla="*/ 10 h 17"/>
                  <a:gd name="T2" fmla="*/ 16 w 17"/>
                  <a:gd name="T3" fmla="*/ 6 h 17"/>
                  <a:gd name="T4" fmla="*/ 16 w 17"/>
                  <a:gd name="T5" fmla="*/ 3 h 17"/>
                  <a:gd name="T6" fmla="*/ 16 w 17"/>
                  <a:gd name="T7" fmla="*/ 1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2 h 17"/>
                  <a:gd name="T20" fmla="*/ 0 w 17"/>
                  <a:gd name="T21" fmla="*/ 4 h 17"/>
                  <a:gd name="T22" fmla="*/ 0 w 17"/>
                  <a:gd name="T23" fmla="*/ 8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2 h 17"/>
                  <a:gd name="T40" fmla="*/ 12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10"/>
                    </a:moveTo>
                    <a:lnTo>
                      <a:pt x="16" y="6"/>
                    </a:lnTo>
                    <a:lnTo>
                      <a:pt x="16" y="3"/>
                    </a:lnTo>
                    <a:lnTo>
                      <a:pt x="16" y="1"/>
                    </a:lnTo>
                    <a:lnTo>
                      <a:pt x="14" y="0"/>
                    </a:lnTo>
                    <a:lnTo>
                      <a:pt x="12" y="0"/>
                    </a:lnTo>
                    <a:lnTo>
                      <a:pt x="11" y="0"/>
                    </a:lnTo>
                    <a:lnTo>
                      <a:pt x="9" y="0"/>
                    </a:lnTo>
                    <a:lnTo>
                      <a:pt x="6" y="0"/>
                    </a:lnTo>
                    <a:lnTo>
                      <a:pt x="3" y="2"/>
                    </a:lnTo>
                    <a:lnTo>
                      <a:pt x="0" y="4"/>
                    </a:lnTo>
                    <a:lnTo>
                      <a:pt x="0" y="8"/>
                    </a:lnTo>
                    <a:lnTo>
                      <a:pt x="0" y="11"/>
                    </a:lnTo>
                    <a:lnTo>
                      <a:pt x="0" y="13"/>
                    </a:lnTo>
                    <a:lnTo>
                      <a:pt x="0" y="14"/>
                    </a:lnTo>
                    <a:lnTo>
                      <a:pt x="0" y="16"/>
                    </a:lnTo>
                    <a:lnTo>
                      <a:pt x="2" y="16"/>
                    </a:lnTo>
                    <a:lnTo>
                      <a:pt x="3" y="16"/>
                    </a:lnTo>
                    <a:lnTo>
                      <a:pt x="6" y="14"/>
                    </a:lnTo>
                    <a:lnTo>
                      <a:pt x="9" y="12"/>
                    </a:lnTo>
                    <a:lnTo>
                      <a:pt x="12" y="10"/>
                    </a:lnTo>
                  </a:path>
                </a:pathLst>
              </a:custGeom>
              <a:solidFill>
                <a:srgbClr val="333333"/>
              </a:solidFill>
              <a:ln w="9525" cap="rnd">
                <a:noFill/>
                <a:round/>
                <a:headEnd type="none" w="sm" len="sm"/>
                <a:tailEnd type="none" w="sm" len="sm"/>
              </a:ln>
            </p:spPr>
            <p:txBody>
              <a:bodyPr/>
              <a:lstStyle/>
              <a:p>
                <a:endParaRPr lang="en-US"/>
              </a:p>
            </p:txBody>
          </p:sp>
          <p:sp>
            <p:nvSpPr>
              <p:cNvPr id="8695" name="Freeform 103"/>
              <p:cNvSpPr>
                <a:spLocks/>
              </p:cNvSpPr>
              <p:nvPr/>
            </p:nvSpPr>
            <p:spPr bwMode="auto">
              <a:xfrm>
                <a:off x="324" y="1937"/>
                <a:ext cx="17" cy="17"/>
              </a:xfrm>
              <a:custGeom>
                <a:avLst/>
                <a:gdLst>
                  <a:gd name="T0" fmla="*/ 14 w 17"/>
                  <a:gd name="T1" fmla="*/ 9 h 17"/>
                  <a:gd name="T2" fmla="*/ 16 w 17"/>
                  <a:gd name="T3" fmla="*/ 6 h 17"/>
                  <a:gd name="T4" fmla="*/ 16 w 17"/>
                  <a:gd name="T5" fmla="*/ 3 h 17"/>
                  <a:gd name="T6" fmla="*/ 16 w 17"/>
                  <a:gd name="T7" fmla="*/ 0 h 17"/>
                  <a:gd name="T8" fmla="*/ 14 w 17"/>
                  <a:gd name="T9" fmla="*/ 0 h 17"/>
                  <a:gd name="T10" fmla="*/ 10 w 17"/>
                  <a:gd name="T11" fmla="*/ 0 h 17"/>
                  <a:gd name="T12" fmla="*/ 6 w 17"/>
                  <a:gd name="T13" fmla="*/ 0 h 17"/>
                  <a:gd name="T14" fmla="*/ 4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4 w 17"/>
                  <a:gd name="T27" fmla="*/ 16 h 17"/>
                  <a:gd name="T28" fmla="*/ 6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3"/>
                    </a:lnTo>
                    <a:lnTo>
                      <a:pt x="16" y="0"/>
                    </a:lnTo>
                    <a:lnTo>
                      <a:pt x="14" y="0"/>
                    </a:lnTo>
                    <a:lnTo>
                      <a:pt x="10" y="0"/>
                    </a:lnTo>
                    <a:lnTo>
                      <a:pt x="6" y="0"/>
                    </a:lnTo>
                    <a:lnTo>
                      <a:pt x="4" y="2"/>
                    </a:lnTo>
                    <a:lnTo>
                      <a:pt x="0" y="5"/>
                    </a:lnTo>
                    <a:lnTo>
                      <a:pt x="0" y="8"/>
                    </a:lnTo>
                    <a:lnTo>
                      <a:pt x="0" y="11"/>
                    </a:lnTo>
                    <a:lnTo>
                      <a:pt x="0" y="14"/>
                    </a:lnTo>
                    <a:lnTo>
                      <a:pt x="0" y="16"/>
                    </a:lnTo>
                    <a:lnTo>
                      <a:pt x="4" y="16"/>
                    </a:lnTo>
                    <a:lnTo>
                      <a:pt x="6"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8696" name="Freeform 104"/>
              <p:cNvSpPr>
                <a:spLocks/>
              </p:cNvSpPr>
              <p:nvPr/>
            </p:nvSpPr>
            <p:spPr bwMode="auto">
              <a:xfrm>
                <a:off x="306" y="1931"/>
                <a:ext cx="28" cy="24"/>
              </a:xfrm>
              <a:custGeom>
                <a:avLst/>
                <a:gdLst>
                  <a:gd name="T0" fmla="*/ 0 w 28"/>
                  <a:gd name="T1" fmla="*/ 16 h 24"/>
                  <a:gd name="T2" fmla="*/ 27 w 28"/>
                  <a:gd name="T3" fmla="*/ 0 h 24"/>
                  <a:gd name="T4" fmla="*/ 27 w 28"/>
                  <a:gd name="T5" fmla="*/ 4 h 24"/>
                  <a:gd name="T6" fmla="*/ 20 w 28"/>
                  <a:gd name="T7" fmla="*/ 11 h 24"/>
                  <a:gd name="T8" fmla="*/ 17 w 28"/>
                  <a:gd name="T9" fmla="*/ 16 h 24"/>
                  <a:gd name="T10" fmla="*/ 7 w 28"/>
                  <a:gd name="T11" fmla="*/ 23 h 24"/>
                  <a:gd name="T12" fmla="*/ 4 w 28"/>
                  <a:gd name="T13" fmla="*/ 20 h 24"/>
                  <a:gd name="T14" fmla="*/ 0 w 28"/>
                  <a:gd name="T15" fmla="*/ 21 h 24"/>
                  <a:gd name="T16" fmla="*/ 0 w 28"/>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0" y="16"/>
                    </a:moveTo>
                    <a:lnTo>
                      <a:pt x="27" y="0"/>
                    </a:lnTo>
                    <a:lnTo>
                      <a:pt x="27" y="4"/>
                    </a:lnTo>
                    <a:lnTo>
                      <a:pt x="20" y="11"/>
                    </a:lnTo>
                    <a:lnTo>
                      <a:pt x="17" y="16"/>
                    </a:lnTo>
                    <a:lnTo>
                      <a:pt x="7" y="23"/>
                    </a:lnTo>
                    <a:lnTo>
                      <a:pt x="4" y="20"/>
                    </a:lnTo>
                    <a:lnTo>
                      <a:pt x="0" y="21"/>
                    </a:lnTo>
                    <a:lnTo>
                      <a:pt x="0" y="16"/>
                    </a:lnTo>
                  </a:path>
                </a:pathLst>
              </a:custGeom>
              <a:solidFill>
                <a:srgbClr val="333333"/>
              </a:solidFill>
              <a:ln w="9525" cap="rnd">
                <a:noFill/>
                <a:round/>
                <a:headEnd type="none" w="sm" len="sm"/>
                <a:tailEnd type="none" w="sm" len="sm"/>
              </a:ln>
            </p:spPr>
            <p:txBody>
              <a:bodyPr/>
              <a:lstStyle/>
              <a:p>
                <a:endParaRPr lang="en-US"/>
              </a:p>
            </p:txBody>
          </p:sp>
          <p:sp>
            <p:nvSpPr>
              <p:cNvPr id="8697" name="Freeform 105"/>
              <p:cNvSpPr>
                <a:spLocks/>
              </p:cNvSpPr>
              <p:nvPr/>
            </p:nvSpPr>
            <p:spPr bwMode="auto">
              <a:xfrm>
                <a:off x="314" y="1944"/>
                <a:ext cx="16" cy="17"/>
              </a:xfrm>
              <a:custGeom>
                <a:avLst/>
                <a:gdLst>
                  <a:gd name="T0" fmla="*/ 15 w 16"/>
                  <a:gd name="T1" fmla="*/ 11 h 17"/>
                  <a:gd name="T2" fmla="*/ 15 w 16"/>
                  <a:gd name="T3" fmla="*/ 0 h 17"/>
                  <a:gd name="T4" fmla="*/ 0 w 16"/>
                  <a:gd name="T5" fmla="*/ 1 h 17"/>
                  <a:gd name="T6" fmla="*/ 0 w 16"/>
                  <a:gd name="T7" fmla="*/ 16 h 17"/>
                  <a:gd name="T8" fmla="*/ 15 w 16"/>
                  <a:gd name="T9" fmla="*/ 1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1"/>
                    </a:moveTo>
                    <a:lnTo>
                      <a:pt x="15" y="0"/>
                    </a:lnTo>
                    <a:lnTo>
                      <a:pt x="0" y="1"/>
                    </a:lnTo>
                    <a:lnTo>
                      <a:pt x="0" y="16"/>
                    </a:lnTo>
                    <a:lnTo>
                      <a:pt x="15" y="11"/>
                    </a:lnTo>
                  </a:path>
                </a:pathLst>
              </a:custGeom>
              <a:solidFill>
                <a:srgbClr val="000000"/>
              </a:solidFill>
              <a:ln w="9525" cap="rnd">
                <a:noFill/>
                <a:round/>
                <a:headEnd type="none" w="sm" len="sm"/>
                <a:tailEnd type="none" w="sm" len="sm"/>
              </a:ln>
            </p:spPr>
            <p:txBody>
              <a:bodyPr/>
              <a:lstStyle/>
              <a:p>
                <a:endParaRPr lang="en-US"/>
              </a:p>
            </p:txBody>
          </p:sp>
          <p:sp>
            <p:nvSpPr>
              <p:cNvPr id="8698" name="Freeform 106"/>
              <p:cNvSpPr>
                <a:spLocks/>
              </p:cNvSpPr>
              <p:nvPr/>
            </p:nvSpPr>
            <p:spPr bwMode="auto">
              <a:xfrm>
                <a:off x="304" y="1946"/>
                <a:ext cx="17" cy="18"/>
              </a:xfrm>
              <a:custGeom>
                <a:avLst/>
                <a:gdLst>
                  <a:gd name="T0" fmla="*/ 0 w 17"/>
                  <a:gd name="T1" fmla="*/ 14 h 18"/>
                  <a:gd name="T2" fmla="*/ 0 w 17"/>
                  <a:gd name="T3" fmla="*/ 0 h 18"/>
                  <a:gd name="T4" fmla="*/ 16 w 17"/>
                  <a:gd name="T5" fmla="*/ 2 h 18"/>
                  <a:gd name="T6" fmla="*/ 16 w 17"/>
                  <a:gd name="T7" fmla="*/ 17 h 18"/>
                  <a:gd name="T8" fmla="*/ 0 w 17"/>
                  <a:gd name="T9" fmla="*/ 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4"/>
                    </a:moveTo>
                    <a:lnTo>
                      <a:pt x="0" y="0"/>
                    </a:lnTo>
                    <a:lnTo>
                      <a:pt x="16" y="2"/>
                    </a:lnTo>
                    <a:lnTo>
                      <a:pt x="16" y="17"/>
                    </a:lnTo>
                    <a:lnTo>
                      <a:pt x="0" y="14"/>
                    </a:lnTo>
                  </a:path>
                </a:pathLst>
              </a:custGeom>
              <a:solidFill>
                <a:srgbClr val="666666"/>
              </a:solidFill>
              <a:ln w="9525" cap="rnd">
                <a:noFill/>
                <a:round/>
                <a:headEnd type="none" w="sm" len="sm"/>
                <a:tailEnd type="none" w="sm" len="sm"/>
              </a:ln>
            </p:spPr>
            <p:txBody>
              <a:bodyPr/>
              <a:lstStyle/>
              <a:p>
                <a:endParaRPr lang="en-US"/>
              </a:p>
            </p:txBody>
          </p:sp>
          <p:sp>
            <p:nvSpPr>
              <p:cNvPr id="8699" name="Freeform 107"/>
              <p:cNvSpPr>
                <a:spLocks/>
              </p:cNvSpPr>
              <p:nvPr/>
            </p:nvSpPr>
            <p:spPr bwMode="auto">
              <a:xfrm>
                <a:off x="304" y="1930"/>
                <a:ext cx="30" cy="19"/>
              </a:xfrm>
              <a:custGeom>
                <a:avLst/>
                <a:gdLst>
                  <a:gd name="T0" fmla="*/ 29 w 30"/>
                  <a:gd name="T1" fmla="*/ 0 h 19"/>
                  <a:gd name="T2" fmla="*/ 26 w 30"/>
                  <a:gd name="T3" fmla="*/ 0 h 19"/>
                  <a:gd name="T4" fmla="*/ 0 w 30"/>
                  <a:gd name="T5" fmla="*/ 16 h 19"/>
                  <a:gd name="T6" fmla="*/ 0 w 30"/>
                  <a:gd name="T7" fmla="*/ 18 h 19"/>
                  <a:gd name="T8" fmla="*/ 29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29" y="0"/>
                    </a:moveTo>
                    <a:lnTo>
                      <a:pt x="26" y="0"/>
                    </a:lnTo>
                    <a:lnTo>
                      <a:pt x="0" y="16"/>
                    </a:lnTo>
                    <a:lnTo>
                      <a:pt x="0" y="18"/>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8700" name="Freeform 108"/>
              <p:cNvSpPr>
                <a:spLocks/>
              </p:cNvSpPr>
              <p:nvPr/>
            </p:nvSpPr>
            <p:spPr bwMode="auto">
              <a:xfrm>
                <a:off x="318" y="1942"/>
                <a:ext cx="17" cy="17"/>
              </a:xfrm>
              <a:custGeom>
                <a:avLst/>
                <a:gdLst>
                  <a:gd name="T0" fmla="*/ 16 w 17"/>
                  <a:gd name="T1" fmla="*/ 11 h 17"/>
                  <a:gd name="T2" fmla="*/ 16 w 17"/>
                  <a:gd name="T3" fmla="*/ 0 h 17"/>
                  <a:gd name="T4" fmla="*/ 0 w 17"/>
                  <a:gd name="T5" fmla="*/ 1 h 17"/>
                  <a:gd name="T6" fmla="*/ 0 w 17"/>
                  <a:gd name="T7" fmla="*/ 16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16" y="0"/>
                    </a:lnTo>
                    <a:lnTo>
                      <a:pt x="0" y="1"/>
                    </a:lnTo>
                    <a:lnTo>
                      <a:pt x="0" y="16"/>
                    </a:lnTo>
                    <a:lnTo>
                      <a:pt x="16" y="11"/>
                    </a:lnTo>
                  </a:path>
                </a:pathLst>
              </a:custGeom>
              <a:solidFill>
                <a:srgbClr val="000000"/>
              </a:solidFill>
              <a:ln w="9525" cap="rnd">
                <a:noFill/>
                <a:round/>
                <a:headEnd type="none" w="sm" len="sm"/>
                <a:tailEnd type="none" w="sm" len="sm"/>
              </a:ln>
            </p:spPr>
            <p:txBody>
              <a:bodyPr/>
              <a:lstStyle/>
              <a:p>
                <a:endParaRPr lang="en-US"/>
              </a:p>
            </p:txBody>
          </p:sp>
          <p:sp>
            <p:nvSpPr>
              <p:cNvPr id="8701" name="Freeform 109"/>
              <p:cNvSpPr>
                <a:spLocks/>
              </p:cNvSpPr>
              <p:nvPr/>
            </p:nvSpPr>
            <p:spPr bwMode="auto">
              <a:xfrm>
                <a:off x="321" y="1941"/>
                <a:ext cx="17" cy="16"/>
              </a:xfrm>
              <a:custGeom>
                <a:avLst/>
                <a:gdLst>
                  <a:gd name="T0" fmla="*/ 16 w 17"/>
                  <a:gd name="T1" fmla="*/ 10 h 16"/>
                  <a:gd name="T2" fmla="*/ 16 w 17"/>
                  <a:gd name="T3" fmla="*/ 0 h 16"/>
                  <a:gd name="T4" fmla="*/ 0 w 17"/>
                  <a:gd name="T5" fmla="*/ 1 h 16"/>
                  <a:gd name="T6" fmla="*/ 0 w 17"/>
                  <a:gd name="T7" fmla="*/ 15 h 16"/>
                  <a:gd name="T8" fmla="*/ 16 w 17"/>
                  <a:gd name="T9" fmla="*/ 1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0"/>
                    </a:moveTo>
                    <a:lnTo>
                      <a:pt x="16" y="0"/>
                    </a:lnTo>
                    <a:lnTo>
                      <a:pt x="0" y="1"/>
                    </a:lnTo>
                    <a:lnTo>
                      <a:pt x="0" y="15"/>
                    </a:lnTo>
                    <a:lnTo>
                      <a:pt x="16" y="10"/>
                    </a:lnTo>
                  </a:path>
                </a:pathLst>
              </a:custGeom>
              <a:solidFill>
                <a:srgbClr val="000000"/>
              </a:solidFill>
              <a:ln w="9525" cap="rnd">
                <a:noFill/>
                <a:round/>
                <a:headEnd type="none" w="sm" len="sm"/>
                <a:tailEnd type="none" w="sm" len="sm"/>
              </a:ln>
            </p:spPr>
            <p:txBody>
              <a:bodyPr/>
              <a:lstStyle/>
              <a:p>
                <a:endParaRPr lang="en-US"/>
              </a:p>
            </p:txBody>
          </p:sp>
          <p:sp>
            <p:nvSpPr>
              <p:cNvPr id="8702" name="Freeform 110"/>
              <p:cNvSpPr>
                <a:spLocks/>
              </p:cNvSpPr>
              <p:nvPr/>
            </p:nvSpPr>
            <p:spPr bwMode="auto">
              <a:xfrm>
                <a:off x="147" y="1941"/>
                <a:ext cx="40" cy="79"/>
              </a:xfrm>
              <a:custGeom>
                <a:avLst/>
                <a:gdLst>
                  <a:gd name="T0" fmla="*/ 0 w 40"/>
                  <a:gd name="T1" fmla="*/ 55 h 79"/>
                  <a:gd name="T2" fmla="*/ 39 w 40"/>
                  <a:gd name="T3" fmla="*/ 78 h 79"/>
                  <a:gd name="T4" fmla="*/ 39 w 40"/>
                  <a:gd name="T5" fmla="*/ 23 h 79"/>
                  <a:gd name="T6" fmla="*/ 0 w 40"/>
                  <a:gd name="T7" fmla="*/ 0 h 79"/>
                  <a:gd name="T8" fmla="*/ 0 w 40"/>
                  <a:gd name="T9" fmla="*/ 55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55"/>
                    </a:moveTo>
                    <a:lnTo>
                      <a:pt x="39" y="78"/>
                    </a:lnTo>
                    <a:lnTo>
                      <a:pt x="39" y="23"/>
                    </a:lnTo>
                    <a:lnTo>
                      <a:pt x="0" y="0"/>
                    </a:lnTo>
                    <a:lnTo>
                      <a:pt x="0" y="55"/>
                    </a:lnTo>
                  </a:path>
                </a:pathLst>
              </a:custGeom>
              <a:solidFill>
                <a:srgbClr val="7167B1"/>
              </a:solidFill>
              <a:ln w="9525" cap="rnd">
                <a:noFill/>
                <a:round/>
                <a:headEnd type="none" w="sm" len="sm"/>
                <a:tailEnd type="none" w="sm" len="sm"/>
              </a:ln>
            </p:spPr>
            <p:txBody>
              <a:bodyPr/>
              <a:lstStyle/>
              <a:p>
                <a:endParaRPr lang="en-US"/>
              </a:p>
            </p:txBody>
          </p:sp>
          <p:sp>
            <p:nvSpPr>
              <p:cNvPr id="8703" name="Freeform 111"/>
              <p:cNvSpPr>
                <a:spLocks/>
              </p:cNvSpPr>
              <p:nvPr/>
            </p:nvSpPr>
            <p:spPr bwMode="auto">
              <a:xfrm>
                <a:off x="147" y="1852"/>
                <a:ext cx="194" cy="114"/>
              </a:xfrm>
              <a:custGeom>
                <a:avLst/>
                <a:gdLst>
                  <a:gd name="T0" fmla="*/ 152 w 194"/>
                  <a:gd name="T1" fmla="*/ 0 h 114"/>
                  <a:gd name="T2" fmla="*/ 0 w 194"/>
                  <a:gd name="T3" fmla="*/ 88 h 114"/>
                  <a:gd name="T4" fmla="*/ 38 w 194"/>
                  <a:gd name="T5" fmla="*/ 113 h 114"/>
                  <a:gd name="T6" fmla="*/ 193 w 194"/>
                  <a:gd name="T7" fmla="*/ 22 h 114"/>
                  <a:gd name="T8" fmla="*/ 152 w 194"/>
                  <a:gd name="T9" fmla="*/ 0 h 114"/>
                  <a:gd name="T10" fmla="*/ 0 60000 65536"/>
                  <a:gd name="T11" fmla="*/ 0 60000 65536"/>
                  <a:gd name="T12" fmla="*/ 0 60000 65536"/>
                  <a:gd name="T13" fmla="*/ 0 60000 65536"/>
                  <a:gd name="T14" fmla="*/ 0 60000 65536"/>
                  <a:gd name="T15" fmla="*/ 0 w 194"/>
                  <a:gd name="T16" fmla="*/ 0 h 114"/>
                  <a:gd name="T17" fmla="*/ 194 w 194"/>
                  <a:gd name="T18" fmla="*/ 114 h 114"/>
                </a:gdLst>
                <a:ahLst/>
                <a:cxnLst>
                  <a:cxn ang="T10">
                    <a:pos x="T0" y="T1"/>
                  </a:cxn>
                  <a:cxn ang="T11">
                    <a:pos x="T2" y="T3"/>
                  </a:cxn>
                  <a:cxn ang="T12">
                    <a:pos x="T4" y="T5"/>
                  </a:cxn>
                  <a:cxn ang="T13">
                    <a:pos x="T6" y="T7"/>
                  </a:cxn>
                  <a:cxn ang="T14">
                    <a:pos x="T8" y="T9"/>
                  </a:cxn>
                </a:cxnLst>
                <a:rect l="T15" t="T16" r="T17" b="T18"/>
                <a:pathLst>
                  <a:path w="194" h="114">
                    <a:moveTo>
                      <a:pt x="152" y="0"/>
                    </a:moveTo>
                    <a:lnTo>
                      <a:pt x="0" y="88"/>
                    </a:lnTo>
                    <a:lnTo>
                      <a:pt x="38" y="113"/>
                    </a:lnTo>
                    <a:lnTo>
                      <a:pt x="193" y="22"/>
                    </a:lnTo>
                    <a:lnTo>
                      <a:pt x="152" y="0"/>
                    </a:lnTo>
                  </a:path>
                </a:pathLst>
              </a:custGeom>
              <a:solidFill>
                <a:srgbClr val="A19ACB"/>
              </a:solidFill>
              <a:ln w="9525" cap="rnd">
                <a:noFill/>
                <a:round/>
                <a:headEnd type="none" w="sm" len="sm"/>
                <a:tailEnd type="none" w="sm" len="sm"/>
              </a:ln>
            </p:spPr>
            <p:txBody>
              <a:bodyPr/>
              <a:lstStyle/>
              <a:p>
                <a:endParaRPr lang="en-US"/>
              </a:p>
            </p:txBody>
          </p:sp>
          <p:sp>
            <p:nvSpPr>
              <p:cNvPr id="8704" name="Freeform 112"/>
              <p:cNvSpPr>
                <a:spLocks/>
              </p:cNvSpPr>
              <p:nvPr/>
            </p:nvSpPr>
            <p:spPr bwMode="auto">
              <a:xfrm>
                <a:off x="186" y="1876"/>
                <a:ext cx="155" cy="144"/>
              </a:xfrm>
              <a:custGeom>
                <a:avLst/>
                <a:gdLst>
                  <a:gd name="T0" fmla="*/ 154 w 155"/>
                  <a:gd name="T1" fmla="*/ 55 h 144"/>
                  <a:gd name="T2" fmla="*/ 0 w 155"/>
                  <a:gd name="T3" fmla="*/ 143 h 144"/>
                  <a:gd name="T4" fmla="*/ 0 w 155"/>
                  <a:gd name="T5" fmla="*/ 87 h 144"/>
                  <a:gd name="T6" fmla="*/ 154 w 155"/>
                  <a:gd name="T7" fmla="*/ 0 h 144"/>
                  <a:gd name="T8" fmla="*/ 154 w 155"/>
                  <a:gd name="T9" fmla="*/ 55 h 144"/>
                  <a:gd name="T10" fmla="*/ 0 60000 65536"/>
                  <a:gd name="T11" fmla="*/ 0 60000 65536"/>
                  <a:gd name="T12" fmla="*/ 0 60000 65536"/>
                  <a:gd name="T13" fmla="*/ 0 60000 65536"/>
                  <a:gd name="T14" fmla="*/ 0 60000 65536"/>
                  <a:gd name="T15" fmla="*/ 0 w 155"/>
                  <a:gd name="T16" fmla="*/ 0 h 144"/>
                  <a:gd name="T17" fmla="*/ 155 w 155"/>
                  <a:gd name="T18" fmla="*/ 144 h 144"/>
                </a:gdLst>
                <a:ahLst/>
                <a:cxnLst>
                  <a:cxn ang="T10">
                    <a:pos x="T0" y="T1"/>
                  </a:cxn>
                  <a:cxn ang="T11">
                    <a:pos x="T2" y="T3"/>
                  </a:cxn>
                  <a:cxn ang="T12">
                    <a:pos x="T4" y="T5"/>
                  </a:cxn>
                  <a:cxn ang="T13">
                    <a:pos x="T6" y="T7"/>
                  </a:cxn>
                  <a:cxn ang="T14">
                    <a:pos x="T8" y="T9"/>
                  </a:cxn>
                </a:cxnLst>
                <a:rect l="T15" t="T16" r="T17" b="T18"/>
                <a:pathLst>
                  <a:path w="155" h="144">
                    <a:moveTo>
                      <a:pt x="154" y="55"/>
                    </a:moveTo>
                    <a:lnTo>
                      <a:pt x="0" y="143"/>
                    </a:lnTo>
                    <a:lnTo>
                      <a:pt x="0" y="87"/>
                    </a:lnTo>
                    <a:lnTo>
                      <a:pt x="154" y="0"/>
                    </a:lnTo>
                    <a:lnTo>
                      <a:pt x="154" y="55"/>
                    </a:lnTo>
                  </a:path>
                </a:pathLst>
              </a:custGeom>
              <a:solidFill>
                <a:srgbClr val="3E347E"/>
              </a:solidFill>
              <a:ln w="9525" cap="rnd">
                <a:noFill/>
                <a:round/>
                <a:headEnd type="none" w="sm" len="sm"/>
                <a:tailEnd type="none" w="sm" len="sm"/>
              </a:ln>
            </p:spPr>
            <p:txBody>
              <a:bodyPr/>
              <a:lstStyle/>
              <a:p>
                <a:endParaRPr lang="en-US"/>
              </a:p>
            </p:txBody>
          </p:sp>
          <p:sp>
            <p:nvSpPr>
              <p:cNvPr id="8705" name="Freeform 113"/>
              <p:cNvSpPr>
                <a:spLocks/>
              </p:cNvSpPr>
              <p:nvPr/>
            </p:nvSpPr>
            <p:spPr bwMode="auto">
              <a:xfrm>
                <a:off x="186" y="1963"/>
                <a:ext cx="17" cy="57"/>
              </a:xfrm>
              <a:custGeom>
                <a:avLst/>
                <a:gdLst>
                  <a:gd name="T0" fmla="*/ 16 w 17"/>
                  <a:gd name="T1" fmla="*/ 54 h 57"/>
                  <a:gd name="T2" fmla="*/ 0 w 17"/>
                  <a:gd name="T3" fmla="*/ 56 h 57"/>
                  <a:gd name="T4" fmla="*/ 0 w 17"/>
                  <a:gd name="T5" fmla="*/ 1 h 57"/>
                  <a:gd name="T6" fmla="*/ 16 w 17"/>
                  <a:gd name="T7" fmla="*/ 0 h 57"/>
                  <a:gd name="T8" fmla="*/ 16 w 17"/>
                  <a:gd name="T9" fmla="*/ 54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16" y="54"/>
                    </a:moveTo>
                    <a:lnTo>
                      <a:pt x="0" y="56"/>
                    </a:lnTo>
                    <a:lnTo>
                      <a:pt x="0" y="1"/>
                    </a:lnTo>
                    <a:lnTo>
                      <a:pt x="16" y="0"/>
                    </a:lnTo>
                    <a:lnTo>
                      <a:pt x="16" y="54"/>
                    </a:lnTo>
                  </a:path>
                </a:pathLst>
              </a:custGeom>
              <a:solidFill>
                <a:srgbClr val="A19ACB"/>
              </a:solidFill>
              <a:ln w="9525" cap="rnd">
                <a:noFill/>
                <a:round/>
                <a:headEnd type="none" w="sm" len="sm"/>
                <a:tailEnd type="none" w="sm" len="sm"/>
              </a:ln>
            </p:spPr>
            <p:txBody>
              <a:bodyPr/>
              <a:lstStyle/>
              <a:p>
                <a:endParaRPr lang="en-US"/>
              </a:p>
            </p:txBody>
          </p:sp>
          <p:sp>
            <p:nvSpPr>
              <p:cNvPr id="8706" name="Freeform 114"/>
              <p:cNvSpPr>
                <a:spLocks/>
              </p:cNvSpPr>
              <p:nvPr/>
            </p:nvSpPr>
            <p:spPr bwMode="auto">
              <a:xfrm>
                <a:off x="212" y="1948"/>
                <a:ext cx="17" cy="58"/>
              </a:xfrm>
              <a:custGeom>
                <a:avLst/>
                <a:gdLst>
                  <a:gd name="T0" fmla="*/ 16 w 17"/>
                  <a:gd name="T1" fmla="*/ 0 h 58"/>
                  <a:gd name="T2" fmla="*/ 16 w 17"/>
                  <a:gd name="T3" fmla="*/ 54 h 58"/>
                  <a:gd name="T4" fmla="*/ 0 w 17"/>
                  <a:gd name="T5" fmla="*/ 57 h 58"/>
                  <a:gd name="T6" fmla="*/ 0 w 17"/>
                  <a:gd name="T7" fmla="*/ 1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4"/>
                    </a:lnTo>
                    <a:lnTo>
                      <a:pt x="0" y="57"/>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707" name="Freeform 115"/>
              <p:cNvSpPr>
                <a:spLocks/>
              </p:cNvSpPr>
              <p:nvPr/>
            </p:nvSpPr>
            <p:spPr bwMode="auto">
              <a:xfrm>
                <a:off x="237" y="1934"/>
                <a:ext cx="17" cy="58"/>
              </a:xfrm>
              <a:custGeom>
                <a:avLst/>
                <a:gdLst>
                  <a:gd name="T0" fmla="*/ 16 w 17"/>
                  <a:gd name="T1" fmla="*/ 0 h 58"/>
                  <a:gd name="T2" fmla="*/ 16 w 17"/>
                  <a:gd name="T3" fmla="*/ 55 h 58"/>
                  <a:gd name="T4" fmla="*/ 0 w 17"/>
                  <a:gd name="T5" fmla="*/ 57 h 58"/>
                  <a:gd name="T6" fmla="*/ 0 w 17"/>
                  <a:gd name="T7" fmla="*/ 0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5"/>
                    </a:lnTo>
                    <a:lnTo>
                      <a:pt x="0" y="57"/>
                    </a:lnTo>
                    <a:lnTo>
                      <a:pt x="0" y="0"/>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708" name="Freeform 116"/>
              <p:cNvSpPr>
                <a:spLocks/>
              </p:cNvSpPr>
              <p:nvPr/>
            </p:nvSpPr>
            <p:spPr bwMode="auto">
              <a:xfrm>
                <a:off x="262" y="1919"/>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709" name="Freeform 117"/>
              <p:cNvSpPr>
                <a:spLocks/>
              </p:cNvSpPr>
              <p:nvPr/>
            </p:nvSpPr>
            <p:spPr bwMode="auto">
              <a:xfrm>
                <a:off x="287" y="1904"/>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8710" name="Freeform 118"/>
              <p:cNvSpPr>
                <a:spLocks/>
              </p:cNvSpPr>
              <p:nvPr/>
            </p:nvSpPr>
            <p:spPr bwMode="auto">
              <a:xfrm>
                <a:off x="312" y="1890"/>
                <a:ext cx="17" cy="59"/>
              </a:xfrm>
              <a:custGeom>
                <a:avLst/>
                <a:gdLst>
                  <a:gd name="T0" fmla="*/ 16 w 17"/>
                  <a:gd name="T1" fmla="*/ 0 h 59"/>
                  <a:gd name="T2" fmla="*/ 16 w 17"/>
                  <a:gd name="T3" fmla="*/ 56 h 59"/>
                  <a:gd name="T4" fmla="*/ 0 w 17"/>
                  <a:gd name="T5" fmla="*/ 58 h 59"/>
                  <a:gd name="T6" fmla="*/ 0 w 17"/>
                  <a:gd name="T7" fmla="*/ 1 h 59"/>
                  <a:gd name="T8" fmla="*/ 16 w 17"/>
                  <a:gd name="T9" fmla="*/ 0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0"/>
                    </a:moveTo>
                    <a:lnTo>
                      <a:pt x="16" y="56"/>
                    </a:lnTo>
                    <a:lnTo>
                      <a:pt x="0" y="58"/>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8711" name="Freeform 119"/>
              <p:cNvSpPr>
                <a:spLocks/>
              </p:cNvSpPr>
              <p:nvPr/>
            </p:nvSpPr>
            <p:spPr bwMode="auto">
              <a:xfrm>
                <a:off x="337" y="1876"/>
                <a:ext cx="17" cy="59"/>
              </a:xfrm>
              <a:custGeom>
                <a:avLst/>
                <a:gdLst>
                  <a:gd name="T0" fmla="*/ 16 w 17"/>
                  <a:gd name="T1" fmla="*/ 55 h 59"/>
                  <a:gd name="T2" fmla="*/ 0 w 17"/>
                  <a:gd name="T3" fmla="*/ 58 h 59"/>
                  <a:gd name="T4" fmla="*/ 0 w 17"/>
                  <a:gd name="T5" fmla="*/ 1 h 59"/>
                  <a:gd name="T6" fmla="*/ 16 w 17"/>
                  <a:gd name="T7" fmla="*/ 0 h 59"/>
                  <a:gd name="T8" fmla="*/ 16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55"/>
                    </a:moveTo>
                    <a:lnTo>
                      <a:pt x="0" y="58"/>
                    </a:lnTo>
                    <a:lnTo>
                      <a:pt x="0" y="1"/>
                    </a:lnTo>
                    <a:lnTo>
                      <a:pt x="16" y="0"/>
                    </a:lnTo>
                    <a:lnTo>
                      <a:pt x="16" y="55"/>
                    </a:lnTo>
                  </a:path>
                </a:pathLst>
              </a:custGeom>
              <a:solidFill>
                <a:srgbClr val="A19ACB"/>
              </a:solidFill>
              <a:ln w="9525" cap="rnd">
                <a:noFill/>
                <a:round/>
                <a:headEnd type="none" w="sm" len="sm"/>
                <a:tailEnd type="none" w="sm" len="sm"/>
              </a:ln>
            </p:spPr>
            <p:txBody>
              <a:bodyPr/>
              <a:lstStyle/>
              <a:p>
                <a:endParaRPr lang="en-US"/>
              </a:p>
            </p:txBody>
          </p:sp>
          <p:sp>
            <p:nvSpPr>
              <p:cNvPr id="8712" name="Freeform 120"/>
              <p:cNvSpPr>
                <a:spLocks/>
              </p:cNvSpPr>
              <p:nvPr/>
            </p:nvSpPr>
            <p:spPr bwMode="auto">
              <a:xfrm>
                <a:off x="182" y="1961"/>
                <a:ext cx="17" cy="59"/>
              </a:xfrm>
              <a:custGeom>
                <a:avLst/>
                <a:gdLst>
                  <a:gd name="T0" fmla="*/ 0 w 17"/>
                  <a:gd name="T1" fmla="*/ 55 h 59"/>
                  <a:gd name="T2" fmla="*/ 16 w 17"/>
                  <a:gd name="T3" fmla="*/ 58 h 59"/>
                  <a:gd name="T4" fmla="*/ 16 w 17"/>
                  <a:gd name="T5" fmla="*/ 2 h 59"/>
                  <a:gd name="T6" fmla="*/ 0 w 17"/>
                  <a:gd name="T7" fmla="*/ 0 h 59"/>
                  <a:gd name="T8" fmla="*/ 0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0" y="55"/>
                    </a:moveTo>
                    <a:lnTo>
                      <a:pt x="16" y="58"/>
                    </a:lnTo>
                    <a:lnTo>
                      <a:pt x="16" y="2"/>
                    </a:lnTo>
                    <a:lnTo>
                      <a:pt x="0" y="0"/>
                    </a:lnTo>
                    <a:lnTo>
                      <a:pt x="0" y="55"/>
                    </a:lnTo>
                  </a:path>
                </a:pathLst>
              </a:custGeom>
              <a:solidFill>
                <a:srgbClr val="D0CDE5"/>
              </a:solidFill>
              <a:ln w="9525" cap="rnd">
                <a:noFill/>
                <a:round/>
                <a:headEnd type="none" w="sm" len="sm"/>
                <a:tailEnd type="none" w="sm" len="sm"/>
              </a:ln>
            </p:spPr>
            <p:txBody>
              <a:bodyPr/>
              <a:lstStyle/>
              <a:p>
                <a:endParaRPr lang="en-US"/>
              </a:p>
            </p:txBody>
          </p:sp>
          <p:sp>
            <p:nvSpPr>
              <p:cNvPr id="8713" name="Freeform 121"/>
              <p:cNvSpPr>
                <a:spLocks/>
              </p:cNvSpPr>
              <p:nvPr/>
            </p:nvSpPr>
            <p:spPr bwMode="auto">
              <a:xfrm>
                <a:off x="147" y="1941"/>
                <a:ext cx="17" cy="60"/>
              </a:xfrm>
              <a:custGeom>
                <a:avLst/>
                <a:gdLst>
                  <a:gd name="T0" fmla="*/ 0 w 17"/>
                  <a:gd name="T1" fmla="*/ 56 h 60"/>
                  <a:gd name="T2" fmla="*/ 16 w 17"/>
                  <a:gd name="T3" fmla="*/ 59 h 60"/>
                  <a:gd name="T4" fmla="*/ 16 w 17"/>
                  <a:gd name="T5" fmla="*/ 1 h 60"/>
                  <a:gd name="T6" fmla="*/ 0 w 17"/>
                  <a:gd name="T7" fmla="*/ 0 h 60"/>
                  <a:gd name="T8" fmla="*/ 0 w 17"/>
                  <a:gd name="T9" fmla="*/ 56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56"/>
                    </a:moveTo>
                    <a:lnTo>
                      <a:pt x="16" y="59"/>
                    </a:lnTo>
                    <a:lnTo>
                      <a:pt x="16" y="1"/>
                    </a:lnTo>
                    <a:lnTo>
                      <a:pt x="0" y="0"/>
                    </a:lnTo>
                    <a:lnTo>
                      <a:pt x="0" y="56"/>
                    </a:lnTo>
                  </a:path>
                </a:pathLst>
              </a:custGeom>
              <a:solidFill>
                <a:srgbClr val="D0CDE5"/>
              </a:solidFill>
              <a:ln w="9525" cap="rnd">
                <a:noFill/>
                <a:round/>
                <a:headEnd type="none" w="sm" len="sm"/>
                <a:tailEnd type="none" w="sm" len="sm"/>
              </a:ln>
            </p:spPr>
            <p:txBody>
              <a:bodyPr/>
              <a:lstStyle/>
              <a:p>
                <a:endParaRPr lang="en-US"/>
              </a:p>
            </p:txBody>
          </p:sp>
          <p:sp>
            <p:nvSpPr>
              <p:cNvPr id="8714" name="Freeform 122"/>
              <p:cNvSpPr>
                <a:spLocks/>
              </p:cNvSpPr>
              <p:nvPr/>
            </p:nvSpPr>
            <p:spPr bwMode="auto">
              <a:xfrm>
                <a:off x="156" y="1930"/>
                <a:ext cx="34" cy="29"/>
              </a:xfrm>
              <a:custGeom>
                <a:avLst/>
                <a:gdLst>
                  <a:gd name="T0" fmla="*/ 33 w 34"/>
                  <a:gd name="T1" fmla="*/ 0 h 29"/>
                  <a:gd name="T2" fmla="*/ 0 w 34"/>
                  <a:gd name="T3" fmla="*/ 9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9"/>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8715" name="Freeform 123"/>
              <p:cNvSpPr>
                <a:spLocks/>
              </p:cNvSpPr>
              <p:nvPr/>
            </p:nvSpPr>
            <p:spPr bwMode="auto">
              <a:xfrm>
                <a:off x="188" y="1930"/>
                <a:ext cx="36" cy="29"/>
              </a:xfrm>
              <a:custGeom>
                <a:avLst/>
                <a:gdLst>
                  <a:gd name="T0" fmla="*/ 0 w 36"/>
                  <a:gd name="T1" fmla="*/ 0 h 29"/>
                  <a:gd name="T2" fmla="*/ 35 w 36"/>
                  <a:gd name="T3" fmla="*/ 7 h 29"/>
                  <a:gd name="T4" fmla="*/ 0 w 36"/>
                  <a:gd name="T5" fmla="*/ 28 h 29"/>
                  <a:gd name="T6" fmla="*/ 0 w 36"/>
                  <a:gd name="T7" fmla="*/ 0 h 29"/>
                  <a:gd name="T8" fmla="*/ 0 60000 65536"/>
                  <a:gd name="T9" fmla="*/ 0 60000 65536"/>
                  <a:gd name="T10" fmla="*/ 0 60000 65536"/>
                  <a:gd name="T11" fmla="*/ 0 60000 65536"/>
                  <a:gd name="T12" fmla="*/ 0 w 36"/>
                  <a:gd name="T13" fmla="*/ 0 h 29"/>
                  <a:gd name="T14" fmla="*/ 36 w 36"/>
                  <a:gd name="T15" fmla="*/ 29 h 29"/>
                </a:gdLst>
                <a:ahLst/>
                <a:cxnLst>
                  <a:cxn ang="T8">
                    <a:pos x="T0" y="T1"/>
                  </a:cxn>
                  <a:cxn ang="T9">
                    <a:pos x="T2" y="T3"/>
                  </a:cxn>
                  <a:cxn ang="T10">
                    <a:pos x="T4" y="T5"/>
                  </a:cxn>
                  <a:cxn ang="T11">
                    <a:pos x="T6" y="T7"/>
                  </a:cxn>
                </a:cxnLst>
                <a:rect l="T12" t="T13" r="T14" b="T15"/>
                <a:pathLst>
                  <a:path w="36" h="29">
                    <a:moveTo>
                      <a:pt x="0" y="0"/>
                    </a:moveTo>
                    <a:lnTo>
                      <a:pt x="35"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716" name="Freeform 124"/>
              <p:cNvSpPr>
                <a:spLocks/>
              </p:cNvSpPr>
              <p:nvPr/>
            </p:nvSpPr>
            <p:spPr bwMode="auto">
              <a:xfrm>
                <a:off x="156" y="1920"/>
                <a:ext cx="35" cy="22"/>
              </a:xfrm>
              <a:custGeom>
                <a:avLst/>
                <a:gdLst>
                  <a:gd name="T0" fmla="*/ 32 w 35"/>
                  <a:gd name="T1" fmla="*/ 10 h 22"/>
                  <a:gd name="T2" fmla="*/ 0 w 35"/>
                  <a:gd name="T3" fmla="*/ 21 h 22"/>
                  <a:gd name="T4" fmla="*/ 34 w 35"/>
                  <a:gd name="T5" fmla="*/ 0 h 22"/>
                  <a:gd name="T6" fmla="*/ 32 w 35"/>
                  <a:gd name="T7" fmla="*/ 10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32" y="10"/>
                    </a:moveTo>
                    <a:lnTo>
                      <a:pt x="0" y="21"/>
                    </a:lnTo>
                    <a:lnTo>
                      <a:pt x="34"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8717" name="Freeform 125"/>
              <p:cNvSpPr>
                <a:spLocks/>
              </p:cNvSpPr>
              <p:nvPr/>
            </p:nvSpPr>
            <p:spPr bwMode="auto">
              <a:xfrm>
                <a:off x="189" y="1920"/>
                <a:ext cx="35" cy="20"/>
              </a:xfrm>
              <a:custGeom>
                <a:avLst/>
                <a:gdLst>
                  <a:gd name="T0" fmla="*/ 0 w 35"/>
                  <a:gd name="T1" fmla="*/ 10 h 20"/>
                  <a:gd name="T2" fmla="*/ 0 w 35"/>
                  <a:gd name="T3" fmla="*/ 0 h 20"/>
                  <a:gd name="T4" fmla="*/ 34 w 35"/>
                  <a:gd name="T5" fmla="*/ 19 h 20"/>
                  <a:gd name="T6" fmla="*/ 0 w 35"/>
                  <a:gd name="T7" fmla="*/ 1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0"/>
                    </a:moveTo>
                    <a:lnTo>
                      <a:pt x="0" y="0"/>
                    </a:lnTo>
                    <a:lnTo>
                      <a:pt x="34"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8718" name="Freeform 126"/>
              <p:cNvSpPr>
                <a:spLocks/>
              </p:cNvSpPr>
              <p:nvPr/>
            </p:nvSpPr>
            <p:spPr bwMode="auto">
              <a:xfrm>
                <a:off x="264" y="1868"/>
                <a:ext cx="34" cy="29"/>
              </a:xfrm>
              <a:custGeom>
                <a:avLst/>
                <a:gdLst>
                  <a:gd name="T0" fmla="*/ 33 w 34"/>
                  <a:gd name="T1" fmla="*/ 0 h 29"/>
                  <a:gd name="T2" fmla="*/ 0 w 34"/>
                  <a:gd name="T3" fmla="*/ 8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8"/>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8719" name="Freeform 127"/>
              <p:cNvSpPr>
                <a:spLocks/>
              </p:cNvSpPr>
              <p:nvPr/>
            </p:nvSpPr>
            <p:spPr bwMode="auto">
              <a:xfrm>
                <a:off x="296" y="1868"/>
                <a:ext cx="37" cy="29"/>
              </a:xfrm>
              <a:custGeom>
                <a:avLst/>
                <a:gdLst>
                  <a:gd name="T0" fmla="*/ 0 w 37"/>
                  <a:gd name="T1" fmla="*/ 0 h 29"/>
                  <a:gd name="T2" fmla="*/ 36 w 37"/>
                  <a:gd name="T3" fmla="*/ 7 h 29"/>
                  <a:gd name="T4" fmla="*/ 0 w 37"/>
                  <a:gd name="T5" fmla="*/ 28 h 29"/>
                  <a:gd name="T6" fmla="*/ 0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0"/>
                    </a:moveTo>
                    <a:lnTo>
                      <a:pt x="36"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720" name="Freeform 128"/>
              <p:cNvSpPr>
                <a:spLocks/>
              </p:cNvSpPr>
              <p:nvPr/>
            </p:nvSpPr>
            <p:spPr bwMode="auto">
              <a:xfrm>
                <a:off x="264" y="1858"/>
                <a:ext cx="36" cy="21"/>
              </a:xfrm>
              <a:custGeom>
                <a:avLst/>
                <a:gdLst>
                  <a:gd name="T0" fmla="*/ 32 w 36"/>
                  <a:gd name="T1" fmla="*/ 10 h 21"/>
                  <a:gd name="T2" fmla="*/ 0 w 36"/>
                  <a:gd name="T3" fmla="*/ 20 h 21"/>
                  <a:gd name="T4" fmla="*/ 35 w 36"/>
                  <a:gd name="T5" fmla="*/ 0 h 21"/>
                  <a:gd name="T6" fmla="*/ 32 w 36"/>
                  <a:gd name="T7" fmla="*/ 1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2" y="10"/>
                    </a:moveTo>
                    <a:lnTo>
                      <a:pt x="0" y="20"/>
                    </a:lnTo>
                    <a:lnTo>
                      <a:pt x="35"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8721" name="Freeform 129"/>
              <p:cNvSpPr>
                <a:spLocks/>
              </p:cNvSpPr>
              <p:nvPr/>
            </p:nvSpPr>
            <p:spPr bwMode="auto">
              <a:xfrm>
                <a:off x="297" y="1858"/>
                <a:ext cx="36" cy="20"/>
              </a:xfrm>
              <a:custGeom>
                <a:avLst/>
                <a:gdLst>
                  <a:gd name="T0" fmla="*/ 0 w 36"/>
                  <a:gd name="T1" fmla="*/ 10 h 20"/>
                  <a:gd name="T2" fmla="*/ 1 w 36"/>
                  <a:gd name="T3" fmla="*/ 0 h 20"/>
                  <a:gd name="T4" fmla="*/ 35 w 36"/>
                  <a:gd name="T5" fmla="*/ 19 h 20"/>
                  <a:gd name="T6" fmla="*/ 0 w 36"/>
                  <a:gd name="T7" fmla="*/ 10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10"/>
                    </a:moveTo>
                    <a:lnTo>
                      <a:pt x="1" y="0"/>
                    </a:lnTo>
                    <a:lnTo>
                      <a:pt x="35"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8722" name="Freeform 130"/>
              <p:cNvSpPr>
                <a:spLocks/>
              </p:cNvSpPr>
              <p:nvPr/>
            </p:nvSpPr>
            <p:spPr bwMode="auto">
              <a:xfrm>
                <a:off x="211" y="1897"/>
                <a:ext cx="35" cy="30"/>
              </a:xfrm>
              <a:custGeom>
                <a:avLst/>
                <a:gdLst>
                  <a:gd name="T0" fmla="*/ 34 w 35"/>
                  <a:gd name="T1" fmla="*/ 0 h 30"/>
                  <a:gd name="T2" fmla="*/ 0 w 35"/>
                  <a:gd name="T3" fmla="*/ 9 h 30"/>
                  <a:gd name="T4" fmla="*/ 32 w 35"/>
                  <a:gd name="T5" fmla="*/ 29 h 30"/>
                  <a:gd name="T6" fmla="*/ 34 w 35"/>
                  <a:gd name="T7" fmla="*/ 0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34" y="0"/>
                    </a:moveTo>
                    <a:lnTo>
                      <a:pt x="0" y="9"/>
                    </a:lnTo>
                    <a:lnTo>
                      <a:pt x="32" y="29"/>
                    </a:lnTo>
                    <a:lnTo>
                      <a:pt x="34" y="0"/>
                    </a:lnTo>
                  </a:path>
                </a:pathLst>
              </a:custGeom>
              <a:solidFill>
                <a:srgbClr val="B3B3B3"/>
              </a:solidFill>
              <a:ln w="9525" cap="rnd">
                <a:noFill/>
                <a:round/>
                <a:headEnd type="none" w="sm" len="sm"/>
                <a:tailEnd type="none" w="sm" len="sm"/>
              </a:ln>
            </p:spPr>
            <p:txBody>
              <a:bodyPr/>
              <a:lstStyle/>
              <a:p>
                <a:endParaRPr lang="en-US"/>
              </a:p>
            </p:txBody>
          </p:sp>
          <p:sp>
            <p:nvSpPr>
              <p:cNvPr id="8723" name="Freeform 131"/>
              <p:cNvSpPr>
                <a:spLocks/>
              </p:cNvSpPr>
              <p:nvPr/>
            </p:nvSpPr>
            <p:spPr bwMode="auto">
              <a:xfrm>
                <a:off x="244" y="1897"/>
                <a:ext cx="36" cy="30"/>
              </a:xfrm>
              <a:custGeom>
                <a:avLst/>
                <a:gdLst>
                  <a:gd name="T0" fmla="*/ 0 w 36"/>
                  <a:gd name="T1" fmla="*/ 0 h 30"/>
                  <a:gd name="T2" fmla="*/ 35 w 36"/>
                  <a:gd name="T3" fmla="*/ 8 h 30"/>
                  <a:gd name="T4" fmla="*/ 0 w 36"/>
                  <a:gd name="T5" fmla="*/ 29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0" y="0"/>
                    </a:moveTo>
                    <a:lnTo>
                      <a:pt x="35" y="8"/>
                    </a:lnTo>
                    <a:lnTo>
                      <a:pt x="0" y="29"/>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724" name="Freeform 132"/>
              <p:cNvSpPr>
                <a:spLocks/>
              </p:cNvSpPr>
              <p:nvPr/>
            </p:nvSpPr>
            <p:spPr bwMode="auto">
              <a:xfrm>
                <a:off x="211" y="1888"/>
                <a:ext cx="36" cy="21"/>
              </a:xfrm>
              <a:custGeom>
                <a:avLst/>
                <a:gdLst>
                  <a:gd name="T0" fmla="*/ 33 w 36"/>
                  <a:gd name="T1" fmla="*/ 9 h 21"/>
                  <a:gd name="T2" fmla="*/ 0 w 36"/>
                  <a:gd name="T3" fmla="*/ 20 h 21"/>
                  <a:gd name="T4" fmla="*/ 35 w 36"/>
                  <a:gd name="T5" fmla="*/ 0 h 21"/>
                  <a:gd name="T6" fmla="*/ 33 w 36"/>
                  <a:gd name="T7" fmla="*/ 9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3" y="9"/>
                    </a:moveTo>
                    <a:lnTo>
                      <a:pt x="0" y="20"/>
                    </a:lnTo>
                    <a:lnTo>
                      <a:pt x="35" y="0"/>
                    </a:lnTo>
                    <a:lnTo>
                      <a:pt x="33" y="9"/>
                    </a:lnTo>
                  </a:path>
                </a:pathLst>
              </a:custGeom>
              <a:solidFill>
                <a:srgbClr val="E6E6E6"/>
              </a:solidFill>
              <a:ln w="9525" cap="rnd">
                <a:noFill/>
                <a:round/>
                <a:headEnd type="none" w="sm" len="sm"/>
                <a:tailEnd type="none" w="sm" len="sm"/>
              </a:ln>
            </p:spPr>
            <p:txBody>
              <a:bodyPr/>
              <a:lstStyle/>
              <a:p>
                <a:endParaRPr lang="en-US"/>
              </a:p>
            </p:txBody>
          </p:sp>
          <p:sp>
            <p:nvSpPr>
              <p:cNvPr id="8725" name="Freeform 133"/>
              <p:cNvSpPr>
                <a:spLocks/>
              </p:cNvSpPr>
              <p:nvPr/>
            </p:nvSpPr>
            <p:spPr bwMode="auto">
              <a:xfrm>
                <a:off x="245" y="1888"/>
                <a:ext cx="35" cy="20"/>
              </a:xfrm>
              <a:custGeom>
                <a:avLst/>
                <a:gdLst>
                  <a:gd name="T0" fmla="*/ 0 w 35"/>
                  <a:gd name="T1" fmla="*/ 9 h 20"/>
                  <a:gd name="T2" fmla="*/ 0 w 35"/>
                  <a:gd name="T3" fmla="*/ 0 h 20"/>
                  <a:gd name="T4" fmla="*/ 34 w 35"/>
                  <a:gd name="T5" fmla="*/ 19 h 20"/>
                  <a:gd name="T6" fmla="*/ 0 w 35"/>
                  <a:gd name="T7" fmla="*/ 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9"/>
                    </a:moveTo>
                    <a:lnTo>
                      <a:pt x="0" y="0"/>
                    </a:lnTo>
                    <a:lnTo>
                      <a:pt x="34" y="19"/>
                    </a:lnTo>
                    <a:lnTo>
                      <a:pt x="0" y="9"/>
                    </a:lnTo>
                  </a:path>
                </a:pathLst>
              </a:custGeom>
              <a:solidFill>
                <a:srgbClr val="7F7F7F"/>
              </a:solidFill>
              <a:ln w="9525" cap="rnd">
                <a:noFill/>
                <a:round/>
                <a:headEnd type="none" w="sm" len="sm"/>
                <a:tailEnd type="none" w="sm" len="sm"/>
              </a:ln>
            </p:spPr>
            <p:txBody>
              <a:bodyPr/>
              <a:lstStyle/>
              <a:p>
                <a:endParaRPr lang="en-US"/>
              </a:p>
            </p:txBody>
          </p:sp>
          <p:sp>
            <p:nvSpPr>
              <p:cNvPr id="8726" name="Freeform 134"/>
              <p:cNvSpPr>
                <a:spLocks/>
              </p:cNvSpPr>
              <p:nvPr/>
            </p:nvSpPr>
            <p:spPr bwMode="auto">
              <a:xfrm>
                <a:off x="156" y="2001"/>
                <a:ext cx="17" cy="16"/>
              </a:xfrm>
              <a:custGeom>
                <a:avLst/>
                <a:gdLst>
                  <a:gd name="T0" fmla="*/ 0 w 17"/>
                  <a:gd name="T1" fmla="*/ 9 h 16"/>
                  <a:gd name="T2" fmla="*/ 16 w 17"/>
                  <a:gd name="T3" fmla="*/ 15 h 16"/>
                  <a:gd name="T4" fmla="*/ 16 w 17"/>
                  <a:gd name="T5" fmla="*/ 4 h 16"/>
                  <a:gd name="T6" fmla="*/ 0 w 17"/>
                  <a:gd name="T7" fmla="*/ 0 h 16"/>
                  <a:gd name="T8" fmla="*/ 0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9"/>
                    </a:moveTo>
                    <a:lnTo>
                      <a:pt x="16" y="15"/>
                    </a:lnTo>
                    <a:lnTo>
                      <a:pt x="16" y="4"/>
                    </a:lnTo>
                    <a:lnTo>
                      <a:pt x="0" y="0"/>
                    </a:lnTo>
                    <a:lnTo>
                      <a:pt x="0" y="9"/>
                    </a:lnTo>
                  </a:path>
                </a:pathLst>
              </a:custGeom>
              <a:solidFill>
                <a:srgbClr val="999999"/>
              </a:solidFill>
              <a:ln w="9525" cap="rnd">
                <a:noFill/>
                <a:round/>
                <a:headEnd type="none" w="sm" len="sm"/>
                <a:tailEnd type="none" w="sm" len="sm"/>
              </a:ln>
            </p:spPr>
            <p:txBody>
              <a:bodyPr/>
              <a:lstStyle/>
              <a:p>
                <a:endParaRPr lang="en-US"/>
              </a:p>
            </p:txBody>
          </p:sp>
          <p:sp>
            <p:nvSpPr>
              <p:cNvPr id="8727" name="Freeform 135"/>
              <p:cNvSpPr>
                <a:spLocks/>
              </p:cNvSpPr>
              <p:nvPr/>
            </p:nvSpPr>
            <p:spPr bwMode="auto">
              <a:xfrm>
                <a:off x="156" y="1998"/>
                <a:ext cx="17" cy="17"/>
              </a:xfrm>
              <a:custGeom>
                <a:avLst/>
                <a:gdLst>
                  <a:gd name="T0" fmla="*/ 8 w 17"/>
                  <a:gd name="T1" fmla="*/ 0 h 17"/>
                  <a:gd name="T2" fmla="*/ 0 w 17"/>
                  <a:gd name="T3" fmla="*/ 6 h 17"/>
                  <a:gd name="T4" fmla="*/ 7 w 17"/>
                  <a:gd name="T5" fmla="*/ 16 h 17"/>
                  <a:gd name="T6" fmla="*/ 16 w 17"/>
                  <a:gd name="T7" fmla="*/ 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6"/>
                    </a:lnTo>
                    <a:lnTo>
                      <a:pt x="7" y="16"/>
                    </a:lnTo>
                    <a:lnTo>
                      <a:pt x="16" y="6"/>
                    </a:lnTo>
                    <a:lnTo>
                      <a:pt x="8" y="0"/>
                    </a:lnTo>
                  </a:path>
                </a:pathLst>
              </a:custGeom>
              <a:solidFill>
                <a:srgbClr val="CCCCCC"/>
              </a:solidFill>
              <a:ln w="9525" cap="rnd">
                <a:noFill/>
                <a:round/>
                <a:headEnd type="none" w="sm" len="sm"/>
                <a:tailEnd type="none" w="sm" len="sm"/>
              </a:ln>
            </p:spPr>
            <p:txBody>
              <a:bodyPr/>
              <a:lstStyle/>
              <a:p>
                <a:endParaRPr lang="en-US"/>
              </a:p>
            </p:txBody>
          </p:sp>
          <p:sp>
            <p:nvSpPr>
              <p:cNvPr id="8728" name="Freeform 136"/>
              <p:cNvSpPr>
                <a:spLocks/>
              </p:cNvSpPr>
              <p:nvPr/>
            </p:nvSpPr>
            <p:spPr bwMode="auto">
              <a:xfrm>
                <a:off x="163" y="2001"/>
                <a:ext cx="17" cy="16"/>
              </a:xfrm>
              <a:custGeom>
                <a:avLst/>
                <a:gdLst>
                  <a:gd name="T0" fmla="*/ 16 w 17"/>
                  <a:gd name="T1" fmla="*/ 9 h 16"/>
                  <a:gd name="T2" fmla="*/ 0 w 17"/>
                  <a:gd name="T3" fmla="*/ 15 h 16"/>
                  <a:gd name="T4" fmla="*/ 0 w 17"/>
                  <a:gd name="T5" fmla="*/ 4 h 16"/>
                  <a:gd name="T6" fmla="*/ 16 w 17"/>
                  <a:gd name="T7" fmla="*/ 0 h 16"/>
                  <a:gd name="T8" fmla="*/ 16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9"/>
                    </a:moveTo>
                    <a:lnTo>
                      <a:pt x="0" y="15"/>
                    </a:lnTo>
                    <a:lnTo>
                      <a:pt x="0" y="4"/>
                    </a:lnTo>
                    <a:lnTo>
                      <a:pt x="16" y="0"/>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8729" name="Freeform 137"/>
              <p:cNvSpPr>
                <a:spLocks/>
              </p:cNvSpPr>
              <p:nvPr/>
            </p:nvSpPr>
            <p:spPr bwMode="auto">
              <a:xfrm>
                <a:off x="310" y="1886"/>
                <a:ext cx="17" cy="18"/>
              </a:xfrm>
              <a:custGeom>
                <a:avLst/>
                <a:gdLst>
                  <a:gd name="T0" fmla="*/ 16 w 17"/>
                  <a:gd name="T1" fmla="*/ 8 h 18"/>
                  <a:gd name="T2" fmla="*/ 6 w 17"/>
                  <a:gd name="T3" fmla="*/ 0 h 18"/>
                  <a:gd name="T4" fmla="*/ 0 w 17"/>
                  <a:gd name="T5" fmla="*/ 8 h 18"/>
                  <a:gd name="T6" fmla="*/ 6 w 17"/>
                  <a:gd name="T7" fmla="*/ 17 h 18"/>
                  <a:gd name="T8" fmla="*/ 16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8"/>
                    </a:moveTo>
                    <a:lnTo>
                      <a:pt x="6" y="0"/>
                    </a:lnTo>
                    <a:lnTo>
                      <a:pt x="0" y="8"/>
                    </a:lnTo>
                    <a:lnTo>
                      <a:pt x="6" y="17"/>
                    </a:lnTo>
                    <a:lnTo>
                      <a:pt x="16" y="8"/>
                    </a:lnTo>
                  </a:path>
                </a:pathLst>
              </a:custGeom>
              <a:solidFill>
                <a:srgbClr val="191919"/>
              </a:solidFill>
              <a:ln w="9525" cap="rnd">
                <a:noFill/>
                <a:round/>
                <a:headEnd type="none" w="sm" len="sm"/>
                <a:tailEnd type="none" w="sm" len="sm"/>
              </a:ln>
            </p:spPr>
            <p:txBody>
              <a:bodyPr/>
              <a:lstStyle/>
              <a:p>
                <a:endParaRPr lang="en-US"/>
              </a:p>
            </p:txBody>
          </p:sp>
          <p:sp>
            <p:nvSpPr>
              <p:cNvPr id="8730" name="Freeform 138"/>
              <p:cNvSpPr>
                <a:spLocks/>
              </p:cNvSpPr>
              <p:nvPr/>
            </p:nvSpPr>
            <p:spPr bwMode="auto">
              <a:xfrm>
                <a:off x="306" y="1994"/>
                <a:ext cx="44" cy="38"/>
              </a:xfrm>
              <a:custGeom>
                <a:avLst/>
                <a:gdLst>
                  <a:gd name="T0" fmla="*/ 0 w 44"/>
                  <a:gd name="T1" fmla="*/ 22 h 38"/>
                  <a:gd name="T2" fmla="*/ 43 w 44"/>
                  <a:gd name="T3" fmla="*/ 0 h 38"/>
                  <a:gd name="T4" fmla="*/ 23 w 44"/>
                  <a:gd name="T5" fmla="*/ 24 h 38"/>
                  <a:gd name="T6" fmla="*/ 1 w 44"/>
                  <a:gd name="T7" fmla="*/ 37 h 38"/>
                  <a:gd name="T8" fmla="*/ 0 w 44"/>
                  <a:gd name="T9" fmla="*/ 22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2"/>
                    </a:moveTo>
                    <a:lnTo>
                      <a:pt x="43" y="0"/>
                    </a:lnTo>
                    <a:lnTo>
                      <a:pt x="23" y="24"/>
                    </a:lnTo>
                    <a:lnTo>
                      <a:pt x="1" y="37"/>
                    </a:lnTo>
                    <a:lnTo>
                      <a:pt x="0" y="22"/>
                    </a:lnTo>
                  </a:path>
                </a:pathLst>
              </a:custGeom>
              <a:solidFill>
                <a:srgbClr val="333333"/>
              </a:solidFill>
              <a:ln w="9525" cap="rnd">
                <a:noFill/>
                <a:round/>
                <a:headEnd type="none" w="sm" len="sm"/>
                <a:tailEnd type="none" w="sm" len="sm"/>
              </a:ln>
            </p:spPr>
            <p:txBody>
              <a:bodyPr/>
              <a:lstStyle/>
              <a:p>
                <a:endParaRPr lang="en-US"/>
              </a:p>
            </p:txBody>
          </p:sp>
          <p:sp>
            <p:nvSpPr>
              <p:cNvPr id="8731" name="Freeform 139"/>
              <p:cNvSpPr>
                <a:spLocks/>
              </p:cNvSpPr>
              <p:nvPr/>
            </p:nvSpPr>
            <p:spPr bwMode="auto">
              <a:xfrm>
                <a:off x="272" y="1998"/>
                <a:ext cx="37" cy="34"/>
              </a:xfrm>
              <a:custGeom>
                <a:avLst/>
                <a:gdLst>
                  <a:gd name="T0" fmla="*/ 0 w 37"/>
                  <a:gd name="T1" fmla="*/ 0 h 34"/>
                  <a:gd name="T2" fmla="*/ 33 w 37"/>
                  <a:gd name="T3" fmla="*/ 18 h 34"/>
                  <a:gd name="T4" fmla="*/ 36 w 37"/>
                  <a:gd name="T5" fmla="*/ 33 h 34"/>
                  <a:gd name="T6" fmla="*/ 19 w 37"/>
                  <a:gd name="T7" fmla="*/ 22 h 34"/>
                  <a:gd name="T8" fmla="*/ 0 w 37"/>
                  <a:gd name="T9" fmla="*/ 0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0"/>
                    </a:moveTo>
                    <a:lnTo>
                      <a:pt x="33" y="18"/>
                    </a:lnTo>
                    <a:lnTo>
                      <a:pt x="36" y="33"/>
                    </a:lnTo>
                    <a:lnTo>
                      <a:pt x="19" y="22"/>
                    </a:lnTo>
                    <a:lnTo>
                      <a:pt x="0" y="0"/>
                    </a:lnTo>
                  </a:path>
                </a:pathLst>
              </a:custGeom>
              <a:solidFill>
                <a:srgbClr val="808080"/>
              </a:solidFill>
              <a:ln w="9525" cap="rnd">
                <a:noFill/>
                <a:round/>
                <a:headEnd type="none" w="sm" len="sm"/>
                <a:tailEnd type="none" w="sm" len="sm"/>
              </a:ln>
            </p:spPr>
            <p:txBody>
              <a:bodyPr/>
              <a:lstStyle/>
              <a:p>
                <a:endParaRPr lang="en-US"/>
              </a:p>
            </p:txBody>
          </p:sp>
          <p:sp>
            <p:nvSpPr>
              <p:cNvPr id="8732" name="Freeform 140"/>
              <p:cNvSpPr>
                <a:spLocks/>
              </p:cNvSpPr>
              <p:nvPr/>
            </p:nvSpPr>
            <p:spPr bwMode="auto">
              <a:xfrm>
                <a:off x="272" y="1911"/>
                <a:ext cx="35" cy="106"/>
              </a:xfrm>
              <a:custGeom>
                <a:avLst/>
                <a:gdLst>
                  <a:gd name="T0" fmla="*/ 34 w 35"/>
                  <a:gd name="T1" fmla="*/ 105 h 106"/>
                  <a:gd name="T2" fmla="*/ 34 w 35"/>
                  <a:gd name="T3" fmla="*/ 20 h 106"/>
                  <a:gd name="T4" fmla="*/ 0 w 35"/>
                  <a:gd name="T5" fmla="*/ 0 h 106"/>
                  <a:gd name="T6" fmla="*/ 0 w 35"/>
                  <a:gd name="T7" fmla="*/ 85 h 106"/>
                  <a:gd name="T8" fmla="*/ 34 w 35"/>
                  <a:gd name="T9" fmla="*/ 105 h 106"/>
                  <a:gd name="T10" fmla="*/ 0 60000 65536"/>
                  <a:gd name="T11" fmla="*/ 0 60000 65536"/>
                  <a:gd name="T12" fmla="*/ 0 60000 65536"/>
                  <a:gd name="T13" fmla="*/ 0 60000 65536"/>
                  <a:gd name="T14" fmla="*/ 0 60000 65536"/>
                  <a:gd name="T15" fmla="*/ 0 w 35"/>
                  <a:gd name="T16" fmla="*/ 0 h 106"/>
                  <a:gd name="T17" fmla="*/ 35 w 35"/>
                  <a:gd name="T18" fmla="*/ 106 h 106"/>
                </a:gdLst>
                <a:ahLst/>
                <a:cxnLst>
                  <a:cxn ang="T10">
                    <a:pos x="T0" y="T1"/>
                  </a:cxn>
                  <a:cxn ang="T11">
                    <a:pos x="T2" y="T3"/>
                  </a:cxn>
                  <a:cxn ang="T12">
                    <a:pos x="T4" y="T5"/>
                  </a:cxn>
                  <a:cxn ang="T13">
                    <a:pos x="T6" y="T7"/>
                  </a:cxn>
                  <a:cxn ang="T14">
                    <a:pos x="T8" y="T9"/>
                  </a:cxn>
                </a:cxnLst>
                <a:rect l="T15" t="T16" r="T17" b="T18"/>
                <a:pathLst>
                  <a:path w="35" h="106">
                    <a:moveTo>
                      <a:pt x="34" y="105"/>
                    </a:moveTo>
                    <a:lnTo>
                      <a:pt x="34" y="20"/>
                    </a:lnTo>
                    <a:lnTo>
                      <a:pt x="0" y="0"/>
                    </a:lnTo>
                    <a:lnTo>
                      <a:pt x="0" y="85"/>
                    </a:lnTo>
                    <a:lnTo>
                      <a:pt x="34" y="105"/>
                    </a:lnTo>
                  </a:path>
                </a:pathLst>
              </a:custGeom>
              <a:solidFill>
                <a:srgbClr val="666666"/>
              </a:solidFill>
              <a:ln w="9525" cap="rnd">
                <a:noFill/>
                <a:round/>
                <a:headEnd type="none" w="sm" len="sm"/>
                <a:tailEnd type="none" w="sm" len="sm"/>
              </a:ln>
            </p:spPr>
            <p:txBody>
              <a:bodyPr/>
              <a:lstStyle/>
              <a:p>
                <a:endParaRPr lang="en-US"/>
              </a:p>
            </p:txBody>
          </p:sp>
          <p:sp>
            <p:nvSpPr>
              <p:cNvPr id="8733" name="Freeform 141"/>
              <p:cNvSpPr>
                <a:spLocks/>
              </p:cNvSpPr>
              <p:nvPr/>
            </p:nvSpPr>
            <p:spPr bwMode="auto">
              <a:xfrm>
                <a:off x="272" y="1886"/>
                <a:ext cx="78" cy="46"/>
              </a:xfrm>
              <a:custGeom>
                <a:avLst/>
                <a:gdLst>
                  <a:gd name="T0" fmla="*/ 77 w 78"/>
                  <a:gd name="T1" fmla="*/ 19 h 46"/>
                  <a:gd name="T2" fmla="*/ 40 w 78"/>
                  <a:gd name="T3" fmla="*/ 0 h 46"/>
                  <a:gd name="T4" fmla="*/ 0 w 78"/>
                  <a:gd name="T5" fmla="*/ 23 h 46"/>
                  <a:gd name="T6" fmla="*/ 33 w 78"/>
                  <a:gd name="T7" fmla="*/ 45 h 46"/>
                  <a:gd name="T8" fmla="*/ 77 w 78"/>
                  <a:gd name="T9" fmla="*/ 19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7" y="19"/>
                    </a:moveTo>
                    <a:lnTo>
                      <a:pt x="40" y="0"/>
                    </a:lnTo>
                    <a:lnTo>
                      <a:pt x="0" y="23"/>
                    </a:lnTo>
                    <a:lnTo>
                      <a:pt x="33" y="45"/>
                    </a:lnTo>
                    <a:lnTo>
                      <a:pt x="77" y="19"/>
                    </a:lnTo>
                  </a:path>
                </a:pathLst>
              </a:custGeom>
              <a:solidFill>
                <a:srgbClr val="CCCCCC"/>
              </a:solidFill>
              <a:ln w="9525" cap="rnd">
                <a:noFill/>
                <a:round/>
                <a:headEnd type="none" w="sm" len="sm"/>
                <a:tailEnd type="none" w="sm" len="sm"/>
              </a:ln>
            </p:spPr>
            <p:txBody>
              <a:bodyPr/>
              <a:lstStyle/>
              <a:p>
                <a:endParaRPr lang="en-US"/>
              </a:p>
            </p:txBody>
          </p:sp>
          <p:sp>
            <p:nvSpPr>
              <p:cNvPr id="8734" name="Freeform 142"/>
              <p:cNvSpPr>
                <a:spLocks/>
              </p:cNvSpPr>
              <p:nvPr/>
            </p:nvSpPr>
            <p:spPr bwMode="auto">
              <a:xfrm>
                <a:off x="306" y="1907"/>
                <a:ext cx="44" cy="110"/>
              </a:xfrm>
              <a:custGeom>
                <a:avLst/>
                <a:gdLst>
                  <a:gd name="T0" fmla="*/ 43 w 44"/>
                  <a:gd name="T1" fmla="*/ 85 h 110"/>
                  <a:gd name="T2" fmla="*/ 43 w 44"/>
                  <a:gd name="T3" fmla="*/ 0 h 110"/>
                  <a:gd name="T4" fmla="*/ 0 w 44"/>
                  <a:gd name="T5" fmla="*/ 24 h 110"/>
                  <a:gd name="T6" fmla="*/ 0 w 44"/>
                  <a:gd name="T7" fmla="*/ 109 h 110"/>
                  <a:gd name="T8" fmla="*/ 43 w 44"/>
                  <a:gd name="T9" fmla="*/ 85 h 110"/>
                  <a:gd name="T10" fmla="*/ 0 60000 65536"/>
                  <a:gd name="T11" fmla="*/ 0 60000 65536"/>
                  <a:gd name="T12" fmla="*/ 0 60000 65536"/>
                  <a:gd name="T13" fmla="*/ 0 60000 65536"/>
                  <a:gd name="T14" fmla="*/ 0 60000 65536"/>
                  <a:gd name="T15" fmla="*/ 0 w 44"/>
                  <a:gd name="T16" fmla="*/ 0 h 110"/>
                  <a:gd name="T17" fmla="*/ 44 w 44"/>
                  <a:gd name="T18" fmla="*/ 110 h 110"/>
                </a:gdLst>
                <a:ahLst/>
                <a:cxnLst>
                  <a:cxn ang="T10">
                    <a:pos x="T0" y="T1"/>
                  </a:cxn>
                  <a:cxn ang="T11">
                    <a:pos x="T2" y="T3"/>
                  </a:cxn>
                  <a:cxn ang="T12">
                    <a:pos x="T4" y="T5"/>
                  </a:cxn>
                  <a:cxn ang="T13">
                    <a:pos x="T6" y="T7"/>
                  </a:cxn>
                  <a:cxn ang="T14">
                    <a:pos x="T8" y="T9"/>
                  </a:cxn>
                </a:cxnLst>
                <a:rect l="T15" t="T16" r="T17" b="T18"/>
                <a:pathLst>
                  <a:path w="44" h="110">
                    <a:moveTo>
                      <a:pt x="43" y="85"/>
                    </a:moveTo>
                    <a:lnTo>
                      <a:pt x="43" y="0"/>
                    </a:lnTo>
                    <a:lnTo>
                      <a:pt x="0" y="24"/>
                    </a:lnTo>
                    <a:lnTo>
                      <a:pt x="0" y="109"/>
                    </a:lnTo>
                    <a:lnTo>
                      <a:pt x="43" y="85"/>
                    </a:lnTo>
                  </a:path>
                </a:pathLst>
              </a:custGeom>
              <a:solidFill>
                <a:srgbClr val="666666"/>
              </a:solidFill>
              <a:ln w="9525" cap="rnd">
                <a:noFill/>
                <a:round/>
                <a:headEnd type="none" w="sm" len="sm"/>
                <a:tailEnd type="none" w="sm" len="sm"/>
              </a:ln>
            </p:spPr>
            <p:txBody>
              <a:bodyPr/>
              <a:lstStyle/>
              <a:p>
                <a:endParaRPr lang="en-US"/>
              </a:p>
            </p:txBody>
          </p:sp>
          <p:sp>
            <p:nvSpPr>
              <p:cNvPr id="8735" name="Freeform 143"/>
              <p:cNvSpPr>
                <a:spLocks/>
              </p:cNvSpPr>
              <p:nvPr/>
            </p:nvSpPr>
            <p:spPr bwMode="auto">
              <a:xfrm>
                <a:off x="303" y="1927"/>
                <a:ext cx="17" cy="17"/>
              </a:xfrm>
              <a:custGeom>
                <a:avLst/>
                <a:gdLst>
                  <a:gd name="T0" fmla="*/ 16 w 17"/>
                  <a:gd name="T1" fmla="*/ 7 h 17"/>
                  <a:gd name="T2" fmla="*/ 8 w 17"/>
                  <a:gd name="T3" fmla="*/ 0 h 17"/>
                  <a:gd name="T4" fmla="*/ 0 w 17"/>
                  <a:gd name="T5" fmla="*/ 7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8" y="0"/>
                    </a:lnTo>
                    <a:lnTo>
                      <a:pt x="0" y="7"/>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8736" name="Freeform 144"/>
              <p:cNvSpPr>
                <a:spLocks/>
              </p:cNvSpPr>
              <p:nvPr/>
            </p:nvSpPr>
            <p:spPr bwMode="auto">
              <a:xfrm>
                <a:off x="272" y="1912"/>
                <a:ext cx="17" cy="129"/>
              </a:xfrm>
              <a:custGeom>
                <a:avLst/>
                <a:gdLst>
                  <a:gd name="T0" fmla="*/ 16 w 17"/>
                  <a:gd name="T1" fmla="*/ 128 h 129"/>
                  <a:gd name="T2" fmla="*/ 16 w 17"/>
                  <a:gd name="T3" fmla="*/ 0 h 129"/>
                  <a:gd name="T4" fmla="*/ 0 w 17"/>
                  <a:gd name="T5" fmla="*/ 0 h 129"/>
                  <a:gd name="T6" fmla="*/ 0 w 17"/>
                  <a:gd name="T7" fmla="*/ 125 h 129"/>
                  <a:gd name="T8" fmla="*/ 16 w 17"/>
                  <a:gd name="T9" fmla="*/ 128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6" y="128"/>
                    </a:moveTo>
                    <a:lnTo>
                      <a:pt x="16" y="0"/>
                    </a:lnTo>
                    <a:lnTo>
                      <a:pt x="0" y="0"/>
                    </a:lnTo>
                    <a:lnTo>
                      <a:pt x="0" y="125"/>
                    </a:lnTo>
                    <a:lnTo>
                      <a:pt x="16" y="128"/>
                    </a:lnTo>
                  </a:path>
                </a:pathLst>
              </a:custGeom>
              <a:solidFill>
                <a:srgbClr val="B3B3B3"/>
              </a:solidFill>
              <a:ln w="9525" cap="rnd">
                <a:noFill/>
                <a:round/>
                <a:headEnd type="none" w="sm" len="sm"/>
                <a:tailEnd type="none" w="sm" len="sm"/>
              </a:ln>
            </p:spPr>
            <p:txBody>
              <a:bodyPr/>
              <a:lstStyle/>
              <a:p>
                <a:endParaRPr lang="en-US"/>
              </a:p>
            </p:txBody>
          </p:sp>
          <p:sp>
            <p:nvSpPr>
              <p:cNvPr id="8737" name="Freeform 145"/>
              <p:cNvSpPr>
                <a:spLocks/>
              </p:cNvSpPr>
              <p:nvPr/>
            </p:nvSpPr>
            <p:spPr bwMode="auto">
              <a:xfrm>
                <a:off x="345" y="1908"/>
                <a:ext cx="17" cy="129"/>
              </a:xfrm>
              <a:custGeom>
                <a:avLst/>
                <a:gdLst>
                  <a:gd name="T0" fmla="*/ 11 w 17"/>
                  <a:gd name="T1" fmla="*/ 125 h 129"/>
                  <a:gd name="T2" fmla="*/ 16 w 17"/>
                  <a:gd name="T3" fmla="*/ 0 h 129"/>
                  <a:gd name="T4" fmla="*/ 0 w 17"/>
                  <a:gd name="T5" fmla="*/ 1 h 129"/>
                  <a:gd name="T6" fmla="*/ 0 w 17"/>
                  <a:gd name="T7" fmla="*/ 128 h 129"/>
                  <a:gd name="T8" fmla="*/ 11 w 17"/>
                  <a:gd name="T9" fmla="*/ 125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1" y="125"/>
                    </a:moveTo>
                    <a:lnTo>
                      <a:pt x="16" y="0"/>
                    </a:lnTo>
                    <a:lnTo>
                      <a:pt x="0" y="1"/>
                    </a:lnTo>
                    <a:lnTo>
                      <a:pt x="0" y="128"/>
                    </a:lnTo>
                    <a:lnTo>
                      <a:pt x="11" y="125"/>
                    </a:lnTo>
                  </a:path>
                </a:pathLst>
              </a:custGeom>
              <a:solidFill>
                <a:srgbClr val="808080"/>
              </a:solidFill>
              <a:ln w="9525" cap="rnd">
                <a:noFill/>
                <a:round/>
                <a:headEnd type="none" w="sm" len="sm"/>
                <a:tailEnd type="none" w="sm" len="sm"/>
              </a:ln>
            </p:spPr>
            <p:txBody>
              <a:bodyPr/>
              <a:lstStyle/>
              <a:p>
                <a:endParaRPr lang="en-US"/>
              </a:p>
            </p:txBody>
          </p:sp>
          <p:sp>
            <p:nvSpPr>
              <p:cNvPr id="8738" name="Freeform 146"/>
              <p:cNvSpPr>
                <a:spLocks/>
              </p:cNvSpPr>
              <p:nvPr/>
            </p:nvSpPr>
            <p:spPr bwMode="auto">
              <a:xfrm>
                <a:off x="306" y="1929"/>
                <a:ext cx="17" cy="131"/>
              </a:xfrm>
              <a:custGeom>
                <a:avLst/>
                <a:gdLst>
                  <a:gd name="T0" fmla="*/ 11 w 17"/>
                  <a:gd name="T1" fmla="*/ 127 h 131"/>
                  <a:gd name="T2" fmla="*/ 16 w 17"/>
                  <a:gd name="T3" fmla="*/ 0 h 131"/>
                  <a:gd name="T4" fmla="*/ 0 w 17"/>
                  <a:gd name="T5" fmla="*/ 1 h 131"/>
                  <a:gd name="T6" fmla="*/ 0 w 17"/>
                  <a:gd name="T7" fmla="*/ 130 h 131"/>
                  <a:gd name="T8" fmla="*/ 11 w 17"/>
                  <a:gd name="T9" fmla="*/ 127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1" y="127"/>
                    </a:moveTo>
                    <a:lnTo>
                      <a:pt x="16" y="0"/>
                    </a:lnTo>
                    <a:lnTo>
                      <a:pt x="0" y="1"/>
                    </a:lnTo>
                    <a:lnTo>
                      <a:pt x="0" y="130"/>
                    </a:lnTo>
                    <a:lnTo>
                      <a:pt x="11" y="127"/>
                    </a:lnTo>
                  </a:path>
                </a:pathLst>
              </a:custGeom>
              <a:solidFill>
                <a:srgbClr val="808080"/>
              </a:solidFill>
              <a:ln w="9525" cap="rnd">
                <a:noFill/>
                <a:round/>
                <a:headEnd type="none" w="sm" len="sm"/>
                <a:tailEnd type="none" w="sm" len="sm"/>
              </a:ln>
            </p:spPr>
            <p:txBody>
              <a:bodyPr/>
              <a:lstStyle/>
              <a:p>
                <a:endParaRPr lang="en-US"/>
              </a:p>
            </p:txBody>
          </p:sp>
          <p:sp>
            <p:nvSpPr>
              <p:cNvPr id="8739" name="Freeform 147"/>
              <p:cNvSpPr>
                <a:spLocks/>
              </p:cNvSpPr>
              <p:nvPr/>
            </p:nvSpPr>
            <p:spPr bwMode="auto">
              <a:xfrm>
                <a:off x="303" y="1929"/>
                <a:ext cx="17" cy="131"/>
              </a:xfrm>
              <a:custGeom>
                <a:avLst/>
                <a:gdLst>
                  <a:gd name="T0" fmla="*/ 16 w 17"/>
                  <a:gd name="T1" fmla="*/ 130 h 131"/>
                  <a:gd name="T2" fmla="*/ 16 w 17"/>
                  <a:gd name="T3" fmla="*/ 1 h 131"/>
                  <a:gd name="T4" fmla="*/ 0 w 17"/>
                  <a:gd name="T5" fmla="*/ 0 h 131"/>
                  <a:gd name="T6" fmla="*/ 0 w 17"/>
                  <a:gd name="T7" fmla="*/ 127 h 131"/>
                  <a:gd name="T8" fmla="*/ 16 w 17"/>
                  <a:gd name="T9" fmla="*/ 13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6" y="130"/>
                    </a:moveTo>
                    <a:lnTo>
                      <a:pt x="16" y="1"/>
                    </a:lnTo>
                    <a:lnTo>
                      <a:pt x="0" y="0"/>
                    </a:lnTo>
                    <a:lnTo>
                      <a:pt x="0" y="127"/>
                    </a:lnTo>
                    <a:lnTo>
                      <a:pt x="16" y="130"/>
                    </a:lnTo>
                  </a:path>
                </a:pathLst>
              </a:custGeom>
              <a:solidFill>
                <a:srgbClr val="B3B3B3"/>
              </a:solidFill>
              <a:ln w="9525" cap="rnd">
                <a:noFill/>
                <a:round/>
                <a:headEnd type="none" w="sm" len="sm"/>
                <a:tailEnd type="none" w="sm" len="sm"/>
              </a:ln>
            </p:spPr>
            <p:txBody>
              <a:bodyPr/>
              <a:lstStyle/>
              <a:p>
                <a:endParaRPr lang="en-US"/>
              </a:p>
            </p:txBody>
          </p:sp>
          <p:sp>
            <p:nvSpPr>
              <p:cNvPr id="8740" name="Freeform 148"/>
              <p:cNvSpPr>
                <a:spLocks/>
              </p:cNvSpPr>
              <p:nvPr/>
            </p:nvSpPr>
            <p:spPr bwMode="auto">
              <a:xfrm>
                <a:off x="272" y="1909"/>
                <a:ext cx="17" cy="17"/>
              </a:xfrm>
              <a:custGeom>
                <a:avLst/>
                <a:gdLst>
                  <a:gd name="T0" fmla="*/ 16 w 17"/>
                  <a:gd name="T1" fmla="*/ 7 h 17"/>
                  <a:gd name="T2" fmla="*/ 9 w 17"/>
                  <a:gd name="T3" fmla="*/ 0 h 17"/>
                  <a:gd name="T4" fmla="*/ 0 w 17"/>
                  <a:gd name="T5" fmla="*/ 11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11"/>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8741" name="Freeform 149"/>
              <p:cNvSpPr>
                <a:spLocks/>
              </p:cNvSpPr>
              <p:nvPr/>
            </p:nvSpPr>
            <p:spPr bwMode="auto">
              <a:xfrm>
                <a:off x="342" y="1906"/>
                <a:ext cx="17" cy="17"/>
              </a:xfrm>
              <a:custGeom>
                <a:avLst/>
                <a:gdLst>
                  <a:gd name="T0" fmla="*/ 16 w 17"/>
                  <a:gd name="T1" fmla="*/ 3 h 17"/>
                  <a:gd name="T2" fmla="*/ 6 w 17"/>
                  <a:gd name="T3" fmla="*/ 0 h 17"/>
                  <a:gd name="T4" fmla="*/ 0 w 17"/>
                  <a:gd name="T5" fmla="*/ 7 h 17"/>
                  <a:gd name="T6" fmla="*/ 6 w 17"/>
                  <a:gd name="T7" fmla="*/ 16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6" y="0"/>
                    </a:lnTo>
                    <a:lnTo>
                      <a:pt x="0" y="7"/>
                    </a:lnTo>
                    <a:lnTo>
                      <a:pt x="6" y="16"/>
                    </a:lnTo>
                    <a:lnTo>
                      <a:pt x="16" y="3"/>
                    </a:lnTo>
                  </a:path>
                </a:pathLst>
              </a:custGeom>
              <a:solidFill>
                <a:srgbClr val="191919"/>
              </a:solidFill>
              <a:ln w="9525" cap="rnd">
                <a:noFill/>
                <a:round/>
                <a:headEnd type="none" w="sm" len="sm"/>
                <a:tailEnd type="none" w="sm" len="sm"/>
              </a:ln>
            </p:spPr>
            <p:txBody>
              <a:bodyPr/>
              <a:lstStyle/>
              <a:p>
                <a:endParaRPr lang="en-US"/>
              </a:p>
            </p:txBody>
          </p:sp>
          <p:sp>
            <p:nvSpPr>
              <p:cNvPr id="8742" name="Freeform 15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43" name="Freeform 15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44" name="Oval 15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45" name="Freeform 15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46" name="Oval 15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47" name="Oval 15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48" name="Oval 15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49" name="Freeform 15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50" name="Freeform 15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51" name="Oval 15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52" name="Freeform 16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53" name="Oval 16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54" name="Oval 16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55" name="Oval 16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56" name="Freeform 16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57" name="Freeform 16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58" name="Oval 16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59" name="Freeform 16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60" name="Oval 16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61" name="Oval 16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62" name="Oval 17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63" name="Freeform 17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64" name="Freeform 17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65" name="Oval 17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66" name="Freeform 17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67" name="Oval 17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68" name="Oval 17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69" name="Oval 17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70" name="Freeform 17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71" name="Freeform 17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72" name="Oval 18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73" name="Freeform 18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74" name="Oval 18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75" name="Oval 18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76" name="Oval 18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77" name="Freeform 18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78" name="Freeform 18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79" name="Oval 18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80" name="Freeform 18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81" name="Oval 18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82" name="Oval 19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83" name="Oval 19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84" name="Freeform 192"/>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85" name="Freeform 193"/>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86" name="Oval 194"/>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87" name="Freeform 195"/>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88" name="Oval 196"/>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89" name="Oval 197"/>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90" name="Oval 198"/>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91" name="Freeform 199"/>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92" name="Freeform 200"/>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793" name="Oval 201"/>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794" name="Freeform 202"/>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95" name="Oval 203"/>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796" name="Oval 204"/>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797" name="Oval 205"/>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798" name="Freeform 206"/>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799" name="Freeform 207"/>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00" name="Oval 208"/>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01" name="Freeform 209"/>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02" name="Oval 210"/>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03" name="Oval 211"/>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04" name="Oval 212"/>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05" name="Freeform 213"/>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06" name="Freeform 214"/>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07" name="Oval 215"/>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08" name="Freeform 216"/>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09" name="Oval 217"/>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10" name="Oval 218"/>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11" name="Oval 219"/>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12" name="Freeform 22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13" name="Freeform 22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14" name="Oval 22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15" name="Freeform 22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16" name="Oval 22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17" name="Oval 22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18" name="Oval 22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19" name="Freeform 22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20" name="Freeform 22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21" name="Oval 22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22" name="Freeform 23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23" name="Oval 23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24" name="Oval 23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25" name="Oval 23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26" name="Freeform 23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27" name="Freeform 23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28" name="Oval 23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29" name="Freeform 23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30" name="Oval 23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31" name="Oval 23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32" name="Oval 24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33" name="Freeform 24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34" name="Freeform 24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35" name="Oval 24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36" name="Freeform 24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37" name="Oval 24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38" name="Oval 24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39" name="Oval 24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40" name="Freeform 24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41" name="Freeform 24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42" name="Oval 25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43" name="Freeform 25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44" name="Oval 25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45" name="Oval 25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46" name="Oval 25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47" name="Freeform 25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48" name="Freeform 25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849" name="Oval 25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850" name="Freeform 25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851" name="Oval 25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852" name="Oval 26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853" name="Oval 26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854" name="Freeform 262"/>
              <p:cNvSpPr>
                <a:spLocks/>
              </p:cNvSpPr>
              <p:nvPr/>
            </p:nvSpPr>
            <p:spPr bwMode="auto">
              <a:xfrm>
                <a:off x="399" y="1393"/>
                <a:ext cx="311" cy="125"/>
              </a:xfrm>
              <a:custGeom>
                <a:avLst/>
                <a:gdLst>
                  <a:gd name="T0" fmla="*/ 196 w 311"/>
                  <a:gd name="T1" fmla="*/ 124 h 125"/>
                  <a:gd name="T2" fmla="*/ 310 w 311"/>
                  <a:gd name="T3" fmla="*/ 118 h 125"/>
                  <a:gd name="T4" fmla="*/ 106 w 311"/>
                  <a:gd name="T5" fmla="*/ 0 h 125"/>
                  <a:gd name="T6" fmla="*/ 0 w 311"/>
                  <a:gd name="T7" fmla="*/ 9 h 125"/>
                  <a:gd name="T8" fmla="*/ 196 w 311"/>
                  <a:gd name="T9" fmla="*/ 124 h 125"/>
                  <a:gd name="T10" fmla="*/ 0 60000 65536"/>
                  <a:gd name="T11" fmla="*/ 0 60000 65536"/>
                  <a:gd name="T12" fmla="*/ 0 60000 65536"/>
                  <a:gd name="T13" fmla="*/ 0 60000 65536"/>
                  <a:gd name="T14" fmla="*/ 0 60000 65536"/>
                  <a:gd name="T15" fmla="*/ 0 w 311"/>
                  <a:gd name="T16" fmla="*/ 0 h 125"/>
                  <a:gd name="T17" fmla="*/ 311 w 311"/>
                  <a:gd name="T18" fmla="*/ 125 h 125"/>
                </a:gdLst>
                <a:ahLst/>
                <a:cxnLst>
                  <a:cxn ang="T10">
                    <a:pos x="T0" y="T1"/>
                  </a:cxn>
                  <a:cxn ang="T11">
                    <a:pos x="T2" y="T3"/>
                  </a:cxn>
                  <a:cxn ang="T12">
                    <a:pos x="T4" y="T5"/>
                  </a:cxn>
                  <a:cxn ang="T13">
                    <a:pos x="T6" y="T7"/>
                  </a:cxn>
                  <a:cxn ang="T14">
                    <a:pos x="T8" y="T9"/>
                  </a:cxn>
                </a:cxnLst>
                <a:rect l="T15" t="T16" r="T17" b="T18"/>
                <a:pathLst>
                  <a:path w="311" h="125">
                    <a:moveTo>
                      <a:pt x="196" y="124"/>
                    </a:moveTo>
                    <a:lnTo>
                      <a:pt x="310" y="118"/>
                    </a:lnTo>
                    <a:lnTo>
                      <a:pt x="106" y="0"/>
                    </a:lnTo>
                    <a:lnTo>
                      <a:pt x="0" y="9"/>
                    </a:lnTo>
                    <a:lnTo>
                      <a:pt x="196" y="124"/>
                    </a:lnTo>
                  </a:path>
                </a:pathLst>
              </a:custGeom>
              <a:solidFill>
                <a:srgbClr val="019170"/>
              </a:solidFill>
              <a:ln w="9525" cap="rnd">
                <a:noFill/>
                <a:round/>
                <a:headEnd type="none" w="sm" len="sm"/>
                <a:tailEnd type="none" w="sm" len="sm"/>
              </a:ln>
            </p:spPr>
            <p:txBody>
              <a:bodyPr/>
              <a:lstStyle/>
              <a:p>
                <a:endParaRPr lang="en-US"/>
              </a:p>
            </p:txBody>
          </p:sp>
          <p:sp>
            <p:nvSpPr>
              <p:cNvPr id="8855" name="Freeform 263"/>
              <p:cNvSpPr>
                <a:spLocks/>
              </p:cNvSpPr>
              <p:nvPr/>
            </p:nvSpPr>
            <p:spPr bwMode="auto">
              <a:xfrm>
                <a:off x="292" y="1402"/>
                <a:ext cx="305" cy="233"/>
              </a:xfrm>
              <a:custGeom>
                <a:avLst/>
                <a:gdLst>
                  <a:gd name="T0" fmla="*/ 304 w 305"/>
                  <a:gd name="T1" fmla="*/ 113 h 233"/>
                  <a:gd name="T2" fmla="*/ 205 w 305"/>
                  <a:gd name="T3" fmla="*/ 232 h 233"/>
                  <a:gd name="T4" fmla="*/ 0 w 305"/>
                  <a:gd name="T5" fmla="*/ 112 h 233"/>
                  <a:gd name="T6" fmla="*/ 106 w 305"/>
                  <a:gd name="T7" fmla="*/ 0 h 233"/>
                  <a:gd name="T8" fmla="*/ 304 w 305"/>
                  <a:gd name="T9" fmla="*/ 113 h 233"/>
                  <a:gd name="T10" fmla="*/ 0 60000 65536"/>
                  <a:gd name="T11" fmla="*/ 0 60000 65536"/>
                  <a:gd name="T12" fmla="*/ 0 60000 65536"/>
                  <a:gd name="T13" fmla="*/ 0 60000 65536"/>
                  <a:gd name="T14" fmla="*/ 0 60000 65536"/>
                  <a:gd name="T15" fmla="*/ 0 w 305"/>
                  <a:gd name="T16" fmla="*/ 0 h 233"/>
                  <a:gd name="T17" fmla="*/ 305 w 305"/>
                  <a:gd name="T18" fmla="*/ 233 h 233"/>
                </a:gdLst>
                <a:ahLst/>
                <a:cxnLst>
                  <a:cxn ang="T10">
                    <a:pos x="T0" y="T1"/>
                  </a:cxn>
                  <a:cxn ang="T11">
                    <a:pos x="T2" y="T3"/>
                  </a:cxn>
                  <a:cxn ang="T12">
                    <a:pos x="T4" y="T5"/>
                  </a:cxn>
                  <a:cxn ang="T13">
                    <a:pos x="T6" y="T7"/>
                  </a:cxn>
                  <a:cxn ang="T14">
                    <a:pos x="T8" y="T9"/>
                  </a:cxn>
                </a:cxnLst>
                <a:rect l="T15" t="T16" r="T17" b="T18"/>
                <a:pathLst>
                  <a:path w="305" h="233">
                    <a:moveTo>
                      <a:pt x="304" y="113"/>
                    </a:moveTo>
                    <a:lnTo>
                      <a:pt x="205" y="232"/>
                    </a:lnTo>
                    <a:lnTo>
                      <a:pt x="0" y="112"/>
                    </a:lnTo>
                    <a:lnTo>
                      <a:pt x="106" y="0"/>
                    </a:lnTo>
                    <a:lnTo>
                      <a:pt x="304" y="113"/>
                    </a:lnTo>
                  </a:path>
                </a:pathLst>
              </a:custGeom>
              <a:solidFill>
                <a:srgbClr val="66BCA4"/>
              </a:solidFill>
              <a:ln w="9525" cap="rnd">
                <a:noFill/>
                <a:round/>
                <a:headEnd type="none" w="sm" len="sm"/>
                <a:tailEnd type="none" w="sm" len="sm"/>
              </a:ln>
            </p:spPr>
            <p:txBody>
              <a:bodyPr/>
              <a:lstStyle/>
              <a:p>
                <a:endParaRPr lang="en-US"/>
              </a:p>
            </p:txBody>
          </p:sp>
          <p:sp>
            <p:nvSpPr>
              <p:cNvPr id="8856" name="Freeform 264"/>
              <p:cNvSpPr>
                <a:spLocks/>
              </p:cNvSpPr>
              <p:nvPr/>
            </p:nvSpPr>
            <p:spPr bwMode="auto">
              <a:xfrm>
                <a:off x="459" y="1635"/>
                <a:ext cx="17" cy="30"/>
              </a:xfrm>
              <a:custGeom>
                <a:avLst/>
                <a:gdLst>
                  <a:gd name="T0" fmla="*/ 16 w 17"/>
                  <a:gd name="T1" fmla="*/ 29 h 30"/>
                  <a:gd name="T2" fmla="*/ 0 w 17"/>
                  <a:gd name="T3" fmla="*/ 21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857" name="Freeform 265"/>
              <p:cNvSpPr>
                <a:spLocks/>
              </p:cNvSpPr>
              <p:nvPr/>
            </p:nvSpPr>
            <p:spPr bwMode="auto">
              <a:xfrm>
                <a:off x="455" y="1633"/>
                <a:ext cx="17" cy="26"/>
              </a:xfrm>
              <a:custGeom>
                <a:avLst/>
                <a:gdLst>
                  <a:gd name="T0" fmla="*/ 0 w 17"/>
                  <a:gd name="T1" fmla="*/ 25 h 26"/>
                  <a:gd name="T2" fmla="*/ 16 w 17"/>
                  <a:gd name="T3" fmla="*/ 21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1"/>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858" name="Freeform 266"/>
              <p:cNvSpPr>
                <a:spLocks/>
              </p:cNvSpPr>
              <p:nvPr/>
            </p:nvSpPr>
            <p:spPr bwMode="auto">
              <a:xfrm>
                <a:off x="455" y="1657"/>
                <a:ext cx="17" cy="16"/>
              </a:xfrm>
              <a:custGeom>
                <a:avLst/>
                <a:gdLst>
                  <a:gd name="T0" fmla="*/ 0 w 17"/>
                  <a:gd name="T1" fmla="*/ 2 h 16"/>
                  <a:gd name="T2" fmla="*/ 3 w 17"/>
                  <a:gd name="T3" fmla="*/ 0 h 16"/>
                  <a:gd name="T4" fmla="*/ 16 w 17"/>
                  <a:gd name="T5" fmla="*/ 8 h 16"/>
                  <a:gd name="T6" fmla="*/ 16 w 17"/>
                  <a:gd name="T7" fmla="*/ 15 h 16"/>
                  <a:gd name="T8" fmla="*/ 0 w 17"/>
                  <a:gd name="T9" fmla="*/ 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2"/>
                    </a:moveTo>
                    <a:lnTo>
                      <a:pt x="3" y="0"/>
                    </a:lnTo>
                    <a:lnTo>
                      <a:pt x="16" y="8"/>
                    </a:lnTo>
                    <a:lnTo>
                      <a:pt x="16"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859" name="Freeform 267"/>
              <p:cNvSpPr>
                <a:spLocks/>
              </p:cNvSpPr>
              <p:nvPr/>
            </p:nvSpPr>
            <p:spPr bwMode="auto">
              <a:xfrm>
                <a:off x="459" y="1645"/>
                <a:ext cx="17" cy="17"/>
              </a:xfrm>
              <a:custGeom>
                <a:avLst/>
                <a:gdLst>
                  <a:gd name="T0" fmla="*/ 16 w 17"/>
                  <a:gd name="T1" fmla="*/ 16 h 17"/>
                  <a:gd name="T2" fmla="*/ 0 w 17"/>
                  <a:gd name="T3" fmla="*/ 1 h 17"/>
                  <a:gd name="T4" fmla="*/ 0 w 17"/>
                  <a:gd name="T5" fmla="*/ 0 h 17"/>
                  <a:gd name="T6" fmla="*/ 16 w 17"/>
                  <a:gd name="T7" fmla="*/ 13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
                    </a:lnTo>
                    <a:lnTo>
                      <a:pt x="0" y="0"/>
                    </a:lnTo>
                    <a:lnTo>
                      <a:pt x="16" y="13"/>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60" name="Freeform 268"/>
              <p:cNvSpPr>
                <a:spLocks/>
              </p:cNvSpPr>
              <p:nvPr/>
            </p:nvSpPr>
            <p:spPr bwMode="auto">
              <a:xfrm>
                <a:off x="465" y="1639"/>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861" name="Freeform 269"/>
              <p:cNvSpPr>
                <a:spLocks/>
              </p:cNvSpPr>
              <p:nvPr/>
            </p:nvSpPr>
            <p:spPr bwMode="auto">
              <a:xfrm>
                <a:off x="430" y="161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862" name="Freeform 270"/>
              <p:cNvSpPr>
                <a:spLocks/>
              </p:cNvSpPr>
              <p:nvPr/>
            </p:nvSpPr>
            <p:spPr bwMode="auto">
              <a:xfrm>
                <a:off x="426" y="161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863" name="Freeform 271"/>
              <p:cNvSpPr>
                <a:spLocks/>
              </p:cNvSpPr>
              <p:nvPr/>
            </p:nvSpPr>
            <p:spPr bwMode="auto">
              <a:xfrm>
                <a:off x="426" y="1641"/>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864" name="Freeform 272"/>
              <p:cNvSpPr>
                <a:spLocks/>
              </p:cNvSpPr>
              <p:nvPr/>
            </p:nvSpPr>
            <p:spPr bwMode="auto">
              <a:xfrm>
                <a:off x="430" y="162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65" name="Freeform 273"/>
              <p:cNvSpPr>
                <a:spLocks/>
              </p:cNvSpPr>
              <p:nvPr/>
            </p:nvSpPr>
            <p:spPr bwMode="auto">
              <a:xfrm>
                <a:off x="436" y="1623"/>
                <a:ext cx="17" cy="23"/>
              </a:xfrm>
              <a:custGeom>
                <a:avLst/>
                <a:gdLst>
                  <a:gd name="T0" fmla="*/ 16 w 17"/>
                  <a:gd name="T1" fmla="*/ 22 h 23"/>
                  <a:gd name="T2" fmla="*/ 0 w 17"/>
                  <a:gd name="T3" fmla="*/ 20 h 23"/>
                  <a:gd name="T4" fmla="*/ 7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7"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866" name="Freeform 274"/>
              <p:cNvSpPr>
                <a:spLocks/>
              </p:cNvSpPr>
              <p:nvPr/>
            </p:nvSpPr>
            <p:spPr bwMode="auto">
              <a:xfrm>
                <a:off x="403" y="160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867" name="Freeform 275"/>
              <p:cNvSpPr>
                <a:spLocks/>
              </p:cNvSpPr>
              <p:nvPr/>
            </p:nvSpPr>
            <p:spPr bwMode="auto">
              <a:xfrm>
                <a:off x="399" y="159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868" name="Freeform 276"/>
              <p:cNvSpPr>
                <a:spLocks/>
              </p:cNvSpPr>
              <p:nvPr/>
            </p:nvSpPr>
            <p:spPr bwMode="auto">
              <a:xfrm>
                <a:off x="399" y="162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869" name="Freeform 277"/>
              <p:cNvSpPr>
                <a:spLocks/>
              </p:cNvSpPr>
              <p:nvPr/>
            </p:nvSpPr>
            <p:spPr bwMode="auto">
              <a:xfrm>
                <a:off x="403" y="1612"/>
                <a:ext cx="17" cy="17"/>
              </a:xfrm>
              <a:custGeom>
                <a:avLst/>
                <a:gdLst>
                  <a:gd name="T0" fmla="*/ 16 w 17"/>
                  <a:gd name="T1" fmla="*/ 16 h 17"/>
                  <a:gd name="T2" fmla="*/ 0 w 17"/>
                  <a:gd name="T3" fmla="*/ 2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70" name="Freeform 278"/>
              <p:cNvSpPr>
                <a:spLocks/>
              </p:cNvSpPr>
              <p:nvPr/>
            </p:nvSpPr>
            <p:spPr bwMode="auto">
              <a:xfrm>
                <a:off x="409" y="160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871" name="Freeform 279"/>
              <p:cNvSpPr>
                <a:spLocks/>
              </p:cNvSpPr>
              <p:nvPr/>
            </p:nvSpPr>
            <p:spPr bwMode="auto">
              <a:xfrm>
                <a:off x="375" y="158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872" name="Freeform 280"/>
              <p:cNvSpPr>
                <a:spLocks/>
              </p:cNvSpPr>
              <p:nvPr/>
            </p:nvSpPr>
            <p:spPr bwMode="auto">
              <a:xfrm>
                <a:off x="371" y="1583"/>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873" name="Freeform 281"/>
              <p:cNvSpPr>
                <a:spLocks/>
              </p:cNvSpPr>
              <p:nvPr/>
            </p:nvSpPr>
            <p:spPr bwMode="auto">
              <a:xfrm>
                <a:off x="371" y="160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874" name="Freeform 282"/>
              <p:cNvSpPr>
                <a:spLocks/>
              </p:cNvSpPr>
              <p:nvPr/>
            </p:nvSpPr>
            <p:spPr bwMode="auto">
              <a:xfrm>
                <a:off x="375" y="159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875" name="Freeform 283"/>
              <p:cNvSpPr>
                <a:spLocks/>
              </p:cNvSpPr>
              <p:nvPr/>
            </p:nvSpPr>
            <p:spPr bwMode="auto">
              <a:xfrm>
                <a:off x="381" y="159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876" name="Freeform 284"/>
              <p:cNvSpPr>
                <a:spLocks/>
              </p:cNvSpPr>
              <p:nvPr/>
            </p:nvSpPr>
            <p:spPr bwMode="auto">
              <a:xfrm>
                <a:off x="346" y="156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877" name="Freeform 285"/>
              <p:cNvSpPr>
                <a:spLocks/>
              </p:cNvSpPr>
              <p:nvPr/>
            </p:nvSpPr>
            <p:spPr bwMode="auto">
              <a:xfrm>
                <a:off x="342" y="1567"/>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878" name="Freeform 286"/>
              <p:cNvSpPr>
                <a:spLocks/>
              </p:cNvSpPr>
              <p:nvPr/>
            </p:nvSpPr>
            <p:spPr bwMode="auto">
              <a:xfrm>
                <a:off x="342" y="159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879" name="Freeform 287"/>
              <p:cNvSpPr>
                <a:spLocks/>
              </p:cNvSpPr>
              <p:nvPr/>
            </p:nvSpPr>
            <p:spPr bwMode="auto">
              <a:xfrm>
                <a:off x="346" y="1580"/>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80" name="Freeform 288"/>
              <p:cNvSpPr>
                <a:spLocks/>
              </p:cNvSpPr>
              <p:nvPr/>
            </p:nvSpPr>
            <p:spPr bwMode="auto">
              <a:xfrm>
                <a:off x="352" y="157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881" name="Freeform 289"/>
              <p:cNvSpPr>
                <a:spLocks/>
              </p:cNvSpPr>
              <p:nvPr/>
            </p:nvSpPr>
            <p:spPr bwMode="auto">
              <a:xfrm>
                <a:off x="318" y="1553"/>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882" name="Freeform 290"/>
              <p:cNvSpPr>
                <a:spLocks/>
              </p:cNvSpPr>
              <p:nvPr/>
            </p:nvSpPr>
            <p:spPr bwMode="auto">
              <a:xfrm>
                <a:off x="314" y="1551"/>
                <a:ext cx="16" cy="28"/>
              </a:xfrm>
              <a:custGeom>
                <a:avLst/>
                <a:gdLst>
                  <a:gd name="T0" fmla="*/ 0 w 16"/>
                  <a:gd name="T1" fmla="*/ 27 h 28"/>
                  <a:gd name="T2" fmla="*/ 15 w 16"/>
                  <a:gd name="T3" fmla="*/ 24 h 28"/>
                  <a:gd name="T4" fmla="*/ 15 w 16"/>
                  <a:gd name="T5" fmla="*/ 2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4"/>
                    </a:lnTo>
                    <a:lnTo>
                      <a:pt x="15"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883" name="Freeform 291"/>
              <p:cNvSpPr>
                <a:spLocks/>
              </p:cNvSpPr>
              <p:nvPr/>
            </p:nvSpPr>
            <p:spPr bwMode="auto">
              <a:xfrm>
                <a:off x="314" y="1576"/>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884" name="Freeform 292"/>
              <p:cNvSpPr>
                <a:spLocks/>
              </p:cNvSpPr>
              <p:nvPr/>
            </p:nvSpPr>
            <p:spPr bwMode="auto">
              <a:xfrm>
                <a:off x="318" y="1564"/>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85" name="Freeform 293"/>
              <p:cNvSpPr>
                <a:spLocks/>
              </p:cNvSpPr>
              <p:nvPr/>
            </p:nvSpPr>
            <p:spPr bwMode="auto">
              <a:xfrm>
                <a:off x="324" y="1556"/>
                <a:ext cx="17" cy="25"/>
              </a:xfrm>
              <a:custGeom>
                <a:avLst/>
                <a:gdLst>
                  <a:gd name="T0" fmla="*/ 16 w 17"/>
                  <a:gd name="T1" fmla="*/ 24 h 25"/>
                  <a:gd name="T2" fmla="*/ 0 w 17"/>
                  <a:gd name="T3" fmla="*/ 22 h 25"/>
                  <a:gd name="T4" fmla="*/ 0 w 17"/>
                  <a:gd name="T5" fmla="*/ 0 h 25"/>
                  <a:gd name="T6" fmla="*/ 16 w 17"/>
                  <a:gd name="T7" fmla="*/ 0 h 25"/>
                  <a:gd name="T8" fmla="*/ 16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22"/>
                    </a:lnTo>
                    <a:lnTo>
                      <a:pt x="0" y="0"/>
                    </a:lnTo>
                    <a:lnTo>
                      <a:pt x="16" y="0"/>
                    </a:lnTo>
                    <a:lnTo>
                      <a:pt x="16" y="24"/>
                    </a:lnTo>
                  </a:path>
                </a:pathLst>
              </a:custGeom>
              <a:solidFill>
                <a:srgbClr val="66BCA4"/>
              </a:solidFill>
              <a:ln w="9525" cap="rnd">
                <a:noFill/>
                <a:round/>
                <a:headEnd type="none" w="sm" len="sm"/>
                <a:tailEnd type="none" w="sm" len="sm"/>
              </a:ln>
            </p:spPr>
            <p:txBody>
              <a:bodyPr/>
              <a:lstStyle/>
              <a:p>
                <a:endParaRPr lang="en-US"/>
              </a:p>
            </p:txBody>
          </p:sp>
          <p:sp>
            <p:nvSpPr>
              <p:cNvPr id="8886" name="Freeform 294"/>
              <p:cNvSpPr>
                <a:spLocks/>
              </p:cNvSpPr>
              <p:nvPr/>
            </p:nvSpPr>
            <p:spPr bwMode="auto">
              <a:xfrm>
                <a:off x="459" y="169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887" name="Freeform 295"/>
              <p:cNvSpPr>
                <a:spLocks/>
              </p:cNvSpPr>
              <p:nvPr/>
            </p:nvSpPr>
            <p:spPr bwMode="auto">
              <a:xfrm>
                <a:off x="455" y="1693"/>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888" name="Freeform 296"/>
              <p:cNvSpPr>
                <a:spLocks/>
              </p:cNvSpPr>
              <p:nvPr/>
            </p:nvSpPr>
            <p:spPr bwMode="auto">
              <a:xfrm>
                <a:off x="455" y="171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889" name="Freeform 297"/>
              <p:cNvSpPr>
                <a:spLocks/>
              </p:cNvSpPr>
              <p:nvPr/>
            </p:nvSpPr>
            <p:spPr bwMode="auto">
              <a:xfrm>
                <a:off x="459" y="170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90" name="Freeform 298"/>
              <p:cNvSpPr>
                <a:spLocks/>
              </p:cNvSpPr>
              <p:nvPr/>
            </p:nvSpPr>
            <p:spPr bwMode="auto">
              <a:xfrm>
                <a:off x="465" y="1699"/>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891" name="Freeform 299"/>
              <p:cNvSpPr>
                <a:spLocks/>
              </p:cNvSpPr>
              <p:nvPr/>
            </p:nvSpPr>
            <p:spPr bwMode="auto">
              <a:xfrm>
                <a:off x="430" y="167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892" name="Freeform 300"/>
              <p:cNvSpPr>
                <a:spLocks/>
              </p:cNvSpPr>
              <p:nvPr/>
            </p:nvSpPr>
            <p:spPr bwMode="auto">
              <a:xfrm>
                <a:off x="426" y="167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893" name="Freeform 301"/>
              <p:cNvSpPr>
                <a:spLocks/>
              </p:cNvSpPr>
              <p:nvPr/>
            </p:nvSpPr>
            <p:spPr bwMode="auto">
              <a:xfrm>
                <a:off x="426" y="1701"/>
                <a:ext cx="18" cy="16"/>
              </a:xfrm>
              <a:custGeom>
                <a:avLst/>
                <a:gdLst>
                  <a:gd name="T0" fmla="*/ 0 w 18"/>
                  <a:gd name="T1" fmla="*/ 1 h 16"/>
                  <a:gd name="T2" fmla="*/ 3 w 18"/>
                  <a:gd name="T3" fmla="*/ 0 h 16"/>
                  <a:gd name="T4" fmla="*/ 17 w 18"/>
                  <a:gd name="T5" fmla="*/ 8 h 16"/>
                  <a:gd name="T6" fmla="*/ 17 w 18"/>
                  <a:gd name="T7" fmla="*/ 15 h 16"/>
                  <a:gd name="T8" fmla="*/ 0 w 18"/>
                  <a:gd name="T9" fmla="*/ 1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3" y="0"/>
                    </a:lnTo>
                    <a:lnTo>
                      <a:pt x="17" y="8"/>
                    </a:lnTo>
                    <a:lnTo>
                      <a:pt x="17"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894" name="Freeform 302"/>
              <p:cNvSpPr>
                <a:spLocks/>
              </p:cNvSpPr>
              <p:nvPr/>
            </p:nvSpPr>
            <p:spPr bwMode="auto">
              <a:xfrm>
                <a:off x="430" y="168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895" name="Freeform 303"/>
              <p:cNvSpPr>
                <a:spLocks/>
              </p:cNvSpPr>
              <p:nvPr/>
            </p:nvSpPr>
            <p:spPr bwMode="auto">
              <a:xfrm>
                <a:off x="436" y="168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896" name="Freeform 304"/>
              <p:cNvSpPr>
                <a:spLocks/>
              </p:cNvSpPr>
              <p:nvPr/>
            </p:nvSpPr>
            <p:spPr bwMode="auto">
              <a:xfrm>
                <a:off x="403" y="166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897" name="Freeform 305"/>
              <p:cNvSpPr>
                <a:spLocks/>
              </p:cNvSpPr>
              <p:nvPr/>
            </p:nvSpPr>
            <p:spPr bwMode="auto">
              <a:xfrm>
                <a:off x="399" y="165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898" name="Freeform 306"/>
              <p:cNvSpPr>
                <a:spLocks/>
              </p:cNvSpPr>
              <p:nvPr/>
            </p:nvSpPr>
            <p:spPr bwMode="auto">
              <a:xfrm>
                <a:off x="399" y="168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899" name="Freeform 307"/>
              <p:cNvSpPr>
                <a:spLocks/>
              </p:cNvSpPr>
              <p:nvPr/>
            </p:nvSpPr>
            <p:spPr bwMode="auto">
              <a:xfrm>
                <a:off x="403" y="1672"/>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00" name="Freeform 308"/>
              <p:cNvSpPr>
                <a:spLocks/>
              </p:cNvSpPr>
              <p:nvPr/>
            </p:nvSpPr>
            <p:spPr bwMode="auto">
              <a:xfrm>
                <a:off x="409" y="166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01" name="Freeform 309"/>
              <p:cNvSpPr>
                <a:spLocks/>
              </p:cNvSpPr>
              <p:nvPr/>
            </p:nvSpPr>
            <p:spPr bwMode="auto">
              <a:xfrm>
                <a:off x="375" y="1646"/>
                <a:ext cx="17" cy="30"/>
              </a:xfrm>
              <a:custGeom>
                <a:avLst/>
                <a:gdLst>
                  <a:gd name="T0" fmla="*/ 16 w 17"/>
                  <a:gd name="T1" fmla="*/ 29 h 30"/>
                  <a:gd name="T2" fmla="*/ 0 w 17"/>
                  <a:gd name="T3" fmla="*/ 20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902" name="Freeform 310"/>
              <p:cNvSpPr>
                <a:spLocks/>
              </p:cNvSpPr>
              <p:nvPr/>
            </p:nvSpPr>
            <p:spPr bwMode="auto">
              <a:xfrm>
                <a:off x="371" y="1644"/>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903" name="Freeform 311"/>
              <p:cNvSpPr>
                <a:spLocks/>
              </p:cNvSpPr>
              <p:nvPr/>
            </p:nvSpPr>
            <p:spPr bwMode="auto">
              <a:xfrm>
                <a:off x="371" y="166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904" name="Freeform 312"/>
              <p:cNvSpPr>
                <a:spLocks/>
              </p:cNvSpPr>
              <p:nvPr/>
            </p:nvSpPr>
            <p:spPr bwMode="auto">
              <a:xfrm>
                <a:off x="375" y="165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905" name="Freeform 313"/>
              <p:cNvSpPr>
                <a:spLocks/>
              </p:cNvSpPr>
              <p:nvPr/>
            </p:nvSpPr>
            <p:spPr bwMode="auto">
              <a:xfrm>
                <a:off x="381" y="165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06" name="Freeform 314"/>
              <p:cNvSpPr>
                <a:spLocks/>
              </p:cNvSpPr>
              <p:nvPr/>
            </p:nvSpPr>
            <p:spPr bwMode="auto">
              <a:xfrm>
                <a:off x="346" y="1630"/>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907" name="Freeform 315"/>
              <p:cNvSpPr>
                <a:spLocks/>
              </p:cNvSpPr>
              <p:nvPr/>
            </p:nvSpPr>
            <p:spPr bwMode="auto">
              <a:xfrm>
                <a:off x="342" y="1628"/>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908" name="Freeform 316"/>
              <p:cNvSpPr>
                <a:spLocks/>
              </p:cNvSpPr>
              <p:nvPr/>
            </p:nvSpPr>
            <p:spPr bwMode="auto">
              <a:xfrm>
                <a:off x="342" y="165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909" name="Freeform 317"/>
              <p:cNvSpPr>
                <a:spLocks/>
              </p:cNvSpPr>
              <p:nvPr/>
            </p:nvSpPr>
            <p:spPr bwMode="auto">
              <a:xfrm>
                <a:off x="346" y="164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910" name="Freeform 318"/>
              <p:cNvSpPr>
                <a:spLocks/>
              </p:cNvSpPr>
              <p:nvPr/>
            </p:nvSpPr>
            <p:spPr bwMode="auto">
              <a:xfrm>
                <a:off x="352" y="163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11" name="Freeform 319"/>
              <p:cNvSpPr>
                <a:spLocks/>
              </p:cNvSpPr>
              <p:nvPr/>
            </p:nvSpPr>
            <p:spPr bwMode="auto">
              <a:xfrm>
                <a:off x="318" y="1613"/>
                <a:ext cx="17" cy="31"/>
              </a:xfrm>
              <a:custGeom>
                <a:avLst/>
                <a:gdLst>
                  <a:gd name="T0" fmla="*/ 16 w 17"/>
                  <a:gd name="T1" fmla="*/ 30 h 31"/>
                  <a:gd name="T2" fmla="*/ 0 w 17"/>
                  <a:gd name="T3" fmla="*/ 22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2"/>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912" name="Freeform 320"/>
              <p:cNvSpPr>
                <a:spLocks/>
              </p:cNvSpPr>
              <p:nvPr/>
            </p:nvSpPr>
            <p:spPr bwMode="auto">
              <a:xfrm>
                <a:off x="314" y="161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913" name="Freeform 321"/>
              <p:cNvSpPr>
                <a:spLocks/>
              </p:cNvSpPr>
              <p:nvPr/>
            </p:nvSpPr>
            <p:spPr bwMode="auto">
              <a:xfrm>
                <a:off x="314" y="1637"/>
                <a:ext cx="18" cy="17"/>
              </a:xfrm>
              <a:custGeom>
                <a:avLst/>
                <a:gdLst>
                  <a:gd name="T0" fmla="*/ 0 w 18"/>
                  <a:gd name="T1" fmla="*/ 2 h 17"/>
                  <a:gd name="T2" fmla="*/ 3 w 18"/>
                  <a:gd name="T3" fmla="*/ 0 h 17"/>
                  <a:gd name="T4" fmla="*/ 17 w 18"/>
                  <a:gd name="T5" fmla="*/ 10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10"/>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914" name="Freeform 322"/>
              <p:cNvSpPr>
                <a:spLocks/>
              </p:cNvSpPr>
              <p:nvPr/>
            </p:nvSpPr>
            <p:spPr bwMode="auto">
              <a:xfrm>
                <a:off x="318" y="162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15" name="Freeform 323"/>
              <p:cNvSpPr>
                <a:spLocks/>
              </p:cNvSpPr>
              <p:nvPr/>
            </p:nvSpPr>
            <p:spPr bwMode="auto">
              <a:xfrm>
                <a:off x="324" y="161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8916" name="Freeform 324"/>
              <p:cNvSpPr>
                <a:spLocks/>
              </p:cNvSpPr>
              <p:nvPr/>
            </p:nvSpPr>
            <p:spPr bwMode="auto">
              <a:xfrm>
                <a:off x="459" y="1756"/>
                <a:ext cx="17" cy="30"/>
              </a:xfrm>
              <a:custGeom>
                <a:avLst/>
                <a:gdLst>
                  <a:gd name="T0" fmla="*/ 16 w 17"/>
                  <a:gd name="T1" fmla="*/ 29 h 30"/>
                  <a:gd name="T2" fmla="*/ 0 w 17"/>
                  <a:gd name="T3" fmla="*/ 20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917" name="Freeform 325"/>
              <p:cNvSpPr>
                <a:spLocks/>
              </p:cNvSpPr>
              <p:nvPr/>
            </p:nvSpPr>
            <p:spPr bwMode="auto">
              <a:xfrm>
                <a:off x="455" y="1754"/>
                <a:ext cx="17" cy="25"/>
              </a:xfrm>
              <a:custGeom>
                <a:avLst/>
                <a:gdLst>
                  <a:gd name="T0" fmla="*/ 0 w 17"/>
                  <a:gd name="T1" fmla="*/ 24 h 25"/>
                  <a:gd name="T2" fmla="*/ 16 w 17"/>
                  <a:gd name="T3" fmla="*/ 21 h 25"/>
                  <a:gd name="T4" fmla="*/ 16 w 17"/>
                  <a:gd name="T5" fmla="*/ 1 h 25"/>
                  <a:gd name="T6" fmla="*/ 0 w 17"/>
                  <a:gd name="T7" fmla="*/ 0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6" y="21"/>
                    </a:lnTo>
                    <a:lnTo>
                      <a:pt x="16" y="1"/>
                    </a:lnTo>
                    <a:lnTo>
                      <a:pt x="0" y="0"/>
                    </a:lnTo>
                    <a:lnTo>
                      <a:pt x="0" y="24"/>
                    </a:lnTo>
                  </a:path>
                </a:pathLst>
              </a:custGeom>
              <a:solidFill>
                <a:srgbClr val="005B5A"/>
              </a:solidFill>
              <a:ln w="9525" cap="rnd">
                <a:noFill/>
                <a:round/>
                <a:headEnd type="none" w="sm" len="sm"/>
                <a:tailEnd type="none" w="sm" len="sm"/>
              </a:ln>
            </p:spPr>
            <p:txBody>
              <a:bodyPr/>
              <a:lstStyle/>
              <a:p>
                <a:endParaRPr lang="en-US"/>
              </a:p>
            </p:txBody>
          </p:sp>
          <p:sp>
            <p:nvSpPr>
              <p:cNvPr id="8918" name="Freeform 326"/>
              <p:cNvSpPr>
                <a:spLocks/>
              </p:cNvSpPr>
              <p:nvPr/>
            </p:nvSpPr>
            <p:spPr bwMode="auto">
              <a:xfrm>
                <a:off x="455" y="177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919" name="Freeform 327"/>
              <p:cNvSpPr>
                <a:spLocks/>
              </p:cNvSpPr>
              <p:nvPr/>
            </p:nvSpPr>
            <p:spPr bwMode="auto">
              <a:xfrm>
                <a:off x="459" y="176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20" name="Freeform 328"/>
              <p:cNvSpPr>
                <a:spLocks/>
              </p:cNvSpPr>
              <p:nvPr/>
            </p:nvSpPr>
            <p:spPr bwMode="auto">
              <a:xfrm>
                <a:off x="465" y="1760"/>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921" name="Freeform 329"/>
              <p:cNvSpPr>
                <a:spLocks/>
              </p:cNvSpPr>
              <p:nvPr/>
            </p:nvSpPr>
            <p:spPr bwMode="auto">
              <a:xfrm>
                <a:off x="430" y="1740"/>
                <a:ext cx="17" cy="29"/>
              </a:xfrm>
              <a:custGeom>
                <a:avLst/>
                <a:gdLst>
                  <a:gd name="T0" fmla="*/ 16 w 17"/>
                  <a:gd name="T1" fmla="*/ 28 h 29"/>
                  <a:gd name="T2" fmla="*/ 0 w 17"/>
                  <a:gd name="T3" fmla="*/ 21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1"/>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922" name="Freeform 330"/>
              <p:cNvSpPr>
                <a:spLocks/>
              </p:cNvSpPr>
              <p:nvPr/>
            </p:nvSpPr>
            <p:spPr bwMode="auto">
              <a:xfrm>
                <a:off x="426" y="1738"/>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923" name="Freeform 331"/>
              <p:cNvSpPr>
                <a:spLocks/>
              </p:cNvSpPr>
              <p:nvPr/>
            </p:nvSpPr>
            <p:spPr bwMode="auto">
              <a:xfrm>
                <a:off x="426" y="1762"/>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924" name="Freeform 332"/>
              <p:cNvSpPr>
                <a:spLocks/>
              </p:cNvSpPr>
              <p:nvPr/>
            </p:nvSpPr>
            <p:spPr bwMode="auto">
              <a:xfrm>
                <a:off x="430" y="1749"/>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25" name="Freeform 333"/>
              <p:cNvSpPr>
                <a:spLocks/>
              </p:cNvSpPr>
              <p:nvPr/>
            </p:nvSpPr>
            <p:spPr bwMode="auto">
              <a:xfrm>
                <a:off x="436" y="174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926" name="Freeform 334"/>
              <p:cNvSpPr>
                <a:spLocks/>
              </p:cNvSpPr>
              <p:nvPr/>
            </p:nvSpPr>
            <p:spPr bwMode="auto">
              <a:xfrm>
                <a:off x="403" y="1724"/>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927" name="Freeform 335"/>
              <p:cNvSpPr>
                <a:spLocks/>
              </p:cNvSpPr>
              <p:nvPr/>
            </p:nvSpPr>
            <p:spPr bwMode="auto">
              <a:xfrm>
                <a:off x="399" y="1720"/>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928" name="Freeform 336"/>
              <p:cNvSpPr>
                <a:spLocks/>
              </p:cNvSpPr>
              <p:nvPr/>
            </p:nvSpPr>
            <p:spPr bwMode="auto">
              <a:xfrm>
                <a:off x="399" y="1746"/>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929" name="Freeform 337"/>
              <p:cNvSpPr>
                <a:spLocks/>
              </p:cNvSpPr>
              <p:nvPr/>
            </p:nvSpPr>
            <p:spPr bwMode="auto">
              <a:xfrm>
                <a:off x="403" y="1733"/>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30" name="Freeform 338"/>
              <p:cNvSpPr>
                <a:spLocks/>
              </p:cNvSpPr>
              <p:nvPr/>
            </p:nvSpPr>
            <p:spPr bwMode="auto">
              <a:xfrm>
                <a:off x="409" y="1727"/>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31" name="Freeform 339"/>
              <p:cNvSpPr>
                <a:spLocks/>
              </p:cNvSpPr>
              <p:nvPr/>
            </p:nvSpPr>
            <p:spPr bwMode="auto">
              <a:xfrm>
                <a:off x="375" y="1706"/>
                <a:ext cx="17" cy="31"/>
              </a:xfrm>
              <a:custGeom>
                <a:avLst/>
                <a:gdLst>
                  <a:gd name="T0" fmla="*/ 16 w 17"/>
                  <a:gd name="T1" fmla="*/ 30 h 31"/>
                  <a:gd name="T2" fmla="*/ 0 w 17"/>
                  <a:gd name="T3" fmla="*/ 21 h 31"/>
                  <a:gd name="T4" fmla="*/ 0 w 17"/>
                  <a:gd name="T5" fmla="*/ 0 h 31"/>
                  <a:gd name="T6" fmla="*/ 16 w 17"/>
                  <a:gd name="T7" fmla="*/ 6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6"/>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932" name="Freeform 340"/>
              <p:cNvSpPr>
                <a:spLocks/>
              </p:cNvSpPr>
              <p:nvPr/>
            </p:nvSpPr>
            <p:spPr bwMode="auto">
              <a:xfrm>
                <a:off x="371" y="1704"/>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933" name="Freeform 341"/>
              <p:cNvSpPr>
                <a:spLocks/>
              </p:cNvSpPr>
              <p:nvPr/>
            </p:nvSpPr>
            <p:spPr bwMode="auto">
              <a:xfrm>
                <a:off x="371" y="1729"/>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934" name="Freeform 342"/>
              <p:cNvSpPr>
                <a:spLocks/>
              </p:cNvSpPr>
              <p:nvPr/>
            </p:nvSpPr>
            <p:spPr bwMode="auto">
              <a:xfrm>
                <a:off x="375" y="1717"/>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935" name="Freeform 343"/>
              <p:cNvSpPr>
                <a:spLocks/>
              </p:cNvSpPr>
              <p:nvPr/>
            </p:nvSpPr>
            <p:spPr bwMode="auto">
              <a:xfrm>
                <a:off x="381" y="1711"/>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36" name="Freeform 344"/>
              <p:cNvSpPr>
                <a:spLocks/>
              </p:cNvSpPr>
              <p:nvPr/>
            </p:nvSpPr>
            <p:spPr bwMode="auto">
              <a:xfrm>
                <a:off x="346" y="1690"/>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937" name="Freeform 345"/>
              <p:cNvSpPr>
                <a:spLocks/>
              </p:cNvSpPr>
              <p:nvPr/>
            </p:nvSpPr>
            <p:spPr bwMode="auto">
              <a:xfrm>
                <a:off x="342" y="1687"/>
                <a:ext cx="17" cy="29"/>
              </a:xfrm>
              <a:custGeom>
                <a:avLst/>
                <a:gdLst>
                  <a:gd name="T0" fmla="*/ 0 w 17"/>
                  <a:gd name="T1" fmla="*/ 28 h 29"/>
                  <a:gd name="T2" fmla="*/ 16 w 17"/>
                  <a:gd name="T3" fmla="*/ 25 h 29"/>
                  <a:gd name="T4" fmla="*/ 16 w 17"/>
                  <a:gd name="T5" fmla="*/ 2 h 29"/>
                  <a:gd name="T6" fmla="*/ 0 w 17"/>
                  <a:gd name="T7" fmla="*/ 0 h 29"/>
                  <a:gd name="T8" fmla="*/ 0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25"/>
                    </a:lnTo>
                    <a:lnTo>
                      <a:pt x="16" y="2"/>
                    </a:lnTo>
                    <a:lnTo>
                      <a:pt x="0" y="0"/>
                    </a:lnTo>
                    <a:lnTo>
                      <a:pt x="0" y="28"/>
                    </a:lnTo>
                  </a:path>
                </a:pathLst>
              </a:custGeom>
              <a:solidFill>
                <a:srgbClr val="005B5A"/>
              </a:solidFill>
              <a:ln w="9525" cap="rnd">
                <a:noFill/>
                <a:round/>
                <a:headEnd type="none" w="sm" len="sm"/>
                <a:tailEnd type="none" w="sm" len="sm"/>
              </a:ln>
            </p:spPr>
            <p:txBody>
              <a:bodyPr/>
              <a:lstStyle/>
              <a:p>
                <a:endParaRPr lang="en-US"/>
              </a:p>
            </p:txBody>
          </p:sp>
          <p:sp>
            <p:nvSpPr>
              <p:cNvPr id="8938" name="Freeform 346"/>
              <p:cNvSpPr>
                <a:spLocks/>
              </p:cNvSpPr>
              <p:nvPr/>
            </p:nvSpPr>
            <p:spPr bwMode="auto">
              <a:xfrm>
                <a:off x="342" y="1713"/>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939" name="Freeform 347"/>
              <p:cNvSpPr>
                <a:spLocks/>
              </p:cNvSpPr>
              <p:nvPr/>
            </p:nvSpPr>
            <p:spPr bwMode="auto">
              <a:xfrm>
                <a:off x="346" y="170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940" name="Freeform 348"/>
              <p:cNvSpPr>
                <a:spLocks/>
              </p:cNvSpPr>
              <p:nvPr/>
            </p:nvSpPr>
            <p:spPr bwMode="auto">
              <a:xfrm>
                <a:off x="352" y="1694"/>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941" name="Freeform 349"/>
              <p:cNvSpPr>
                <a:spLocks/>
              </p:cNvSpPr>
              <p:nvPr/>
            </p:nvSpPr>
            <p:spPr bwMode="auto">
              <a:xfrm>
                <a:off x="318" y="1673"/>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942" name="Freeform 350"/>
              <p:cNvSpPr>
                <a:spLocks/>
              </p:cNvSpPr>
              <p:nvPr/>
            </p:nvSpPr>
            <p:spPr bwMode="auto">
              <a:xfrm>
                <a:off x="314" y="167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943" name="Freeform 351"/>
              <p:cNvSpPr>
                <a:spLocks/>
              </p:cNvSpPr>
              <p:nvPr/>
            </p:nvSpPr>
            <p:spPr bwMode="auto">
              <a:xfrm>
                <a:off x="314" y="1696"/>
                <a:ext cx="18" cy="17"/>
              </a:xfrm>
              <a:custGeom>
                <a:avLst/>
                <a:gdLst>
                  <a:gd name="T0" fmla="*/ 0 w 18"/>
                  <a:gd name="T1" fmla="*/ 3 h 17"/>
                  <a:gd name="T2" fmla="*/ 3 w 18"/>
                  <a:gd name="T3" fmla="*/ 0 h 17"/>
                  <a:gd name="T4" fmla="*/ 17 w 18"/>
                  <a:gd name="T5" fmla="*/ 10 h 17"/>
                  <a:gd name="T6" fmla="*/ 17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3" y="0"/>
                    </a:lnTo>
                    <a:lnTo>
                      <a:pt x="17" y="10"/>
                    </a:lnTo>
                    <a:lnTo>
                      <a:pt x="17" y="16"/>
                    </a:lnTo>
                    <a:lnTo>
                      <a:pt x="0" y="3"/>
                    </a:lnTo>
                  </a:path>
                </a:pathLst>
              </a:custGeom>
              <a:solidFill>
                <a:srgbClr val="66BCA4"/>
              </a:solidFill>
              <a:ln w="9525" cap="rnd">
                <a:noFill/>
                <a:round/>
                <a:headEnd type="none" w="sm" len="sm"/>
                <a:tailEnd type="none" w="sm" len="sm"/>
              </a:ln>
            </p:spPr>
            <p:txBody>
              <a:bodyPr/>
              <a:lstStyle/>
              <a:p>
                <a:endParaRPr lang="en-US"/>
              </a:p>
            </p:txBody>
          </p:sp>
          <p:sp>
            <p:nvSpPr>
              <p:cNvPr id="8944" name="Freeform 352"/>
              <p:cNvSpPr>
                <a:spLocks/>
              </p:cNvSpPr>
              <p:nvPr/>
            </p:nvSpPr>
            <p:spPr bwMode="auto">
              <a:xfrm>
                <a:off x="318" y="168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945" name="Freeform 353"/>
              <p:cNvSpPr>
                <a:spLocks/>
              </p:cNvSpPr>
              <p:nvPr/>
            </p:nvSpPr>
            <p:spPr bwMode="auto">
              <a:xfrm>
                <a:off x="324" y="167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8946" name="Freeform 354"/>
              <p:cNvSpPr>
                <a:spLocks/>
              </p:cNvSpPr>
              <p:nvPr/>
            </p:nvSpPr>
            <p:spPr bwMode="auto">
              <a:xfrm>
                <a:off x="561" y="1732"/>
                <a:ext cx="102" cy="194"/>
              </a:xfrm>
              <a:custGeom>
                <a:avLst/>
                <a:gdLst>
                  <a:gd name="T0" fmla="*/ 0 w 102"/>
                  <a:gd name="T1" fmla="*/ 193 h 194"/>
                  <a:gd name="T2" fmla="*/ 0 w 102"/>
                  <a:gd name="T3" fmla="*/ 56 h 194"/>
                  <a:gd name="T4" fmla="*/ 101 w 102"/>
                  <a:gd name="T5" fmla="*/ 0 h 194"/>
                  <a:gd name="T6" fmla="*/ 101 w 102"/>
                  <a:gd name="T7" fmla="*/ 135 h 194"/>
                  <a:gd name="T8" fmla="*/ 0 w 102"/>
                  <a:gd name="T9" fmla="*/ 193 h 194"/>
                  <a:gd name="T10" fmla="*/ 0 60000 65536"/>
                  <a:gd name="T11" fmla="*/ 0 60000 65536"/>
                  <a:gd name="T12" fmla="*/ 0 60000 65536"/>
                  <a:gd name="T13" fmla="*/ 0 60000 65536"/>
                  <a:gd name="T14" fmla="*/ 0 60000 65536"/>
                  <a:gd name="T15" fmla="*/ 0 w 102"/>
                  <a:gd name="T16" fmla="*/ 0 h 194"/>
                  <a:gd name="T17" fmla="*/ 102 w 102"/>
                  <a:gd name="T18" fmla="*/ 194 h 194"/>
                </a:gdLst>
                <a:ahLst/>
                <a:cxnLst>
                  <a:cxn ang="T10">
                    <a:pos x="T0" y="T1"/>
                  </a:cxn>
                  <a:cxn ang="T11">
                    <a:pos x="T2" y="T3"/>
                  </a:cxn>
                  <a:cxn ang="T12">
                    <a:pos x="T4" y="T5"/>
                  </a:cxn>
                  <a:cxn ang="T13">
                    <a:pos x="T6" y="T7"/>
                  </a:cxn>
                  <a:cxn ang="T14">
                    <a:pos x="T8" y="T9"/>
                  </a:cxn>
                </a:cxnLst>
                <a:rect l="T15" t="T16" r="T17" b="T18"/>
                <a:pathLst>
                  <a:path w="102" h="194">
                    <a:moveTo>
                      <a:pt x="0" y="193"/>
                    </a:moveTo>
                    <a:lnTo>
                      <a:pt x="0" y="56"/>
                    </a:lnTo>
                    <a:lnTo>
                      <a:pt x="101" y="0"/>
                    </a:lnTo>
                    <a:lnTo>
                      <a:pt x="101" y="135"/>
                    </a:lnTo>
                    <a:lnTo>
                      <a:pt x="0" y="193"/>
                    </a:lnTo>
                  </a:path>
                </a:pathLst>
              </a:custGeom>
              <a:solidFill>
                <a:srgbClr val="000000"/>
              </a:solidFill>
              <a:ln w="9525" cap="rnd">
                <a:noFill/>
                <a:round/>
                <a:headEnd type="none" w="sm" len="sm"/>
                <a:tailEnd type="none" w="sm" len="sm"/>
              </a:ln>
            </p:spPr>
            <p:txBody>
              <a:bodyPr/>
              <a:lstStyle/>
              <a:p>
                <a:endParaRPr lang="en-US"/>
              </a:p>
            </p:txBody>
          </p:sp>
          <p:sp>
            <p:nvSpPr>
              <p:cNvPr id="8947" name="Freeform 355"/>
              <p:cNvSpPr>
                <a:spLocks/>
              </p:cNvSpPr>
              <p:nvPr/>
            </p:nvSpPr>
            <p:spPr bwMode="auto">
              <a:xfrm>
                <a:off x="643" y="1732"/>
                <a:ext cx="20" cy="136"/>
              </a:xfrm>
              <a:custGeom>
                <a:avLst/>
                <a:gdLst>
                  <a:gd name="T0" fmla="*/ 0 w 20"/>
                  <a:gd name="T1" fmla="*/ 10 h 136"/>
                  <a:gd name="T2" fmla="*/ 19 w 20"/>
                  <a:gd name="T3" fmla="*/ 0 h 136"/>
                  <a:gd name="T4" fmla="*/ 19 w 20"/>
                  <a:gd name="T5" fmla="*/ 135 h 136"/>
                  <a:gd name="T6" fmla="*/ 0 w 20"/>
                  <a:gd name="T7" fmla="*/ 124 h 136"/>
                  <a:gd name="T8" fmla="*/ 0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0" y="10"/>
                    </a:moveTo>
                    <a:lnTo>
                      <a:pt x="19" y="0"/>
                    </a:lnTo>
                    <a:lnTo>
                      <a:pt x="19" y="135"/>
                    </a:lnTo>
                    <a:lnTo>
                      <a:pt x="0" y="124"/>
                    </a:lnTo>
                    <a:lnTo>
                      <a:pt x="0" y="10"/>
                    </a:lnTo>
                  </a:path>
                </a:pathLst>
              </a:custGeom>
              <a:solidFill>
                <a:srgbClr val="019170"/>
              </a:solidFill>
              <a:ln w="9525" cap="rnd">
                <a:noFill/>
                <a:round/>
                <a:headEnd type="none" w="sm" len="sm"/>
                <a:tailEnd type="none" w="sm" len="sm"/>
              </a:ln>
            </p:spPr>
            <p:txBody>
              <a:bodyPr/>
              <a:lstStyle/>
              <a:p>
                <a:endParaRPr lang="en-US"/>
              </a:p>
            </p:txBody>
          </p:sp>
          <p:sp>
            <p:nvSpPr>
              <p:cNvPr id="8948" name="Freeform 356"/>
              <p:cNvSpPr>
                <a:spLocks/>
              </p:cNvSpPr>
              <p:nvPr/>
            </p:nvSpPr>
            <p:spPr bwMode="auto">
              <a:xfrm>
                <a:off x="561" y="1858"/>
                <a:ext cx="102" cy="68"/>
              </a:xfrm>
              <a:custGeom>
                <a:avLst/>
                <a:gdLst>
                  <a:gd name="T0" fmla="*/ 0 w 102"/>
                  <a:gd name="T1" fmla="*/ 45 h 68"/>
                  <a:gd name="T2" fmla="*/ 81 w 102"/>
                  <a:gd name="T3" fmla="*/ 0 h 68"/>
                  <a:gd name="T4" fmla="*/ 101 w 102"/>
                  <a:gd name="T5" fmla="*/ 9 h 68"/>
                  <a:gd name="T6" fmla="*/ 0 w 102"/>
                  <a:gd name="T7" fmla="*/ 67 h 68"/>
                  <a:gd name="T8" fmla="*/ 0 w 102"/>
                  <a:gd name="T9" fmla="*/ 45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45"/>
                    </a:moveTo>
                    <a:lnTo>
                      <a:pt x="81" y="0"/>
                    </a:lnTo>
                    <a:lnTo>
                      <a:pt x="101" y="9"/>
                    </a:lnTo>
                    <a:lnTo>
                      <a:pt x="0" y="67"/>
                    </a:lnTo>
                    <a:lnTo>
                      <a:pt x="0" y="45"/>
                    </a:lnTo>
                  </a:path>
                </a:pathLst>
              </a:custGeom>
              <a:solidFill>
                <a:srgbClr val="66BCA4"/>
              </a:solidFill>
              <a:ln w="9525" cap="rnd">
                <a:noFill/>
                <a:round/>
                <a:headEnd type="none" w="sm" len="sm"/>
                <a:tailEnd type="none" w="sm" len="sm"/>
              </a:ln>
            </p:spPr>
            <p:txBody>
              <a:bodyPr/>
              <a:lstStyle/>
              <a:p>
                <a:endParaRPr lang="en-US"/>
              </a:p>
            </p:txBody>
          </p:sp>
          <p:sp>
            <p:nvSpPr>
              <p:cNvPr id="8949" name="Freeform 357"/>
              <p:cNvSpPr>
                <a:spLocks/>
              </p:cNvSpPr>
              <p:nvPr/>
            </p:nvSpPr>
            <p:spPr bwMode="auto">
              <a:xfrm>
                <a:off x="595" y="1901"/>
                <a:ext cx="18" cy="21"/>
              </a:xfrm>
              <a:custGeom>
                <a:avLst/>
                <a:gdLst>
                  <a:gd name="T0" fmla="*/ 10 w 18"/>
                  <a:gd name="T1" fmla="*/ 20 h 21"/>
                  <a:gd name="T2" fmla="*/ 14 w 18"/>
                  <a:gd name="T3" fmla="*/ 16 h 21"/>
                  <a:gd name="T4" fmla="*/ 15 w 18"/>
                  <a:gd name="T5" fmla="*/ 16 h 21"/>
                  <a:gd name="T6" fmla="*/ 15 w 18"/>
                  <a:gd name="T7" fmla="*/ 15 h 21"/>
                  <a:gd name="T8" fmla="*/ 17 w 18"/>
                  <a:gd name="T9" fmla="*/ 12 h 21"/>
                  <a:gd name="T10" fmla="*/ 15 w 18"/>
                  <a:gd name="T11" fmla="*/ 8 h 21"/>
                  <a:gd name="T12" fmla="*/ 14 w 18"/>
                  <a:gd name="T13" fmla="*/ 5 h 21"/>
                  <a:gd name="T14" fmla="*/ 12 w 18"/>
                  <a:gd name="T15" fmla="*/ 2 h 21"/>
                  <a:gd name="T16" fmla="*/ 9 w 18"/>
                  <a:gd name="T17" fmla="*/ 0 h 21"/>
                  <a:gd name="T18" fmla="*/ 7 w 18"/>
                  <a:gd name="T19" fmla="*/ 0 h 21"/>
                  <a:gd name="T20" fmla="*/ 6 w 18"/>
                  <a:gd name="T21" fmla="*/ 0 h 21"/>
                  <a:gd name="T22" fmla="*/ 5 w 18"/>
                  <a:gd name="T23" fmla="*/ 0 h 21"/>
                  <a:gd name="T24" fmla="*/ 0 w 18"/>
                  <a:gd name="T25" fmla="*/ 2 h 21"/>
                  <a:gd name="T26" fmla="*/ 0 w 18"/>
                  <a:gd name="T27" fmla="*/ 3 h 21"/>
                  <a:gd name="T28" fmla="*/ 0 w 18"/>
                  <a:gd name="T29" fmla="*/ 6 h 21"/>
                  <a:gd name="T30" fmla="*/ 0 w 18"/>
                  <a:gd name="T31" fmla="*/ 10 h 21"/>
                  <a:gd name="T32" fmla="*/ 0 w 18"/>
                  <a:gd name="T33" fmla="*/ 13 h 21"/>
                  <a:gd name="T34" fmla="*/ 3 w 18"/>
                  <a:gd name="T35" fmla="*/ 16 h 21"/>
                  <a:gd name="T36" fmla="*/ 5 w 18"/>
                  <a:gd name="T37" fmla="*/ 18 h 21"/>
                  <a:gd name="T38" fmla="*/ 8 w 18"/>
                  <a:gd name="T39" fmla="*/ 20 h 21"/>
                  <a:gd name="T40" fmla="*/ 9 w 18"/>
                  <a:gd name="T41" fmla="*/ 20 h 21"/>
                  <a:gd name="T42" fmla="*/ 10 w 18"/>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10" y="20"/>
                    </a:moveTo>
                    <a:lnTo>
                      <a:pt x="14" y="16"/>
                    </a:lnTo>
                    <a:lnTo>
                      <a:pt x="15" y="16"/>
                    </a:lnTo>
                    <a:lnTo>
                      <a:pt x="15" y="15"/>
                    </a:lnTo>
                    <a:lnTo>
                      <a:pt x="17" y="12"/>
                    </a:lnTo>
                    <a:lnTo>
                      <a:pt x="15" y="8"/>
                    </a:lnTo>
                    <a:lnTo>
                      <a:pt x="14" y="5"/>
                    </a:lnTo>
                    <a:lnTo>
                      <a:pt x="12" y="2"/>
                    </a:lnTo>
                    <a:lnTo>
                      <a:pt x="9" y="0"/>
                    </a:lnTo>
                    <a:lnTo>
                      <a:pt x="7" y="0"/>
                    </a:lnTo>
                    <a:lnTo>
                      <a:pt x="6" y="0"/>
                    </a:lnTo>
                    <a:lnTo>
                      <a:pt x="5" y="0"/>
                    </a:lnTo>
                    <a:lnTo>
                      <a:pt x="0" y="2"/>
                    </a:lnTo>
                    <a:lnTo>
                      <a:pt x="0" y="3"/>
                    </a:lnTo>
                    <a:lnTo>
                      <a:pt x="0" y="6"/>
                    </a:lnTo>
                    <a:lnTo>
                      <a:pt x="0" y="10"/>
                    </a:lnTo>
                    <a:lnTo>
                      <a:pt x="0" y="13"/>
                    </a:lnTo>
                    <a:lnTo>
                      <a:pt x="3" y="16"/>
                    </a:lnTo>
                    <a:lnTo>
                      <a:pt x="5"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8950" name="Freeform 358"/>
              <p:cNvSpPr>
                <a:spLocks/>
              </p:cNvSpPr>
              <p:nvPr/>
            </p:nvSpPr>
            <p:spPr bwMode="auto">
              <a:xfrm>
                <a:off x="595" y="1904"/>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8951" name="Freeform 359"/>
              <p:cNvSpPr>
                <a:spLocks/>
              </p:cNvSpPr>
              <p:nvPr/>
            </p:nvSpPr>
            <p:spPr bwMode="auto">
              <a:xfrm>
                <a:off x="598" y="1908"/>
                <a:ext cx="17" cy="17"/>
              </a:xfrm>
              <a:custGeom>
                <a:avLst/>
                <a:gdLst>
                  <a:gd name="T0" fmla="*/ 1 w 17"/>
                  <a:gd name="T1" fmla="*/ 10 h 17"/>
                  <a:gd name="T2" fmla="*/ 0 w 17"/>
                  <a:gd name="T3" fmla="*/ 6 h 17"/>
                  <a:gd name="T4" fmla="*/ 0 w 17"/>
                  <a:gd name="T5" fmla="*/ 4 h 17"/>
                  <a:gd name="T6" fmla="*/ 0 w 17"/>
                  <a:gd name="T7" fmla="*/ 0 h 17"/>
                  <a:gd name="T8" fmla="*/ 1 w 17"/>
                  <a:gd name="T9" fmla="*/ 0 h 17"/>
                  <a:gd name="T10" fmla="*/ 4 w 17"/>
                  <a:gd name="T11" fmla="*/ 0 h 17"/>
                  <a:gd name="T12" fmla="*/ 7 w 17"/>
                  <a:gd name="T13" fmla="*/ 0 h 17"/>
                  <a:gd name="T14" fmla="*/ 13 w 17"/>
                  <a:gd name="T15" fmla="*/ 4 h 17"/>
                  <a:gd name="T16" fmla="*/ 16 w 17"/>
                  <a:gd name="T17" fmla="*/ 8 h 17"/>
                  <a:gd name="T18" fmla="*/ 16 w 17"/>
                  <a:gd name="T19" fmla="*/ 12 h 17"/>
                  <a:gd name="T20" fmla="*/ 16 w 17"/>
                  <a:gd name="T21" fmla="*/ 14 h 17"/>
                  <a:gd name="T22" fmla="*/ 13 w 17"/>
                  <a:gd name="T23" fmla="*/ 16 h 17"/>
                  <a:gd name="T24" fmla="*/ 10 w 17"/>
                  <a:gd name="T25" fmla="*/ 16 h 17"/>
                  <a:gd name="T26" fmla="*/ 7 w 17"/>
                  <a:gd name="T27" fmla="*/ 16 h 17"/>
                  <a:gd name="T28" fmla="*/ 1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 y="10"/>
                    </a:moveTo>
                    <a:lnTo>
                      <a:pt x="0" y="6"/>
                    </a:lnTo>
                    <a:lnTo>
                      <a:pt x="0" y="4"/>
                    </a:lnTo>
                    <a:lnTo>
                      <a:pt x="0" y="0"/>
                    </a:lnTo>
                    <a:lnTo>
                      <a:pt x="1" y="0"/>
                    </a:lnTo>
                    <a:lnTo>
                      <a:pt x="4" y="0"/>
                    </a:lnTo>
                    <a:lnTo>
                      <a:pt x="7" y="0"/>
                    </a:lnTo>
                    <a:lnTo>
                      <a:pt x="13" y="4"/>
                    </a:lnTo>
                    <a:lnTo>
                      <a:pt x="16" y="8"/>
                    </a:lnTo>
                    <a:lnTo>
                      <a:pt x="16" y="12"/>
                    </a:lnTo>
                    <a:lnTo>
                      <a:pt x="16" y="14"/>
                    </a:lnTo>
                    <a:lnTo>
                      <a:pt x="13" y="16"/>
                    </a:lnTo>
                    <a:lnTo>
                      <a:pt x="10" y="16"/>
                    </a:lnTo>
                    <a:lnTo>
                      <a:pt x="7" y="16"/>
                    </a:lnTo>
                    <a:lnTo>
                      <a:pt x="1" y="10"/>
                    </a:lnTo>
                  </a:path>
                </a:pathLst>
              </a:custGeom>
              <a:solidFill>
                <a:srgbClr val="000000"/>
              </a:solidFill>
              <a:ln w="9525" cap="rnd">
                <a:noFill/>
                <a:round/>
                <a:headEnd type="none" w="sm" len="sm"/>
                <a:tailEnd type="none" w="sm" len="sm"/>
              </a:ln>
            </p:spPr>
            <p:txBody>
              <a:bodyPr/>
              <a:lstStyle/>
              <a:p>
                <a:endParaRPr lang="en-US"/>
              </a:p>
            </p:txBody>
          </p:sp>
          <p:sp>
            <p:nvSpPr>
              <p:cNvPr id="8952" name="Freeform 360"/>
              <p:cNvSpPr>
                <a:spLocks/>
              </p:cNvSpPr>
              <p:nvPr/>
            </p:nvSpPr>
            <p:spPr bwMode="auto">
              <a:xfrm>
                <a:off x="610" y="1911"/>
                <a:ext cx="18" cy="19"/>
              </a:xfrm>
              <a:custGeom>
                <a:avLst/>
                <a:gdLst>
                  <a:gd name="T0" fmla="*/ 10 w 18"/>
                  <a:gd name="T1" fmla="*/ 18 h 19"/>
                  <a:gd name="T2" fmla="*/ 14 w 18"/>
                  <a:gd name="T3" fmla="*/ 14 h 19"/>
                  <a:gd name="T4" fmla="*/ 15 w 18"/>
                  <a:gd name="T5" fmla="*/ 13 h 19"/>
                  <a:gd name="T6" fmla="*/ 17 w 18"/>
                  <a:gd name="T7" fmla="*/ 13 h 19"/>
                  <a:gd name="T8" fmla="*/ 17 w 18"/>
                  <a:gd name="T9" fmla="*/ 10 h 19"/>
                  <a:gd name="T10" fmla="*/ 17 w 18"/>
                  <a:gd name="T11" fmla="*/ 8 h 19"/>
                  <a:gd name="T12" fmla="*/ 14 w 18"/>
                  <a:gd name="T13" fmla="*/ 4 h 19"/>
                  <a:gd name="T14" fmla="*/ 12 w 18"/>
                  <a:gd name="T15" fmla="*/ 2 h 19"/>
                  <a:gd name="T16" fmla="*/ 10 w 18"/>
                  <a:gd name="T17" fmla="*/ 0 h 19"/>
                  <a:gd name="T18" fmla="*/ 7 w 18"/>
                  <a:gd name="T19" fmla="*/ 0 h 19"/>
                  <a:gd name="T20" fmla="*/ 6 w 18"/>
                  <a:gd name="T21" fmla="*/ 0 h 19"/>
                  <a:gd name="T22" fmla="*/ 5 w 18"/>
                  <a:gd name="T23" fmla="*/ 0 h 19"/>
                  <a:gd name="T24" fmla="*/ 1 w 18"/>
                  <a:gd name="T25" fmla="*/ 1 h 19"/>
                  <a:gd name="T26" fmla="*/ 0 w 18"/>
                  <a:gd name="T27" fmla="*/ 2 h 19"/>
                  <a:gd name="T28" fmla="*/ 0 w 18"/>
                  <a:gd name="T29" fmla="*/ 3 h 19"/>
                  <a:gd name="T30" fmla="*/ 0 w 18"/>
                  <a:gd name="T31" fmla="*/ 6 h 19"/>
                  <a:gd name="T32" fmla="*/ 0 w 18"/>
                  <a:gd name="T33" fmla="*/ 9 h 19"/>
                  <a:gd name="T34" fmla="*/ 1 w 18"/>
                  <a:gd name="T35" fmla="*/ 11 h 19"/>
                  <a:gd name="T36" fmla="*/ 3 w 18"/>
                  <a:gd name="T37" fmla="*/ 14 h 19"/>
                  <a:gd name="T38" fmla="*/ 6 w 18"/>
                  <a:gd name="T39" fmla="*/ 16 h 19"/>
                  <a:gd name="T40" fmla="*/ 8 w 18"/>
                  <a:gd name="T41" fmla="*/ 18 h 19"/>
                  <a:gd name="T42" fmla="*/ 9 w 18"/>
                  <a:gd name="T43" fmla="*/ 18 h 19"/>
                  <a:gd name="T44" fmla="*/ 10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10" y="18"/>
                    </a:moveTo>
                    <a:lnTo>
                      <a:pt x="14" y="14"/>
                    </a:lnTo>
                    <a:lnTo>
                      <a:pt x="15" y="13"/>
                    </a:lnTo>
                    <a:lnTo>
                      <a:pt x="17" y="13"/>
                    </a:lnTo>
                    <a:lnTo>
                      <a:pt x="17" y="10"/>
                    </a:lnTo>
                    <a:lnTo>
                      <a:pt x="17" y="8"/>
                    </a:lnTo>
                    <a:lnTo>
                      <a:pt x="14" y="4"/>
                    </a:lnTo>
                    <a:lnTo>
                      <a:pt x="12" y="2"/>
                    </a:lnTo>
                    <a:lnTo>
                      <a:pt x="10" y="0"/>
                    </a:lnTo>
                    <a:lnTo>
                      <a:pt x="7" y="0"/>
                    </a:lnTo>
                    <a:lnTo>
                      <a:pt x="6" y="0"/>
                    </a:lnTo>
                    <a:lnTo>
                      <a:pt x="5" y="0"/>
                    </a:lnTo>
                    <a:lnTo>
                      <a:pt x="1" y="1"/>
                    </a:lnTo>
                    <a:lnTo>
                      <a:pt x="0" y="2"/>
                    </a:lnTo>
                    <a:lnTo>
                      <a:pt x="0" y="3"/>
                    </a:lnTo>
                    <a:lnTo>
                      <a:pt x="0" y="6"/>
                    </a:lnTo>
                    <a:lnTo>
                      <a:pt x="0" y="9"/>
                    </a:lnTo>
                    <a:lnTo>
                      <a:pt x="1" y="11"/>
                    </a:lnTo>
                    <a:lnTo>
                      <a:pt x="3" y="14"/>
                    </a:lnTo>
                    <a:lnTo>
                      <a:pt x="6" y="16"/>
                    </a:lnTo>
                    <a:lnTo>
                      <a:pt x="8" y="18"/>
                    </a:lnTo>
                    <a:lnTo>
                      <a:pt x="9" y="18"/>
                    </a:lnTo>
                    <a:lnTo>
                      <a:pt x="10" y="18"/>
                    </a:lnTo>
                  </a:path>
                </a:pathLst>
              </a:custGeom>
              <a:solidFill>
                <a:srgbClr val="000000"/>
              </a:solidFill>
              <a:ln w="9525" cap="rnd">
                <a:noFill/>
                <a:round/>
                <a:headEnd type="none" w="sm" len="sm"/>
                <a:tailEnd type="none" w="sm" len="sm"/>
              </a:ln>
            </p:spPr>
            <p:txBody>
              <a:bodyPr/>
              <a:lstStyle/>
              <a:p>
                <a:endParaRPr lang="en-US"/>
              </a:p>
            </p:txBody>
          </p:sp>
          <p:sp>
            <p:nvSpPr>
              <p:cNvPr id="8953" name="Freeform 361"/>
              <p:cNvSpPr>
                <a:spLocks/>
              </p:cNvSpPr>
              <p:nvPr/>
            </p:nvSpPr>
            <p:spPr bwMode="auto">
              <a:xfrm>
                <a:off x="610" y="1912"/>
                <a:ext cx="17" cy="18"/>
              </a:xfrm>
              <a:custGeom>
                <a:avLst/>
                <a:gdLst>
                  <a:gd name="T0" fmla="*/ 1 w 17"/>
                  <a:gd name="T1" fmla="*/ 10 h 18"/>
                  <a:gd name="T2" fmla="*/ 0 w 17"/>
                  <a:gd name="T3" fmla="*/ 7 h 18"/>
                  <a:gd name="T4" fmla="*/ 0 w 17"/>
                  <a:gd name="T5" fmla="*/ 4 h 18"/>
                  <a:gd name="T6" fmla="*/ 0 w 17"/>
                  <a:gd name="T7" fmla="*/ 1 h 18"/>
                  <a:gd name="T8" fmla="*/ 0 w 17"/>
                  <a:gd name="T9" fmla="*/ 0 h 18"/>
                  <a:gd name="T10" fmla="*/ 1 w 17"/>
                  <a:gd name="T11" fmla="*/ 0 h 18"/>
                  <a:gd name="T12" fmla="*/ 4 w 17"/>
                  <a:gd name="T13" fmla="*/ 0 h 18"/>
                  <a:gd name="T14" fmla="*/ 8 w 17"/>
                  <a:gd name="T15" fmla="*/ 0 h 18"/>
                  <a:gd name="T16" fmla="*/ 10 w 17"/>
                  <a:gd name="T17" fmla="*/ 2 h 18"/>
                  <a:gd name="T18" fmla="*/ 13 w 17"/>
                  <a:gd name="T19" fmla="*/ 5 h 18"/>
                  <a:gd name="T20" fmla="*/ 16 w 17"/>
                  <a:gd name="T21" fmla="*/ 8 h 18"/>
                  <a:gd name="T22" fmla="*/ 16 w 17"/>
                  <a:gd name="T23" fmla="*/ 11 h 18"/>
                  <a:gd name="T24" fmla="*/ 16 w 17"/>
                  <a:gd name="T25" fmla="*/ 14 h 18"/>
                  <a:gd name="T26" fmla="*/ 14 w 17"/>
                  <a:gd name="T27" fmla="*/ 15 h 18"/>
                  <a:gd name="T28" fmla="*/ 13 w 17"/>
                  <a:gd name="T29" fmla="*/ 17 h 18"/>
                  <a:gd name="T30" fmla="*/ 10 w 17"/>
                  <a:gd name="T31" fmla="*/ 17 h 18"/>
                  <a:gd name="T32" fmla="*/ 8 w 17"/>
                  <a:gd name="T33" fmla="*/ 15 h 18"/>
                  <a:gd name="T34" fmla="*/ 4 w 17"/>
                  <a:gd name="T35" fmla="*/ 13 h 18"/>
                  <a:gd name="T36" fmla="*/ 1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 y="10"/>
                    </a:moveTo>
                    <a:lnTo>
                      <a:pt x="0" y="7"/>
                    </a:lnTo>
                    <a:lnTo>
                      <a:pt x="0" y="4"/>
                    </a:lnTo>
                    <a:lnTo>
                      <a:pt x="0" y="1"/>
                    </a:lnTo>
                    <a:lnTo>
                      <a:pt x="0" y="0"/>
                    </a:lnTo>
                    <a:lnTo>
                      <a:pt x="1" y="0"/>
                    </a:lnTo>
                    <a:lnTo>
                      <a:pt x="4" y="0"/>
                    </a:lnTo>
                    <a:lnTo>
                      <a:pt x="8" y="0"/>
                    </a:lnTo>
                    <a:lnTo>
                      <a:pt x="10" y="2"/>
                    </a:lnTo>
                    <a:lnTo>
                      <a:pt x="13" y="5"/>
                    </a:lnTo>
                    <a:lnTo>
                      <a:pt x="16" y="8"/>
                    </a:lnTo>
                    <a:lnTo>
                      <a:pt x="16" y="11"/>
                    </a:lnTo>
                    <a:lnTo>
                      <a:pt x="16" y="14"/>
                    </a:lnTo>
                    <a:lnTo>
                      <a:pt x="14" y="15"/>
                    </a:lnTo>
                    <a:lnTo>
                      <a:pt x="13" y="17"/>
                    </a:lnTo>
                    <a:lnTo>
                      <a:pt x="10" y="17"/>
                    </a:lnTo>
                    <a:lnTo>
                      <a:pt x="8" y="15"/>
                    </a:lnTo>
                    <a:lnTo>
                      <a:pt x="4" y="13"/>
                    </a:lnTo>
                    <a:lnTo>
                      <a:pt x="1" y="10"/>
                    </a:lnTo>
                  </a:path>
                </a:pathLst>
              </a:custGeom>
              <a:solidFill>
                <a:srgbClr val="666666"/>
              </a:solidFill>
              <a:ln w="9525" cap="rnd">
                <a:noFill/>
                <a:round/>
                <a:headEnd type="none" w="sm" len="sm"/>
                <a:tailEnd type="none" w="sm" len="sm"/>
              </a:ln>
            </p:spPr>
            <p:txBody>
              <a:bodyPr/>
              <a:lstStyle/>
              <a:p>
                <a:endParaRPr lang="en-US"/>
              </a:p>
            </p:txBody>
          </p:sp>
          <p:sp>
            <p:nvSpPr>
              <p:cNvPr id="8954" name="Freeform 362"/>
              <p:cNvSpPr>
                <a:spLocks/>
              </p:cNvSpPr>
              <p:nvPr/>
            </p:nvSpPr>
            <p:spPr bwMode="auto">
              <a:xfrm>
                <a:off x="613" y="1916"/>
                <a:ext cx="17" cy="18"/>
              </a:xfrm>
              <a:custGeom>
                <a:avLst/>
                <a:gdLst>
                  <a:gd name="T0" fmla="*/ 2 w 17"/>
                  <a:gd name="T1" fmla="*/ 11 h 18"/>
                  <a:gd name="T2" fmla="*/ 0 w 17"/>
                  <a:gd name="T3" fmla="*/ 7 h 18"/>
                  <a:gd name="T4" fmla="*/ 0 w 17"/>
                  <a:gd name="T5" fmla="*/ 5 h 18"/>
                  <a:gd name="T6" fmla="*/ 0 w 17"/>
                  <a:gd name="T7" fmla="*/ 1 h 18"/>
                  <a:gd name="T8" fmla="*/ 2 w 17"/>
                  <a:gd name="T9" fmla="*/ 1 h 18"/>
                  <a:gd name="T10" fmla="*/ 4 w 17"/>
                  <a:gd name="T11" fmla="*/ 0 h 18"/>
                  <a:gd name="T12" fmla="*/ 9 w 17"/>
                  <a:gd name="T13" fmla="*/ 1 h 18"/>
                  <a:gd name="T14" fmla="*/ 13 w 17"/>
                  <a:gd name="T15" fmla="*/ 5 h 18"/>
                  <a:gd name="T16" fmla="*/ 16 w 17"/>
                  <a:gd name="T17" fmla="*/ 9 h 18"/>
                  <a:gd name="T18" fmla="*/ 16 w 17"/>
                  <a:gd name="T19" fmla="*/ 13 h 18"/>
                  <a:gd name="T20" fmla="*/ 16 w 17"/>
                  <a:gd name="T21" fmla="*/ 15 h 18"/>
                  <a:gd name="T22" fmla="*/ 13 w 17"/>
                  <a:gd name="T23" fmla="*/ 17 h 18"/>
                  <a:gd name="T24" fmla="*/ 11 w 17"/>
                  <a:gd name="T25" fmla="*/ 17 h 18"/>
                  <a:gd name="T26" fmla="*/ 9 w 17"/>
                  <a:gd name="T27" fmla="*/ 17 h 18"/>
                  <a:gd name="T28" fmla="*/ 2 w 17"/>
                  <a:gd name="T29" fmla="*/ 1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2" y="11"/>
                    </a:moveTo>
                    <a:lnTo>
                      <a:pt x="0" y="7"/>
                    </a:lnTo>
                    <a:lnTo>
                      <a:pt x="0" y="5"/>
                    </a:lnTo>
                    <a:lnTo>
                      <a:pt x="0" y="1"/>
                    </a:lnTo>
                    <a:lnTo>
                      <a:pt x="2" y="1"/>
                    </a:lnTo>
                    <a:lnTo>
                      <a:pt x="4" y="0"/>
                    </a:lnTo>
                    <a:lnTo>
                      <a:pt x="9" y="1"/>
                    </a:lnTo>
                    <a:lnTo>
                      <a:pt x="13" y="5"/>
                    </a:lnTo>
                    <a:lnTo>
                      <a:pt x="16" y="9"/>
                    </a:lnTo>
                    <a:lnTo>
                      <a:pt x="16" y="13"/>
                    </a:lnTo>
                    <a:lnTo>
                      <a:pt x="16" y="15"/>
                    </a:lnTo>
                    <a:lnTo>
                      <a:pt x="13" y="17"/>
                    </a:lnTo>
                    <a:lnTo>
                      <a:pt x="11" y="17"/>
                    </a:lnTo>
                    <a:lnTo>
                      <a:pt x="9" y="17"/>
                    </a:lnTo>
                    <a:lnTo>
                      <a:pt x="2" y="11"/>
                    </a:lnTo>
                  </a:path>
                </a:pathLst>
              </a:custGeom>
              <a:solidFill>
                <a:srgbClr val="000000"/>
              </a:solidFill>
              <a:ln w="9525" cap="rnd">
                <a:noFill/>
                <a:round/>
                <a:headEnd type="none" w="sm" len="sm"/>
                <a:tailEnd type="none" w="sm" len="sm"/>
              </a:ln>
            </p:spPr>
            <p:txBody>
              <a:bodyPr/>
              <a:lstStyle/>
              <a:p>
                <a:endParaRPr lang="en-US"/>
              </a:p>
            </p:txBody>
          </p:sp>
          <p:sp>
            <p:nvSpPr>
              <p:cNvPr id="8955" name="Freeform 363"/>
              <p:cNvSpPr>
                <a:spLocks/>
              </p:cNvSpPr>
              <p:nvPr/>
            </p:nvSpPr>
            <p:spPr bwMode="auto">
              <a:xfrm>
                <a:off x="588" y="1906"/>
                <a:ext cx="18" cy="20"/>
              </a:xfrm>
              <a:custGeom>
                <a:avLst/>
                <a:gdLst>
                  <a:gd name="T0" fmla="*/ 10 w 18"/>
                  <a:gd name="T1" fmla="*/ 19 h 20"/>
                  <a:gd name="T2" fmla="*/ 14 w 18"/>
                  <a:gd name="T3" fmla="*/ 15 h 20"/>
                  <a:gd name="T4" fmla="*/ 15 w 18"/>
                  <a:gd name="T5" fmla="*/ 15 h 20"/>
                  <a:gd name="T6" fmla="*/ 15 w 18"/>
                  <a:gd name="T7" fmla="*/ 14 h 20"/>
                  <a:gd name="T8" fmla="*/ 17 w 18"/>
                  <a:gd name="T9" fmla="*/ 11 h 20"/>
                  <a:gd name="T10" fmla="*/ 15 w 18"/>
                  <a:gd name="T11" fmla="*/ 8 h 20"/>
                  <a:gd name="T12" fmla="*/ 14 w 18"/>
                  <a:gd name="T13" fmla="*/ 5 h 20"/>
                  <a:gd name="T14" fmla="*/ 12 w 18"/>
                  <a:gd name="T15" fmla="*/ 2 h 20"/>
                  <a:gd name="T16" fmla="*/ 9 w 18"/>
                  <a:gd name="T17" fmla="*/ 0 h 20"/>
                  <a:gd name="T18" fmla="*/ 7 w 18"/>
                  <a:gd name="T19" fmla="*/ 0 h 20"/>
                  <a:gd name="T20" fmla="*/ 6 w 18"/>
                  <a:gd name="T21" fmla="*/ 0 h 20"/>
                  <a:gd name="T22" fmla="*/ 5 w 18"/>
                  <a:gd name="T23" fmla="*/ 0 h 20"/>
                  <a:gd name="T24" fmla="*/ 0 w 18"/>
                  <a:gd name="T25" fmla="*/ 2 h 20"/>
                  <a:gd name="T26" fmla="*/ 0 w 18"/>
                  <a:gd name="T27" fmla="*/ 3 h 20"/>
                  <a:gd name="T28" fmla="*/ 0 w 18"/>
                  <a:gd name="T29" fmla="*/ 6 h 20"/>
                  <a:gd name="T30" fmla="*/ 0 w 18"/>
                  <a:gd name="T31" fmla="*/ 9 h 20"/>
                  <a:gd name="T32" fmla="*/ 0 w 18"/>
                  <a:gd name="T33" fmla="*/ 12 h 20"/>
                  <a:gd name="T34" fmla="*/ 3 w 18"/>
                  <a:gd name="T35" fmla="*/ 15 h 20"/>
                  <a:gd name="T36" fmla="*/ 5 w 18"/>
                  <a:gd name="T37" fmla="*/ 17 h 20"/>
                  <a:gd name="T38" fmla="*/ 8 w 18"/>
                  <a:gd name="T39" fmla="*/ 19 h 20"/>
                  <a:gd name="T40" fmla="*/ 9 w 18"/>
                  <a:gd name="T41" fmla="*/ 19 h 20"/>
                  <a:gd name="T42" fmla="*/ 10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10" y="19"/>
                    </a:moveTo>
                    <a:lnTo>
                      <a:pt x="14" y="15"/>
                    </a:lnTo>
                    <a:lnTo>
                      <a:pt x="15" y="15"/>
                    </a:lnTo>
                    <a:lnTo>
                      <a:pt x="15" y="14"/>
                    </a:lnTo>
                    <a:lnTo>
                      <a:pt x="17" y="11"/>
                    </a:lnTo>
                    <a:lnTo>
                      <a:pt x="15" y="8"/>
                    </a:lnTo>
                    <a:lnTo>
                      <a:pt x="14" y="5"/>
                    </a:lnTo>
                    <a:lnTo>
                      <a:pt x="12" y="2"/>
                    </a:lnTo>
                    <a:lnTo>
                      <a:pt x="9" y="0"/>
                    </a:lnTo>
                    <a:lnTo>
                      <a:pt x="7" y="0"/>
                    </a:lnTo>
                    <a:lnTo>
                      <a:pt x="6" y="0"/>
                    </a:lnTo>
                    <a:lnTo>
                      <a:pt x="5" y="0"/>
                    </a:lnTo>
                    <a:lnTo>
                      <a:pt x="0" y="2"/>
                    </a:lnTo>
                    <a:lnTo>
                      <a:pt x="0" y="3"/>
                    </a:lnTo>
                    <a:lnTo>
                      <a:pt x="0" y="6"/>
                    </a:lnTo>
                    <a:lnTo>
                      <a:pt x="0" y="9"/>
                    </a:lnTo>
                    <a:lnTo>
                      <a:pt x="0" y="12"/>
                    </a:lnTo>
                    <a:lnTo>
                      <a:pt x="3" y="15"/>
                    </a:lnTo>
                    <a:lnTo>
                      <a:pt x="5" y="17"/>
                    </a:lnTo>
                    <a:lnTo>
                      <a:pt x="8" y="19"/>
                    </a:lnTo>
                    <a:lnTo>
                      <a:pt x="9" y="19"/>
                    </a:lnTo>
                    <a:lnTo>
                      <a:pt x="10" y="19"/>
                    </a:lnTo>
                  </a:path>
                </a:pathLst>
              </a:custGeom>
              <a:solidFill>
                <a:srgbClr val="000000"/>
              </a:solidFill>
              <a:ln w="9525" cap="rnd">
                <a:noFill/>
                <a:round/>
                <a:headEnd type="none" w="sm" len="sm"/>
                <a:tailEnd type="none" w="sm" len="sm"/>
              </a:ln>
            </p:spPr>
            <p:txBody>
              <a:bodyPr/>
              <a:lstStyle/>
              <a:p>
                <a:endParaRPr lang="en-US"/>
              </a:p>
            </p:txBody>
          </p:sp>
          <p:sp>
            <p:nvSpPr>
              <p:cNvPr id="8956" name="Freeform 364"/>
              <p:cNvSpPr>
                <a:spLocks/>
              </p:cNvSpPr>
              <p:nvPr/>
            </p:nvSpPr>
            <p:spPr bwMode="auto">
              <a:xfrm>
                <a:off x="588" y="1908"/>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8957" name="Freeform 365"/>
              <p:cNvSpPr>
                <a:spLocks/>
              </p:cNvSpPr>
              <p:nvPr/>
            </p:nvSpPr>
            <p:spPr bwMode="auto">
              <a:xfrm>
                <a:off x="591" y="1912"/>
                <a:ext cx="17" cy="16"/>
              </a:xfrm>
              <a:custGeom>
                <a:avLst/>
                <a:gdLst>
                  <a:gd name="T0" fmla="*/ 2 w 17"/>
                  <a:gd name="T1" fmla="*/ 9 h 16"/>
                  <a:gd name="T2" fmla="*/ 0 w 17"/>
                  <a:gd name="T3" fmla="*/ 6 h 16"/>
                  <a:gd name="T4" fmla="*/ 0 w 17"/>
                  <a:gd name="T5" fmla="*/ 4 h 16"/>
                  <a:gd name="T6" fmla="*/ 0 w 17"/>
                  <a:gd name="T7" fmla="*/ 2 h 16"/>
                  <a:gd name="T8" fmla="*/ 2 w 17"/>
                  <a:gd name="T9" fmla="*/ 0 h 16"/>
                  <a:gd name="T10" fmla="*/ 5 w 17"/>
                  <a:gd name="T11" fmla="*/ 0 h 16"/>
                  <a:gd name="T12" fmla="*/ 8 w 17"/>
                  <a:gd name="T13" fmla="*/ 0 h 16"/>
                  <a:gd name="T14" fmla="*/ 13 w 17"/>
                  <a:gd name="T15" fmla="*/ 4 h 16"/>
                  <a:gd name="T16" fmla="*/ 16 w 17"/>
                  <a:gd name="T17" fmla="*/ 8 h 16"/>
                  <a:gd name="T18" fmla="*/ 16 w 17"/>
                  <a:gd name="T19" fmla="*/ 11 h 16"/>
                  <a:gd name="T20" fmla="*/ 16 w 17"/>
                  <a:gd name="T21" fmla="*/ 13 h 16"/>
                  <a:gd name="T22" fmla="*/ 13 w 17"/>
                  <a:gd name="T23" fmla="*/ 15 h 16"/>
                  <a:gd name="T24" fmla="*/ 10 w 17"/>
                  <a:gd name="T25" fmla="*/ 15 h 16"/>
                  <a:gd name="T26" fmla="*/ 8 w 17"/>
                  <a:gd name="T27" fmla="*/ 15 h 16"/>
                  <a:gd name="T28" fmla="*/ 2 w 17"/>
                  <a:gd name="T29" fmla="*/ 9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2" y="9"/>
                    </a:moveTo>
                    <a:lnTo>
                      <a:pt x="0" y="6"/>
                    </a:lnTo>
                    <a:lnTo>
                      <a:pt x="0" y="4"/>
                    </a:lnTo>
                    <a:lnTo>
                      <a:pt x="0" y="2"/>
                    </a:lnTo>
                    <a:lnTo>
                      <a:pt x="2" y="0"/>
                    </a:lnTo>
                    <a:lnTo>
                      <a:pt x="5" y="0"/>
                    </a:lnTo>
                    <a:lnTo>
                      <a:pt x="8" y="0"/>
                    </a:lnTo>
                    <a:lnTo>
                      <a:pt x="13" y="4"/>
                    </a:lnTo>
                    <a:lnTo>
                      <a:pt x="16" y="8"/>
                    </a:lnTo>
                    <a:lnTo>
                      <a:pt x="16" y="11"/>
                    </a:lnTo>
                    <a:lnTo>
                      <a:pt x="16" y="13"/>
                    </a:lnTo>
                    <a:lnTo>
                      <a:pt x="13" y="15"/>
                    </a:lnTo>
                    <a:lnTo>
                      <a:pt x="10" y="15"/>
                    </a:lnTo>
                    <a:lnTo>
                      <a:pt x="8" y="15"/>
                    </a:lnTo>
                    <a:lnTo>
                      <a:pt x="2" y="9"/>
                    </a:lnTo>
                  </a:path>
                </a:pathLst>
              </a:custGeom>
              <a:solidFill>
                <a:srgbClr val="F90133"/>
              </a:solidFill>
              <a:ln w="9525" cap="rnd">
                <a:noFill/>
                <a:round/>
                <a:headEnd type="none" w="sm" len="sm"/>
                <a:tailEnd type="none" w="sm" len="sm"/>
              </a:ln>
            </p:spPr>
            <p:txBody>
              <a:bodyPr/>
              <a:lstStyle/>
              <a:p>
                <a:endParaRPr lang="en-US"/>
              </a:p>
            </p:txBody>
          </p:sp>
          <p:sp>
            <p:nvSpPr>
              <p:cNvPr id="8958" name="Freeform 366"/>
              <p:cNvSpPr>
                <a:spLocks/>
              </p:cNvSpPr>
              <p:nvPr/>
            </p:nvSpPr>
            <p:spPr bwMode="auto">
              <a:xfrm>
                <a:off x="603" y="1914"/>
                <a:ext cx="18" cy="21"/>
              </a:xfrm>
              <a:custGeom>
                <a:avLst/>
                <a:gdLst>
                  <a:gd name="T0" fmla="*/ 10 w 18"/>
                  <a:gd name="T1" fmla="*/ 20 h 21"/>
                  <a:gd name="T2" fmla="*/ 14 w 18"/>
                  <a:gd name="T3" fmla="*/ 16 h 21"/>
                  <a:gd name="T4" fmla="*/ 15 w 18"/>
                  <a:gd name="T5" fmla="*/ 16 h 21"/>
                  <a:gd name="T6" fmla="*/ 17 w 18"/>
                  <a:gd name="T7" fmla="*/ 15 h 21"/>
                  <a:gd name="T8" fmla="*/ 17 w 18"/>
                  <a:gd name="T9" fmla="*/ 12 h 21"/>
                  <a:gd name="T10" fmla="*/ 17 w 18"/>
                  <a:gd name="T11" fmla="*/ 8 h 21"/>
                  <a:gd name="T12" fmla="*/ 14 w 18"/>
                  <a:gd name="T13" fmla="*/ 5 h 21"/>
                  <a:gd name="T14" fmla="*/ 12 w 18"/>
                  <a:gd name="T15" fmla="*/ 2 h 21"/>
                  <a:gd name="T16" fmla="*/ 10 w 18"/>
                  <a:gd name="T17" fmla="*/ 0 h 21"/>
                  <a:gd name="T18" fmla="*/ 7 w 18"/>
                  <a:gd name="T19" fmla="*/ 0 h 21"/>
                  <a:gd name="T20" fmla="*/ 6 w 18"/>
                  <a:gd name="T21" fmla="*/ 0 h 21"/>
                  <a:gd name="T22" fmla="*/ 5 w 18"/>
                  <a:gd name="T23" fmla="*/ 0 h 21"/>
                  <a:gd name="T24" fmla="*/ 1 w 18"/>
                  <a:gd name="T25" fmla="*/ 2 h 21"/>
                  <a:gd name="T26" fmla="*/ 0 w 18"/>
                  <a:gd name="T27" fmla="*/ 2 h 21"/>
                  <a:gd name="T28" fmla="*/ 0 w 18"/>
                  <a:gd name="T29" fmla="*/ 3 h 21"/>
                  <a:gd name="T30" fmla="*/ 0 w 18"/>
                  <a:gd name="T31" fmla="*/ 6 h 21"/>
                  <a:gd name="T32" fmla="*/ 0 w 18"/>
                  <a:gd name="T33" fmla="*/ 10 h 21"/>
                  <a:gd name="T34" fmla="*/ 1 w 18"/>
                  <a:gd name="T35" fmla="*/ 13 h 21"/>
                  <a:gd name="T36" fmla="*/ 3 w 18"/>
                  <a:gd name="T37" fmla="*/ 16 h 21"/>
                  <a:gd name="T38" fmla="*/ 6 w 18"/>
                  <a:gd name="T39" fmla="*/ 18 h 21"/>
                  <a:gd name="T40" fmla="*/ 8 w 18"/>
                  <a:gd name="T41" fmla="*/ 20 h 21"/>
                  <a:gd name="T42" fmla="*/ 9 w 18"/>
                  <a:gd name="T43" fmla="*/ 20 h 21"/>
                  <a:gd name="T44" fmla="*/ 10 w 18"/>
                  <a:gd name="T45" fmla="*/ 2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1"/>
                  <a:gd name="T71" fmla="*/ 18 w 1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1">
                    <a:moveTo>
                      <a:pt x="10" y="20"/>
                    </a:moveTo>
                    <a:lnTo>
                      <a:pt x="14" y="16"/>
                    </a:lnTo>
                    <a:lnTo>
                      <a:pt x="15" y="16"/>
                    </a:lnTo>
                    <a:lnTo>
                      <a:pt x="17" y="15"/>
                    </a:lnTo>
                    <a:lnTo>
                      <a:pt x="17" y="12"/>
                    </a:lnTo>
                    <a:lnTo>
                      <a:pt x="17" y="8"/>
                    </a:lnTo>
                    <a:lnTo>
                      <a:pt x="14" y="5"/>
                    </a:lnTo>
                    <a:lnTo>
                      <a:pt x="12" y="2"/>
                    </a:lnTo>
                    <a:lnTo>
                      <a:pt x="10" y="0"/>
                    </a:lnTo>
                    <a:lnTo>
                      <a:pt x="7" y="0"/>
                    </a:lnTo>
                    <a:lnTo>
                      <a:pt x="6" y="0"/>
                    </a:lnTo>
                    <a:lnTo>
                      <a:pt x="5" y="0"/>
                    </a:lnTo>
                    <a:lnTo>
                      <a:pt x="1" y="2"/>
                    </a:lnTo>
                    <a:lnTo>
                      <a:pt x="0" y="2"/>
                    </a:lnTo>
                    <a:lnTo>
                      <a:pt x="0" y="3"/>
                    </a:lnTo>
                    <a:lnTo>
                      <a:pt x="0" y="6"/>
                    </a:lnTo>
                    <a:lnTo>
                      <a:pt x="0" y="10"/>
                    </a:lnTo>
                    <a:lnTo>
                      <a:pt x="1" y="13"/>
                    </a:lnTo>
                    <a:lnTo>
                      <a:pt x="3" y="16"/>
                    </a:lnTo>
                    <a:lnTo>
                      <a:pt x="6"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8959" name="Freeform 367"/>
              <p:cNvSpPr>
                <a:spLocks/>
              </p:cNvSpPr>
              <p:nvPr/>
            </p:nvSpPr>
            <p:spPr bwMode="auto">
              <a:xfrm>
                <a:off x="603" y="1916"/>
                <a:ext cx="17" cy="19"/>
              </a:xfrm>
              <a:custGeom>
                <a:avLst/>
                <a:gdLst>
                  <a:gd name="T0" fmla="*/ 1 w 17"/>
                  <a:gd name="T1" fmla="*/ 11 h 19"/>
                  <a:gd name="T2" fmla="*/ 0 w 17"/>
                  <a:gd name="T3" fmla="*/ 7 h 19"/>
                  <a:gd name="T4" fmla="*/ 0 w 17"/>
                  <a:gd name="T5" fmla="*/ 4 h 19"/>
                  <a:gd name="T6" fmla="*/ 0 w 17"/>
                  <a:gd name="T7" fmla="*/ 1 h 19"/>
                  <a:gd name="T8" fmla="*/ 0 w 17"/>
                  <a:gd name="T9" fmla="*/ 0 h 19"/>
                  <a:gd name="T10" fmla="*/ 1 w 17"/>
                  <a:gd name="T11" fmla="*/ 0 h 19"/>
                  <a:gd name="T12" fmla="*/ 4 w 17"/>
                  <a:gd name="T13" fmla="*/ 0 h 19"/>
                  <a:gd name="T14" fmla="*/ 8 w 17"/>
                  <a:gd name="T15" fmla="*/ 0 h 19"/>
                  <a:gd name="T16" fmla="*/ 10 w 17"/>
                  <a:gd name="T17" fmla="*/ 2 h 19"/>
                  <a:gd name="T18" fmla="*/ 13 w 17"/>
                  <a:gd name="T19" fmla="*/ 5 h 19"/>
                  <a:gd name="T20" fmla="*/ 16 w 17"/>
                  <a:gd name="T21" fmla="*/ 9 h 19"/>
                  <a:gd name="T22" fmla="*/ 16 w 17"/>
                  <a:gd name="T23" fmla="*/ 12 h 19"/>
                  <a:gd name="T24" fmla="*/ 16 w 17"/>
                  <a:gd name="T25" fmla="*/ 15 h 19"/>
                  <a:gd name="T26" fmla="*/ 14 w 17"/>
                  <a:gd name="T27" fmla="*/ 16 h 19"/>
                  <a:gd name="T28" fmla="*/ 13 w 17"/>
                  <a:gd name="T29" fmla="*/ 18 h 19"/>
                  <a:gd name="T30" fmla="*/ 10 w 17"/>
                  <a:gd name="T31" fmla="*/ 18 h 19"/>
                  <a:gd name="T32" fmla="*/ 8 w 17"/>
                  <a:gd name="T33" fmla="*/ 16 h 19"/>
                  <a:gd name="T34" fmla="*/ 4 w 17"/>
                  <a:gd name="T35" fmla="*/ 14 h 19"/>
                  <a:gd name="T36" fmla="*/ 1 w 17"/>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 y="11"/>
                    </a:moveTo>
                    <a:lnTo>
                      <a:pt x="0" y="7"/>
                    </a:lnTo>
                    <a:lnTo>
                      <a:pt x="0" y="4"/>
                    </a:lnTo>
                    <a:lnTo>
                      <a:pt x="0" y="1"/>
                    </a:lnTo>
                    <a:lnTo>
                      <a:pt x="0" y="0"/>
                    </a:lnTo>
                    <a:lnTo>
                      <a:pt x="1" y="0"/>
                    </a:lnTo>
                    <a:lnTo>
                      <a:pt x="4" y="0"/>
                    </a:lnTo>
                    <a:lnTo>
                      <a:pt x="8" y="0"/>
                    </a:lnTo>
                    <a:lnTo>
                      <a:pt x="10" y="2"/>
                    </a:lnTo>
                    <a:lnTo>
                      <a:pt x="13" y="5"/>
                    </a:lnTo>
                    <a:lnTo>
                      <a:pt x="16" y="9"/>
                    </a:lnTo>
                    <a:lnTo>
                      <a:pt x="16" y="12"/>
                    </a:lnTo>
                    <a:lnTo>
                      <a:pt x="16" y="15"/>
                    </a:lnTo>
                    <a:lnTo>
                      <a:pt x="14" y="16"/>
                    </a:lnTo>
                    <a:lnTo>
                      <a:pt x="13" y="18"/>
                    </a:lnTo>
                    <a:lnTo>
                      <a:pt x="10" y="18"/>
                    </a:lnTo>
                    <a:lnTo>
                      <a:pt x="8" y="16"/>
                    </a:lnTo>
                    <a:lnTo>
                      <a:pt x="4" y="14"/>
                    </a:lnTo>
                    <a:lnTo>
                      <a:pt x="1" y="11"/>
                    </a:lnTo>
                  </a:path>
                </a:pathLst>
              </a:custGeom>
              <a:solidFill>
                <a:srgbClr val="666666"/>
              </a:solidFill>
              <a:ln w="9525" cap="rnd">
                <a:noFill/>
                <a:round/>
                <a:headEnd type="none" w="sm" len="sm"/>
                <a:tailEnd type="none" w="sm" len="sm"/>
              </a:ln>
            </p:spPr>
            <p:txBody>
              <a:bodyPr/>
              <a:lstStyle/>
              <a:p>
                <a:endParaRPr lang="en-US"/>
              </a:p>
            </p:txBody>
          </p:sp>
          <p:sp>
            <p:nvSpPr>
              <p:cNvPr id="8960" name="Freeform 368"/>
              <p:cNvSpPr>
                <a:spLocks/>
              </p:cNvSpPr>
              <p:nvPr/>
            </p:nvSpPr>
            <p:spPr bwMode="auto">
              <a:xfrm>
                <a:off x="111" y="1464"/>
                <a:ext cx="60" cy="332"/>
              </a:xfrm>
              <a:custGeom>
                <a:avLst/>
                <a:gdLst>
                  <a:gd name="T0" fmla="*/ 59 w 60"/>
                  <a:gd name="T1" fmla="*/ 331 h 332"/>
                  <a:gd name="T2" fmla="*/ 50 w 60"/>
                  <a:gd name="T3" fmla="*/ 327 h 332"/>
                  <a:gd name="T4" fmla="*/ 43 w 60"/>
                  <a:gd name="T5" fmla="*/ 324 h 332"/>
                  <a:gd name="T6" fmla="*/ 37 w 60"/>
                  <a:gd name="T7" fmla="*/ 321 h 332"/>
                  <a:gd name="T8" fmla="*/ 31 w 60"/>
                  <a:gd name="T9" fmla="*/ 318 h 332"/>
                  <a:gd name="T10" fmla="*/ 21 w 60"/>
                  <a:gd name="T11" fmla="*/ 311 h 332"/>
                  <a:gd name="T12" fmla="*/ 17 w 60"/>
                  <a:gd name="T13" fmla="*/ 308 h 332"/>
                  <a:gd name="T14" fmla="*/ 13 w 60"/>
                  <a:gd name="T15" fmla="*/ 304 h 332"/>
                  <a:gd name="T16" fmla="*/ 7 w 60"/>
                  <a:gd name="T17" fmla="*/ 298 h 332"/>
                  <a:gd name="T18" fmla="*/ 2 w 60"/>
                  <a:gd name="T19" fmla="*/ 291 h 332"/>
                  <a:gd name="T20" fmla="*/ 1 w 60"/>
                  <a:gd name="T21" fmla="*/ 287 h 332"/>
                  <a:gd name="T22" fmla="*/ 0 w 60"/>
                  <a:gd name="T23" fmla="*/ 284 h 332"/>
                  <a:gd name="T24" fmla="*/ 0 w 60"/>
                  <a:gd name="T25" fmla="*/ 278 h 332"/>
                  <a:gd name="T26" fmla="*/ 0 w 60"/>
                  <a:gd name="T27" fmla="*/ 0 h 332"/>
                  <a:gd name="T28" fmla="*/ 57 w 60"/>
                  <a:gd name="T29" fmla="*/ 0 h 332"/>
                  <a:gd name="T30" fmla="*/ 59 w 60"/>
                  <a:gd name="T31" fmla="*/ 331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32"/>
                  <a:gd name="T50" fmla="*/ 60 w 60"/>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32">
                    <a:moveTo>
                      <a:pt x="59" y="331"/>
                    </a:moveTo>
                    <a:lnTo>
                      <a:pt x="50" y="327"/>
                    </a:lnTo>
                    <a:lnTo>
                      <a:pt x="43" y="324"/>
                    </a:lnTo>
                    <a:lnTo>
                      <a:pt x="37" y="321"/>
                    </a:lnTo>
                    <a:lnTo>
                      <a:pt x="31" y="318"/>
                    </a:lnTo>
                    <a:lnTo>
                      <a:pt x="21" y="311"/>
                    </a:lnTo>
                    <a:lnTo>
                      <a:pt x="17" y="308"/>
                    </a:lnTo>
                    <a:lnTo>
                      <a:pt x="13" y="304"/>
                    </a:lnTo>
                    <a:lnTo>
                      <a:pt x="7" y="298"/>
                    </a:lnTo>
                    <a:lnTo>
                      <a:pt x="2" y="291"/>
                    </a:lnTo>
                    <a:lnTo>
                      <a:pt x="1" y="287"/>
                    </a:lnTo>
                    <a:lnTo>
                      <a:pt x="0" y="284"/>
                    </a:lnTo>
                    <a:lnTo>
                      <a:pt x="0" y="278"/>
                    </a:lnTo>
                    <a:lnTo>
                      <a:pt x="0" y="0"/>
                    </a:lnTo>
                    <a:lnTo>
                      <a:pt x="57" y="0"/>
                    </a:lnTo>
                    <a:lnTo>
                      <a:pt x="59" y="331"/>
                    </a:lnTo>
                  </a:path>
                </a:pathLst>
              </a:custGeom>
              <a:solidFill>
                <a:srgbClr val="CCCCCC"/>
              </a:solidFill>
              <a:ln w="9525" cap="rnd">
                <a:noFill/>
                <a:round/>
                <a:headEnd type="none" w="sm" len="sm"/>
                <a:tailEnd type="none" w="sm" len="sm"/>
              </a:ln>
            </p:spPr>
            <p:txBody>
              <a:bodyPr/>
              <a:lstStyle/>
              <a:p>
                <a:endParaRPr lang="en-US"/>
              </a:p>
            </p:txBody>
          </p:sp>
          <p:sp>
            <p:nvSpPr>
              <p:cNvPr id="8961" name="Oval 369"/>
              <p:cNvSpPr>
                <a:spLocks noChangeArrowheads="1"/>
              </p:cNvSpPr>
              <p:nvPr/>
            </p:nvSpPr>
            <p:spPr bwMode="auto">
              <a:xfrm>
                <a:off x="211" y="1370"/>
                <a:ext cx="16" cy="16"/>
              </a:xfrm>
              <a:prstGeom prst="ellipse">
                <a:avLst/>
              </a:prstGeom>
              <a:solidFill>
                <a:srgbClr val="000000"/>
              </a:solidFill>
              <a:ln w="9525">
                <a:noFill/>
                <a:round/>
                <a:headEnd/>
                <a:tailEnd/>
              </a:ln>
            </p:spPr>
            <p:txBody>
              <a:bodyPr wrap="none" anchor="ctr"/>
              <a:lstStyle/>
              <a:p>
                <a:endParaRPr lang="en-US"/>
              </a:p>
            </p:txBody>
          </p:sp>
          <p:sp>
            <p:nvSpPr>
              <p:cNvPr id="8962" name="Freeform 370"/>
              <p:cNvSpPr>
                <a:spLocks/>
              </p:cNvSpPr>
              <p:nvPr/>
            </p:nvSpPr>
            <p:spPr bwMode="auto">
              <a:xfrm>
                <a:off x="222" y="1372"/>
                <a:ext cx="107" cy="113"/>
              </a:xfrm>
              <a:custGeom>
                <a:avLst/>
                <a:gdLst>
                  <a:gd name="T0" fmla="*/ 58 w 107"/>
                  <a:gd name="T1" fmla="*/ 28 h 113"/>
                  <a:gd name="T2" fmla="*/ 69 w 107"/>
                  <a:gd name="T3" fmla="*/ 32 h 113"/>
                  <a:gd name="T4" fmla="*/ 73 w 107"/>
                  <a:gd name="T5" fmla="*/ 35 h 113"/>
                  <a:gd name="T6" fmla="*/ 77 w 107"/>
                  <a:gd name="T7" fmla="*/ 37 h 113"/>
                  <a:gd name="T8" fmla="*/ 81 w 107"/>
                  <a:gd name="T9" fmla="*/ 40 h 113"/>
                  <a:gd name="T10" fmla="*/ 85 w 107"/>
                  <a:gd name="T11" fmla="*/ 44 h 113"/>
                  <a:gd name="T12" fmla="*/ 92 w 107"/>
                  <a:gd name="T13" fmla="*/ 49 h 113"/>
                  <a:gd name="T14" fmla="*/ 95 w 107"/>
                  <a:gd name="T15" fmla="*/ 53 h 113"/>
                  <a:gd name="T16" fmla="*/ 98 w 107"/>
                  <a:gd name="T17" fmla="*/ 58 h 113"/>
                  <a:gd name="T18" fmla="*/ 100 w 107"/>
                  <a:gd name="T19" fmla="*/ 62 h 113"/>
                  <a:gd name="T20" fmla="*/ 102 w 107"/>
                  <a:gd name="T21" fmla="*/ 64 h 113"/>
                  <a:gd name="T22" fmla="*/ 104 w 107"/>
                  <a:gd name="T23" fmla="*/ 68 h 113"/>
                  <a:gd name="T24" fmla="*/ 106 w 107"/>
                  <a:gd name="T25" fmla="*/ 74 h 113"/>
                  <a:gd name="T26" fmla="*/ 106 w 107"/>
                  <a:gd name="T27" fmla="*/ 78 h 113"/>
                  <a:gd name="T28" fmla="*/ 106 w 107"/>
                  <a:gd name="T29" fmla="*/ 81 h 113"/>
                  <a:gd name="T30" fmla="*/ 106 w 107"/>
                  <a:gd name="T31" fmla="*/ 90 h 113"/>
                  <a:gd name="T32" fmla="*/ 103 w 107"/>
                  <a:gd name="T33" fmla="*/ 96 h 113"/>
                  <a:gd name="T34" fmla="*/ 101 w 107"/>
                  <a:gd name="T35" fmla="*/ 101 h 113"/>
                  <a:gd name="T36" fmla="*/ 99 w 107"/>
                  <a:gd name="T37" fmla="*/ 104 h 113"/>
                  <a:gd name="T38" fmla="*/ 94 w 107"/>
                  <a:gd name="T39" fmla="*/ 112 h 113"/>
                  <a:gd name="T40" fmla="*/ 0 w 107"/>
                  <a:gd name="T41" fmla="*/ 4 h 113"/>
                  <a:gd name="T42" fmla="*/ 0 w 107"/>
                  <a:gd name="T43" fmla="*/ 3 h 113"/>
                  <a:gd name="T44" fmla="*/ 1 w 107"/>
                  <a:gd name="T45" fmla="*/ 3 h 113"/>
                  <a:gd name="T46" fmla="*/ 2 w 107"/>
                  <a:gd name="T47" fmla="*/ 2 h 113"/>
                  <a:gd name="T48" fmla="*/ 2 w 107"/>
                  <a:gd name="T49" fmla="*/ 0 h 113"/>
                  <a:gd name="T50" fmla="*/ 2 w 107"/>
                  <a:gd name="T51" fmla="*/ 0 h 113"/>
                  <a:gd name="T52" fmla="*/ 58 w 107"/>
                  <a:gd name="T53" fmla="*/ 28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113"/>
                  <a:gd name="T83" fmla="*/ 107 w 107"/>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113">
                    <a:moveTo>
                      <a:pt x="58" y="28"/>
                    </a:moveTo>
                    <a:lnTo>
                      <a:pt x="69" y="32"/>
                    </a:lnTo>
                    <a:lnTo>
                      <a:pt x="73" y="35"/>
                    </a:lnTo>
                    <a:lnTo>
                      <a:pt x="77" y="37"/>
                    </a:lnTo>
                    <a:lnTo>
                      <a:pt x="81" y="40"/>
                    </a:lnTo>
                    <a:lnTo>
                      <a:pt x="85" y="44"/>
                    </a:lnTo>
                    <a:lnTo>
                      <a:pt x="92" y="49"/>
                    </a:lnTo>
                    <a:lnTo>
                      <a:pt x="95" y="53"/>
                    </a:lnTo>
                    <a:lnTo>
                      <a:pt x="98" y="58"/>
                    </a:lnTo>
                    <a:lnTo>
                      <a:pt x="100" y="62"/>
                    </a:lnTo>
                    <a:lnTo>
                      <a:pt x="102" y="64"/>
                    </a:lnTo>
                    <a:lnTo>
                      <a:pt x="104" y="68"/>
                    </a:lnTo>
                    <a:lnTo>
                      <a:pt x="106" y="74"/>
                    </a:lnTo>
                    <a:lnTo>
                      <a:pt x="106" y="78"/>
                    </a:lnTo>
                    <a:lnTo>
                      <a:pt x="106" y="81"/>
                    </a:lnTo>
                    <a:lnTo>
                      <a:pt x="106" y="90"/>
                    </a:lnTo>
                    <a:lnTo>
                      <a:pt x="103" y="96"/>
                    </a:lnTo>
                    <a:lnTo>
                      <a:pt x="101" y="101"/>
                    </a:lnTo>
                    <a:lnTo>
                      <a:pt x="99" y="104"/>
                    </a:lnTo>
                    <a:lnTo>
                      <a:pt x="94" y="112"/>
                    </a:lnTo>
                    <a:lnTo>
                      <a:pt x="0" y="4"/>
                    </a:lnTo>
                    <a:lnTo>
                      <a:pt x="0" y="3"/>
                    </a:lnTo>
                    <a:lnTo>
                      <a:pt x="1" y="3"/>
                    </a:lnTo>
                    <a:lnTo>
                      <a:pt x="2" y="2"/>
                    </a:lnTo>
                    <a:lnTo>
                      <a:pt x="2" y="0"/>
                    </a:lnTo>
                    <a:lnTo>
                      <a:pt x="58" y="28"/>
                    </a:lnTo>
                  </a:path>
                </a:pathLst>
              </a:custGeom>
              <a:solidFill>
                <a:srgbClr val="999999"/>
              </a:solidFill>
              <a:ln w="9525" cap="rnd">
                <a:noFill/>
                <a:round/>
                <a:headEnd type="none" w="sm" len="sm"/>
                <a:tailEnd type="none" w="sm" len="sm"/>
              </a:ln>
            </p:spPr>
            <p:txBody>
              <a:bodyPr/>
              <a:lstStyle/>
              <a:p>
                <a:endParaRPr lang="en-US"/>
              </a:p>
            </p:txBody>
          </p:sp>
          <p:sp>
            <p:nvSpPr>
              <p:cNvPr id="8963" name="Freeform 371"/>
              <p:cNvSpPr>
                <a:spLocks/>
              </p:cNvSpPr>
              <p:nvPr/>
            </p:nvSpPr>
            <p:spPr bwMode="auto">
              <a:xfrm>
                <a:off x="108" y="1372"/>
                <a:ext cx="108" cy="109"/>
              </a:xfrm>
              <a:custGeom>
                <a:avLst/>
                <a:gdLst>
                  <a:gd name="T0" fmla="*/ 8 w 108"/>
                  <a:gd name="T1" fmla="*/ 108 h 109"/>
                  <a:gd name="T2" fmla="*/ 4 w 108"/>
                  <a:gd name="T3" fmla="*/ 101 h 109"/>
                  <a:gd name="T4" fmla="*/ 1 w 108"/>
                  <a:gd name="T5" fmla="*/ 95 h 109"/>
                  <a:gd name="T6" fmla="*/ 0 w 108"/>
                  <a:gd name="T7" fmla="*/ 88 h 109"/>
                  <a:gd name="T8" fmla="*/ 0 w 108"/>
                  <a:gd name="T9" fmla="*/ 81 h 109"/>
                  <a:gd name="T10" fmla="*/ 0 w 108"/>
                  <a:gd name="T11" fmla="*/ 73 h 109"/>
                  <a:gd name="T12" fmla="*/ 2 w 108"/>
                  <a:gd name="T13" fmla="*/ 66 h 109"/>
                  <a:gd name="T14" fmla="*/ 4 w 108"/>
                  <a:gd name="T15" fmla="*/ 63 h 109"/>
                  <a:gd name="T16" fmla="*/ 6 w 108"/>
                  <a:gd name="T17" fmla="*/ 58 h 109"/>
                  <a:gd name="T18" fmla="*/ 11 w 108"/>
                  <a:gd name="T19" fmla="*/ 52 h 109"/>
                  <a:gd name="T20" fmla="*/ 18 w 108"/>
                  <a:gd name="T21" fmla="*/ 46 h 109"/>
                  <a:gd name="T22" fmla="*/ 25 w 108"/>
                  <a:gd name="T23" fmla="*/ 40 h 109"/>
                  <a:gd name="T24" fmla="*/ 33 w 108"/>
                  <a:gd name="T25" fmla="*/ 35 h 109"/>
                  <a:gd name="T26" fmla="*/ 42 w 108"/>
                  <a:gd name="T27" fmla="*/ 29 h 109"/>
                  <a:gd name="T28" fmla="*/ 104 w 108"/>
                  <a:gd name="T29" fmla="*/ 0 h 109"/>
                  <a:gd name="T30" fmla="*/ 103 w 108"/>
                  <a:gd name="T31" fmla="*/ 0 h 109"/>
                  <a:gd name="T32" fmla="*/ 102 w 108"/>
                  <a:gd name="T33" fmla="*/ 1 h 109"/>
                  <a:gd name="T34" fmla="*/ 103 w 108"/>
                  <a:gd name="T35" fmla="*/ 2 h 109"/>
                  <a:gd name="T36" fmla="*/ 103 w 108"/>
                  <a:gd name="T37" fmla="*/ 3 h 109"/>
                  <a:gd name="T38" fmla="*/ 104 w 108"/>
                  <a:gd name="T39" fmla="*/ 4 h 109"/>
                  <a:gd name="T40" fmla="*/ 107 w 108"/>
                  <a:gd name="T41" fmla="*/ 5 h 109"/>
                  <a:gd name="T42" fmla="*/ 8 w 108"/>
                  <a:gd name="T43" fmla="*/ 10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09"/>
                  <a:gd name="T68" fmla="*/ 108 w 108"/>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09">
                    <a:moveTo>
                      <a:pt x="8" y="108"/>
                    </a:moveTo>
                    <a:lnTo>
                      <a:pt x="4" y="101"/>
                    </a:lnTo>
                    <a:lnTo>
                      <a:pt x="1" y="95"/>
                    </a:lnTo>
                    <a:lnTo>
                      <a:pt x="0" y="88"/>
                    </a:lnTo>
                    <a:lnTo>
                      <a:pt x="0" y="81"/>
                    </a:lnTo>
                    <a:lnTo>
                      <a:pt x="0" y="73"/>
                    </a:lnTo>
                    <a:lnTo>
                      <a:pt x="2" y="66"/>
                    </a:lnTo>
                    <a:lnTo>
                      <a:pt x="4" y="63"/>
                    </a:lnTo>
                    <a:lnTo>
                      <a:pt x="6" y="58"/>
                    </a:lnTo>
                    <a:lnTo>
                      <a:pt x="11" y="52"/>
                    </a:lnTo>
                    <a:lnTo>
                      <a:pt x="18" y="46"/>
                    </a:lnTo>
                    <a:lnTo>
                      <a:pt x="25" y="40"/>
                    </a:lnTo>
                    <a:lnTo>
                      <a:pt x="33" y="35"/>
                    </a:lnTo>
                    <a:lnTo>
                      <a:pt x="42" y="29"/>
                    </a:lnTo>
                    <a:lnTo>
                      <a:pt x="104" y="0"/>
                    </a:lnTo>
                    <a:lnTo>
                      <a:pt x="103" y="0"/>
                    </a:lnTo>
                    <a:lnTo>
                      <a:pt x="102" y="1"/>
                    </a:lnTo>
                    <a:lnTo>
                      <a:pt x="103" y="2"/>
                    </a:lnTo>
                    <a:lnTo>
                      <a:pt x="103" y="3"/>
                    </a:lnTo>
                    <a:lnTo>
                      <a:pt x="104" y="4"/>
                    </a:lnTo>
                    <a:lnTo>
                      <a:pt x="107" y="5"/>
                    </a:lnTo>
                    <a:lnTo>
                      <a:pt x="8" y="108"/>
                    </a:lnTo>
                  </a:path>
                </a:pathLst>
              </a:custGeom>
              <a:solidFill>
                <a:srgbClr val="B3B3B3"/>
              </a:solidFill>
              <a:ln w="9525" cap="rnd">
                <a:noFill/>
                <a:round/>
                <a:headEnd type="none" w="sm" len="sm"/>
                <a:tailEnd type="none" w="sm" len="sm"/>
              </a:ln>
            </p:spPr>
            <p:txBody>
              <a:bodyPr/>
              <a:lstStyle/>
              <a:p>
                <a:endParaRPr lang="en-US"/>
              </a:p>
            </p:txBody>
          </p:sp>
          <p:sp>
            <p:nvSpPr>
              <p:cNvPr id="8964" name="Freeform 372"/>
              <p:cNvSpPr>
                <a:spLocks/>
              </p:cNvSpPr>
              <p:nvPr/>
            </p:nvSpPr>
            <p:spPr bwMode="auto">
              <a:xfrm>
                <a:off x="117" y="1378"/>
                <a:ext cx="102" cy="144"/>
              </a:xfrm>
              <a:custGeom>
                <a:avLst/>
                <a:gdLst>
                  <a:gd name="T0" fmla="*/ 97 w 102"/>
                  <a:gd name="T1" fmla="*/ 0 h 144"/>
                  <a:gd name="T2" fmla="*/ 101 w 102"/>
                  <a:gd name="T3" fmla="*/ 0 h 144"/>
                  <a:gd name="T4" fmla="*/ 101 w 102"/>
                  <a:gd name="T5" fmla="*/ 143 h 144"/>
                  <a:gd name="T6" fmla="*/ 83 w 102"/>
                  <a:gd name="T7" fmla="*/ 141 h 144"/>
                  <a:gd name="T8" fmla="*/ 75 w 102"/>
                  <a:gd name="T9" fmla="*/ 140 h 144"/>
                  <a:gd name="T10" fmla="*/ 67 w 102"/>
                  <a:gd name="T11" fmla="*/ 139 h 144"/>
                  <a:gd name="T12" fmla="*/ 52 w 102"/>
                  <a:gd name="T13" fmla="*/ 135 h 144"/>
                  <a:gd name="T14" fmla="*/ 39 w 102"/>
                  <a:gd name="T15" fmla="*/ 130 h 144"/>
                  <a:gd name="T16" fmla="*/ 32 w 102"/>
                  <a:gd name="T17" fmla="*/ 128 h 144"/>
                  <a:gd name="T18" fmla="*/ 26 w 102"/>
                  <a:gd name="T19" fmla="*/ 124 h 144"/>
                  <a:gd name="T20" fmla="*/ 21 w 102"/>
                  <a:gd name="T21" fmla="*/ 121 h 144"/>
                  <a:gd name="T22" fmla="*/ 15 w 102"/>
                  <a:gd name="T23" fmla="*/ 117 h 144"/>
                  <a:gd name="T24" fmla="*/ 10 w 102"/>
                  <a:gd name="T25" fmla="*/ 114 h 144"/>
                  <a:gd name="T26" fmla="*/ 6 w 102"/>
                  <a:gd name="T27" fmla="*/ 109 h 144"/>
                  <a:gd name="T28" fmla="*/ 2 w 102"/>
                  <a:gd name="T29" fmla="*/ 105 h 144"/>
                  <a:gd name="T30" fmla="*/ 0 w 102"/>
                  <a:gd name="T31" fmla="*/ 101 h 144"/>
                  <a:gd name="T32" fmla="*/ 97 w 10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4"/>
                  <a:gd name="T53" fmla="*/ 102 w 1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4">
                    <a:moveTo>
                      <a:pt x="97" y="0"/>
                    </a:moveTo>
                    <a:lnTo>
                      <a:pt x="101" y="0"/>
                    </a:lnTo>
                    <a:lnTo>
                      <a:pt x="101" y="143"/>
                    </a:lnTo>
                    <a:lnTo>
                      <a:pt x="83" y="141"/>
                    </a:lnTo>
                    <a:lnTo>
                      <a:pt x="75" y="140"/>
                    </a:lnTo>
                    <a:lnTo>
                      <a:pt x="67" y="139"/>
                    </a:lnTo>
                    <a:lnTo>
                      <a:pt x="52" y="135"/>
                    </a:lnTo>
                    <a:lnTo>
                      <a:pt x="39" y="130"/>
                    </a:lnTo>
                    <a:lnTo>
                      <a:pt x="32" y="128"/>
                    </a:lnTo>
                    <a:lnTo>
                      <a:pt x="26" y="124"/>
                    </a:lnTo>
                    <a:lnTo>
                      <a:pt x="21" y="121"/>
                    </a:lnTo>
                    <a:lnTo>
                      <a:pt x="15" y="117"/>
                    </a:lnTo>
                    <a:lnTo>
                      <a:pt x="10" y="114"/>
                    </a:lnTo>
                    <a:lnTo>
                      <a:pt x="6" y="109"/>
                    </a:lnTo>
                    <a:lnTo>
                      <a:pt x="2" y="105"/>
                    </a:lnTo>
                    <a:lnTo>
                      <a:pt x="0" y="101"/>
                    </a:lnTo>
                    <a:lnTo>
                      <a:pt x="97" y="0"/>
                    </a:lnTo>
                  </a:path>
                </a:pathLst>
              </a:custGeom>
              <a:solidFill>
                <a:srgbClr val="E6E6E6"/>
              </a:solidFill>
              <a:ln w="9525" cap="rnd">
                <a:noFill/>
                <a:round/>
                <a:headEnd type="none" w="sm" len="sm"/>
                <a:tailEnd type="none" w="sm" len="sm"/>
              </a:ln>
            </p:spPr>
            <p:txBody>
              <a:bodyPr/>
              <a:lstStyle/>
              <a:p>
                <a:endParaRPr lang="en-US"/>
              </a:p>
            </p:txBody>
          </p:sp>
          <p:sp>
            <p:nvSpPr>
              <p:cNvPr id="8965" name="Freeform 373"/>
              <p:cNvSpPr>
                <a:spLocks/>
              </p:cNvSpPr>
              <p:nvPr/>
            </p:nvSpPr>
            <p:spPr bwMode="auto">
              <a:xfrm>
                <a:off x="218" y="1378"/>
                <a:ext cx="101" cy="144"/>
              </a:xfrm>
              <a:custGeom>
                <a:avLst/>
                <a:gdLst>
                  <a:gd name="T0" fmla="*/ 100 w 101"/>
                  <a:gd name="T1" fmla="*/ 104 h 144"/>
                  <a:gd name="T2" fmla="*/ 95 w 101"/>
                  <a:gd name="T3" fmla="*/ 108 h 144"/>
                  <a:gd name="T4" fmla="*/ 91 w 101"/>
                  <a:gd name="T5" fmla="*/ 113 h 144"/>
                  <a:gd name="T6" fmla="*/ 86 w 101"/>
                  <a:gd name="T7" fmla="*/ 116 h 144"/>
                  <a:gd name="T8" fmla="*/ 81 w 101"/>
                  <a:gd name="T9" fmla="*/ 119 h 144"/>
                  <a:gd name="T10" fmla="*/ 76 w 101"/>
                  <a:gd name="T11" fmla="*/ 123 h 144"/>
                  <a:gd name="T12" fmla="*/ 72 w 101"/>
                  <a:gd name="T13" fmla="*/ 127 h 144"/>
                  <a:gd name="T14" fmla="*/ 60 w 101"/>
                  <a:gd name="T15" fmla="*/ 131 h 144"/>
                  <a:gd name="T16" fmla="*/ 53 w 101"/>
                  <a:gd name="T17" fmla="*/ 134 h 144"/>
                  <a:gd name="T18" fmla="*/ 46 w 101"/>
                  <a:gd name="T19" fmla="*/ 136 h 144"/>
                  <a:gd name="T20" fmla="*/ 38 w 101"/>
                  <a:gd name="T21" fmla="*/ 137 h 144"/>
                  <a:gd name="T22" fmla="*/ 31 w 101"/>
                  <a:gd name="T23" fmla="*/ 139 h 144"/>
                  <a:gd name="T24" fmla="*/ 23 w 101"/>
                  <a:gd name="T25" fmla="*/ 140 h 144"/>
                  <a:gd name="T26" fmla="*/ 15 w 101"/>
                  <a:gd name="T27" fmla="*/ 141 h 144"/>
                  <a:gd name="T28" fmla="*/ 0 w 101"/>
                  <a:gd name="T29" fmla="*/ 143 h 144"/>
                  <a:gd name="T30" fmla="*/ 0 w 101"/>
                  <a:gd name="T31" fmla="*/ 0 h 144"/>
                  <a:gd name="T32" fmla="*/ 1 w 101"/>
                  <a:gd name="T33" fmla="*/ 0 h 144"/>
                  <a:gd name="T34" fmla="*/ 3 w 101"/>
                  <a:gd name="T35" fmla="*/ 0 h 144"/>
                  <a:gd name="T36" fmla="*/ 100 w 101"/>
                  <a:gd name="T37" fmla="*/ 10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44"/>
                  <a:gd name="T59" fmla="*/ 101 w 10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44">
                    <a:moveTo>
                      <a:pt x="100" y="104"/>
                    </a:moveTo>
                    <a:lnTo>
                      <a:pt x="95" y="108"/>
                    </a:lnTo>
                    <a:lnTo>
                      <a:pt x="91" y="113"/>
                    </a:lnTo>
                    <a:lnTo>
                      <a:pt x="86" y="116"/>
                    </a:lnTo>
                    <a:lnTo>
                      <a:pt x="81" y="119"/>
                    </a:lnTo>
                    <a:lnTo>
                      <a:pt x="76" y="123"/>
                    </a:lnTo>
                    <a:lnTo>
                      <a:pt x="72" y="127"/>
                    </a:lnTo>
                    <a:lnTo>
                      <a:pt x="60" y="131"/>
                    </a:lnTo>
                    <a:lnTo>
                      <a:pt x="53" y="134"/>
                    </a:lnTo>
                    <a:lnTo>
                      <a:pt x="46" y="136"/>
                    </a:lnTo>
                    <a:lnTo>
                      <a:pt x="38" y="137"/>
                    </a:lnTo>
                    <a:lnTo>
                      <a:pt x="31" y="139"/>
                    </a:lnTo>
                    <a:lnTo>
                      <a:pt x="23" y="140"/>
                    </a:lnTo>
                    <a:lnTo>
                      <a:pt x="15" y="141"/>
                    </a:lnTo>
                    <a:lnTo>
                      <a:pt x="0" y="143"/>
                    </a:lnTo>
                    <a:lnTo>
                      <a:pt x="0" y="0"/>
                    </a:lnTo>
                    <a:lnTo>
                      <a:pt x="1" y="0"/>
                    </a:lnTo>
                    <a:lnTo>
                      <a:pt x="3" y="0"/>
                    </a:lnTo>
                    <a:lnTo>
                      <a:pt x="100" y="104"/>
                    </a:lnTo>
                  </a:path>
                </a:pathLst>
              </a:custGeom>
              <a:solidFill>
                <a:srgbClr val="CCCCCC"/>
              </a:solidFill>
              <a:ln w="9525" cap="rnd">
                <a:noFill/>
                <a:round/>
                <a:headEnd type="none" w="sm" len="sm"/>
                <a:tailEnd type="none" w="sm" len="sm"/>
              </a:ln>
            </p:spPr>
            <p:txBody>
              <a:bodyPr/>
              <a:lstStyle/>
              <a:p>
                <a:endParaRPr lang="en-US"/>
              </a:p>
            </p:txBody>
          </p:sp>
        </p:grpSp>
        <p:grpSp>
          <p:nvGrpSpPr>
            <p:cNvPr id="8206" name="Group 374"/>
            <p:cNvGrpSpPr>
              <a:grpSpLocks/>
            </p:cNvGrpSpPr>
            <p:nvPr/>
          </p:nvGrpSpPr>
          <p:grpSpPr bwMode="auto">
            <a:xfrm>
              <a:off x="2501900" y="4541838"/>
              <a:ext cx="666750" cy="673100"/>
              <a:chOff x="108" y="1370"/>
              <a:chExt cx="689" cy="695"/>
            </a:xfrm>
          </p:grpSpPr>
          <p:sp>
            <p:nvSpPr>
              <p:cNvPr id="8238" name="Line 10"/>
              <p:cNvSpPr>
                <a:spLocks noChangeShapeType="1"/>
              </p:cNvSpPr>
              <p:nvPr/>
            </p:nvSpPr>
            <p:spPr bwMode="auto">
              <a:xfrm>
                <a:off x="666" y="1802"/>
                <a:ext cx="16" cy="0"/>
              </a:xfrm>
              <a:prstGeom prst="line">
                <a:avLst/>
              </a:prstGeom>
              <a:noFill/>
              <a:ln w="12700">
                <a:solidFill>
                  <a:srgbClr val="000000"/>
                </a:solidFill>
                <a:round/>
                <a:headEnd type="none" w="sm" len="sm"/>
                <a:tailEnd type="none" w="sm" len="sm"/>
              </a:ln>
            </p:spPr>
            <p:txBody>
              <a:bodyPr/>
              <a:lstStyle/>
              <a:p>
                <a:endParaRPr lang="en-US"/>
              </a:p>
            </p:txBody>
          </p:sp>
          <p:sp>
            <p:nvSpPr>
              <p:cNvPr id="8239" name="Freeform 11"/>
              <p:cNvSpPr>
                <a:spLocks/>
              </p:cNvSpPr>
              <p:nvPr/>
            </p:nvSpPr>
            <p:spPr bwMode="auto">
              <a:xfrm>
                <a:off x="665" y="1807"/>
                <a:ext cx="17" cy="17"/>
              </a:xfrm>
              <a:custGeom>
                <a:avLst/>
                <a:gdLst>
                  <a:gd name="T0" fmla="*/ 3 w 17"/>
                  <a:gd name="T1" fmla="*/ 16 h 17"/>
                  <a:gd name="T2" fmla="*/ 1 w 17"/>
                  <a:gd name="T3" fmla="*/ 13 h 17"/>
                  <a:gd name="T4" fmla="*/ 0 w 17"/>
                  <a:gd name="T5" fmla="*/ 11 h 17"/>
                  <a:gd name="T6" fmla="*/ 0 w 17"/>
                  <a:gd name="T7" fmla="*/ 9 h 17"/>
                  <a:gd name="T8" fmla="*/ 1 w 17"/>
                  <a:gd name="T9" fmla="*/ 5 h 17"/>
                  <a:gd name="T10" fmla="*/ 1 w 17"/>
                  <a:gd name="T11" fmla="*/ 1 h 17"/>
                  <a:gd name="T12" fmla="*/ 3 w 17"/>
                  <a:gd name="T13" fmla="*/ 1 h 17"/>
                  <a:gd name="T14" fmla="*/ 8 w 17"/>
                  <a:gd name="T15" fmla="*/ 0 h 17"/>
                  <a:gd name="T16" fmla="*/ 13 w 17"/>
                  <a:gd name="T17" fmla="*/ 1 h 17"/>
                  <a:gd name="T18" fmla="*/ 16 w 17"/>
                  <a:gd name="T19" fmla="*/ 3 h 17"/>
                  <a:gd name="T20" fmla="*/ 16 w 17"/>
                  <a:gd name="T21" fmla="*/ 5 h 17"/>
                  <a:gd name="T22" fmla="*/ 13 w 17"/>
                  <a:gd name="T23" fmla="*/ 11 h 17"/>
                  <a:gd name="T24" fmla="*/ 11 w 17"/>
                  <a:gd name="T25" fmla="*/ 13 h 17"/>
                  <a:gd name="T26" fmla="*/ 8 w 17"/>
                  <a:gd name="T27" fmla="*/ 16 h 17"/>
                  <a:gd name="T28" fmla="*/ 6 w 17"/>
                  <a:gd name="T29" fmla="*/ 16 h 17"/>
                  <a:gd name="T30" fmla="*/ 3 w 17"/>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3" y="16"/>
                    </a:moveTo>
                    <a:lnTo>
                      <a:pt x="1" y="13"/>
                    </a:lnTo>
                    <a:lnTo>
                      <a:pt x="0" y="11"/>
                    </a:lnTo>
                    <a:lnTo>
                      <a:pt x="0" y="9"/>
                    </a:lnTo>
                    <a:lnTo>
                      <a:pt x="1" y="5"/>
                    </a:lnTo>
                    <a:lnTo>
                      <a:pt x="1" y="1"/>
                    </a:lnTo>
                    <a:lnTo>
                      <a:pt x="3" y="1"/>
                    </a:lnTo>
                    <a:lnTo>
                      <a:pt x="8" y="0"/>
                    </a:lnTo>
                    <a:lnTo>
                      <a:pt x="13" y="1"/>
                    </a:lnTo>
                    <a:lnTo>
                      <a:pt x="16" y="3"/>
                    </a:lnTo>
                    <a:lnTo>
                      <a:pt x="16" y="5"/>
                    </a:lnTo>
                    <a:lnTo>
                      <a:pt x="13" y="11"/>
                    </a:lnTo>
                    <a:lnTo>
                      <a:pt x="11" y="13"/>
                    </a:lnTo>
                    <a:lnTo>
                      <a:pt x="8" y="16"/>
                    </a:lnTo>
                    <a:lnTo>
                      <a:pt x="6" y="16"/>
                    </a:lnTo>
                    <a:lnTo>
                      <a:pt x="3" y="16"/>
                    </a:lnTo>
                  </a:path>
                </a:pathLst>
              </a:custGeom>
              <a:solidFill>
                <a:srgbClr val="999999"/>
              </a:solidFill>
              <a:ln w="9525" cap="rnd">
                <a:noFill/>
                <a:round/>
                <a:headEnd type="none" w="sm" len="sm"/>
                <a:tailEnd type="none" w="sm" len="sm"/>
              </a:ln>
            </p:spPr>
            <p:txBody>
              <a:bodyPr/>
              <a:lstStyle/>
              <a:p>
                <a:endParaRPr lang="en-US"/>
              </a:p>
            </p:txBody>
          </p:sp>
          <p:sp>
            <p:nvSpPr>
              <p:cNvPr id="8240" name="Freeform 12"/>
              <p:cNvSpPr>
                <a:spLocks/>
              </p:cNvSpPr>
              <p:nvPr/>
            </p:nvSpPr>
            <p:spPr bwMode="auto">
              <a:xfrm>
                <a:off x="666" y="1808"/>
                <a:ext cx="17" cy="17"/>
              </a:xfrm>
              <a:custGeom>
                <a:avLst/>
                <a:gdLst>
                  <a:gd name="T0" fmla="*/ 13 w 17"/>
                  <a:gd name="T1" fmla="*/ 11 h 17"/>
                  <a:gd name="T2" fmla="*/ 16 w 17"/>
                  <a:gd name="T3" fmla="*/ 3 h 17"/>
                  <a:gd name="T4" fmla="*/ 16 w 17"/>
                  <a:gd name="T5" fmla="*/ 1 h 17"/>
                  <a:gd name="T6" fmla="*/ 13 w 17"/>
                  <a:gd name="T7" fmla="*/ 0 h 17"/>
                  <a:gd name="T8" fmla="*/ 10 w 17"/>
                  <a:gd name="T9" fmla="*/ 0 h 17"/>
                  <a:gd name="T10" fmla="*/ 7 w 17"/>
                  <a:gd name="T11" fmla="*/ 1 h 17"/>
                  <a:gd name="T12" fmla="*/ 1 w 17"/>
                  <a:gd name="T13" fmla="*/ 6 h 17"/>
                  <a:gd name="T14" fmla="*/ 0 w 17"/>
                  <a:gd name="T15" fmla="*/ 11 h 17"/>
                  <a:gd name="T16" fmla="*/ 1 w 17"/>
                  <a:gd name="T17" fmla="*/ 13 h 17"/>
                  <a:gd name="T18" fmla="*/ 1 w 17"/>
                  <a:gd name="T19" fmla="*/ 16 h 17"/>
                  <a:gd name="T20" fmla="*/ 4 w 17"/>
                  <a:gd name="T21" fmla="*/ 16 h 17"/>
                  <a:gd name="T22" fmla="*/ 7 w 17"/>
                  <a:gd name="T23" fmla="*/ 16 h 17"/>
                  <a:gd name="T24" fmla="*/ 13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11"/>
                    </a:moveTo>
                    <a:lnTo>
                      <a:pt x="16" y="3"/>
                    </a:lnTo>
                    <a:lnTo>
                      <a:pt x="16" y="1"/>
                    </a:lnTo>
                    <a:lnTo>
                      <a:pt x="13" y="0"/>
                    </a:lnTo>
                    <a:lnTo>
                      <a:pt x="10" y="0"/>
                    </a:lnTo>
                    <a:lnTo>
                      <a:pt x="7" y="1"/>
                    </a:lnTo>
                    <a:lnTo>
                      <a:pt x="1" y="6"/>
                    </a:lnTo>
                    <a:lnTo>
                      <a:pt x="0" y="11"/>
                    </a:lnTo>
                    <a:lnTo>
                      <a:pt x="1" y="13"/>
                    </a:lnTo>
                    <a:lnTo>
                      <a:pt x="1" y="16"/>
                    </a:lnTo>
                    <a:lnTo>
                      <a:pt x="4" y="16"/>
                    </a:lnTo>
                    <a:lnTo>
                      <a:pt x="7" y="16"/>
                    </a:lnTo>
                    <a:lnTo>
                      <a:pt x="13" y="11"/>
                    </a:lnTo>
                  </a:path>
                </a:pathLst>
              </a:custGeom>
              <a:solidFill>
                <a:srgbClr val="666666"/>
              </a:solidFill>
              <a:ln w="9525" cap="rnd">
                <a:noFill/>
                <a:round/>
                <a:headEnd type="none" w="sm" len="sm"/>
                <a:tailEnd type="none" w="sm" len="sm"/>
              </a:ln>
            </p:spPr>
            <p:txBody>
              <a:bodyPr/>
              <a:lstStyle/>
              <a:p>
                <a:endParaRPr lang="en-US"/>
              </a:p>
            </p:txBody>
          </p:sp>
          <p:sp>
            <p:nvSpPr>
              <p:cNvPr id="8241" name="Freeform 13"/>
              <p:cNvSpPr>
                <a:spLocks/>
              </p:cNvSpPr>
              <p:nvPr/>
            </p:nvSpPr>
            <p:spPr bwMode="auto">
              <a:xfrm>
                <a:off x="604" y="1749"/>
                <a:ext cx="40" cy="70"/>
              </a:xfrm>
              <a:custGeom>
                <a:avLst/>
                <a:gdLst>
                  <a:gd name="T0" fmla="*/ 39 w 40"/>
                  <a:gd name="T1" fmla="*/ 21 h 70"/>
                  <a:gd name="T2" fmla="*/ 0 w 40"/>
                  <a:gd name="T3" fmla="*/ 0 h 70"/>
                  <a:gd name="T4" fmla="*/ 0 w 40"/>
                  <a:gd name="T5" fmla="*/ 45 h 70"/>
                  <a:gd name="T6" fmla="*/ 39 w 40"/>
                  <a:gd name="T7" fmla="*/ 69 h 70"/>
                  <a:gd name="T8" fmla="*/ 39 w 40"/>
                  <a:gd name="T9" fmla="*/ 21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21"/>
                    </a:moveTo>
                    <a:lnTo>
                      <a:pt x="0" y="0"/>
                    </a:lnTo>
                    <a:lnTo>
                      <a:pt x="0" y="45"/>
                    </a:lnTo>
                    <a:lnTo>
                      <a:pt x="39" y="69"/>
                    </a:lnTo>
                    <a:lnTo>
                      <a:pt x="39" y="21"/>
                    </a:lnTo>
                  </a:path>
                </a:pathLst>
              </a:custGeom>
              <a:solidFill>
                <a:srgbClr val="B3B3B3"/>
              </a:solidFill>
              <a:ln w="9525" cap="rnd">
                <a:noFill/>
                <a:round/>
                <a:headEnd type="none" w="sm" len="sm"/>
                <a:tailEnd type="none" w="sm" len="sm"/>
              </a:ln>
            </p:spPr>
            <p:txBody>
              <a:bodyPr/>
              <a:lstStyle/>
              <a:p>
                <a:endParaRPr lang="en-US"/>
              </a:p>
            </p:txBody>
          </p:sp>
          <p:sp>
            <p:nvSpPr>
              <p:cNvPr id="8242" name="Freeform 14"/>
              <p:cNvSpPr>
                <a:spLocks/>
              </p:cNvSpPr>
              <p:nvPr/>
            </p:nvSpPr>
            <p:spPr bwMode="auto">
              <a:xfrm>
                <a:off x="757" y="1739"/>
                <a:ext cx="18" cy="20"/>
              </a:xfrm>
              <a:custGeom>
                <a:avLst/>
                <a:gdLst>
                  <a:gd name="T0" fmla="*/ 5 w 18"/>
                  <a:gd name="T1" fmla="*/ 19 h 20"/>
                  <a:gd name="T2" fmla="*/ 0 w 18"/>
                  <a:gd name="T3" fmla="*/ 15 h 20"/>
                  <a:gd name="T4" fmla="*/ 0 w 18"/>
                  <a:gd name="T5" fmla="*/ 14 h 20"/>
                  <a:gd name="T6" fmla="*/ 0 w 18"/>
                  <a:gd name="T7" fmla="*/ 11 h 20"/>
                  <a:gd name="T8" fmla="*/ 0 w 18"/>
                  <a:gd name="T9" fmla="*/ 8 h 20"/>
                  <a:gd name="T10" fmla="*/ 0 w 18"/>
                  <a:gd name="T11" fmla="*/ 5 h 20"/>
                  <a:gd name="T12" fmla="*/ 3 w 18"/>
                  <a:gd name="T13" fmla="*/ 2 h 20"/>
                  <a:gd name="T14" fmla="*/ 5 w 18"/>
                  <a:gd name="T15" fmla="*/ 0 h 20"/>
                  <a:gd name="T16" fmla="*/ 8 w 18"/>
                  <a:gd name="T17" fmla="*/ 0 h 20"/>
                  <a:gd name="T18" fmla="*/ 9 w 18"/>
                  <a:gd name="T19" fmla="*/ 0 h 20"/>
                  <a:gd name="T20" fmla="*/ 10 w 18"/>
                  <a:gd name="T21" fmla="*/ 0 h 20"/>
                  <a:gd name="T22" fmla="*/ 14 w 18"/>
                  <a:gd name="T23" fmla="*/ 2 h 20"/>
                  <a:gd name="T24" fmla="*/ 15 w 18"/>
                  <a:gd name="T25" fmla="*/ 2 h 20"/>
                  <a:gd name="T26" fmla="*/ 15 w 18"/>
                  <a:gd name="T27" fmla="*/ 3 h 20"/>
                  <a:gd name="T28" fmla="*/ 17 w 18"/>
                  <a:gd name="T29" fmla="*/ 6 h 20"/>
                  <a:gd name="T30" fmla="*/ 15 w 18"/>
                  <a:gd name="T31" fmla="*/ 9 h 20"/>
                  <a:gd name="T32" fmla="*/ 14 w 18"/>
                  <a:gd name="T33" fmla="*/ 12 h 20"/>
                  <a:gd name="T34" fmla="*/ 12 w 18"/>
                  <a:gd name="T35" fmla="*/ 15 h 20"/>
                  <a:gd name="T36" fmla="*/ 9 w 18"/>
                  <a:gd name="T37" fmla="*/ 17 h 20"/>
                  <a:gd name="T38" fmla="*/ 7 w 18"/>
                  <a:gd name="T39" fmla="*/ 19 h 20"/>
                  <a:gd name="T40" fmla="*/ 6 w 18"/>
                  <a:gd name="T41" fmla="*/ 19 h 20"/>
                  <a:gd name="T42" fmla="*/ 5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5" y="19"/>
                    </a:moveTo>
                    <a:lnTo>
                      <a:pt x="0" y="15"/>
                    </a:lnTo>
                    <a:lnTo>
                      <a:pt x="0" y="14"/>
                    </a:lnTo>
                    <a:lnTo>
                      <a:pt x="0" y="11"/>
                    </a:lnTo>
                    <a:lnTo>
                      <a:pt x="0" y="8"/>
                    </a:lnTo>
                    <a:lnTo>
                      <a:pt x="0" y="5"/>
                    </a:lnTo>
                    <a:lnTo>
                      <a:pt x="3" y="2"/>
                    </a:lnTo>
                    <a:lnTo>
                      <a:pt x="5" y="0"/>
                    </a:lnTo>
                    <a:lnTo>
                      <a:pt x="8" y="0"/>
                    </a:lnTo>
                    <a:lnTo>
                      <a:pt x="9" y="0"/>
                    </a:lnTo>
                    <a:lnTo>
                      <a:pt x="10" y="0"/>
                    </a:lnTo>
                    <a:lnTo>
                      <a:pt x="14" y="2"/>
                    </a:lnTo>
                    <a:lnTo>
                      <a:pt x="15" y="2"/>
                    </a:lnTo>
                    <a:lnTo>
                      <a:pt x="15" y="3"/>
                    </a:lnTo>
                    <a:lnTo>
                      <a:pt x="17" y="6"/>
                    </a:lnTo>
                    <a:lnTo>
                      <a:pt x="15" y="9"/>
                    </a:lnTo>
                    <a:lnTo>
                      <a:pt x="14" y="12"/>
                    </a:lnTo>
                    <a:lnTo>
                      <a:pt x="12" y="15"/>
                    </a:lnTo>
                    <a:lnTo>
                      <a:pt x="9"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243" name="Freeform 15"/>
              <p:cNvSpPr>
                <a:spLocks/>
              </p:cNvSpPr>
              <p:nvPr/>
            </p:nvSpPr>
            <p:spPr bwMode="auto">
              <a:xfrm>
                <a:off x="761" y="1741"/>
                <a:ext cx="17" cy="18"/>
              </a:xfrm>
              <a:custGeom>
                <a:avLst/>
                <a:gdLst>
                  <a:gd name="T0" fmla="*/ 13 w 17"/>
                  <a:gd name="T1" fmla="*/ 10 h 18"/>
                  <a:gd name="T2" fmla="*/ 14 w 17"/>
                  <a:gd name="T3" fmla="*/ 7 h 18"/>
                  <a:gd name="T4" fmla="*/ 16 w 17"/>
                  <a:gd name="T5" fmla="*/ 4 h 18"/>
                  <a:gd name="T6" fmla="*/ 14 w 17"/>
                  <a:gd name="T7" fmla="*/ 1 h 18"/>
                  <a:gd name="T8" fmla="*/ 14 w 17"/>
                  <a:gd name="T9" fmla="*/ 0 h 18"/>
                  <a:gd name="T10" fmla="*/ 13 w 17"/>
                  <a:gd name="T11" fmla="*/ 0 h 18"/>
                  <a:gd name="T12" fmla="*/ 10 w 17"/>
                  <a:gd name="T13" fmla="*/ 0 h 18"/>
                  <a:gd name="T14" fmla="*/ 6 w 17"/>
                  <a:gd name="T15" fmla="*/ 0 h 18"/>
                  <a:gd name="T16" fmla="*/ 4 w 17"/>
                  <a:gd name="T17" fmla="*/ 2 h 18"/>
                  <a:gd name="T18" fmla="*/ 1 w 17"/>
                  <a:gd name="T19" fmla="*/ 5 h 18"/>
                  <a:gd name="T20" fmla="*/ 0 w 17"/>
                  <a:gd name="T21" fmla="*/ 8 h 18"/>
                  <a:gd name="T22" fmla="*/ 0 w 17"/>
                  <a:gd name="T23" fmla="*/ 12 h 18"/>
                  <a:gd name="T24" fmla="*/ 0 w 17"/>
                  <a:gd name="T25" fmla="*/ 14 h 18"/>
                  <a:gd name="T26" fmla="*/ 0 w 17"/>
                  <a:gd name="T27" fmla="*/ 15 h 18"/>
                  <a:gd name="T28" fmla="*/ 1 w 17"/>
                  <a:gd name="T29" fmla="*/ 17 h 18"/>
                  <a:gd name="T30" fmla="*/ 4 w 17"/>
                  <a:gd name="T31" fmla="*/ 17 h 18"/>
                  <a:gd name="T32" fmla="*/ 6 w 17"/>
                  <a:gd name="T33" fmla="*/ 15 h 18"/>
                  <a:gd name="T34" fmla="*/ 10 w 17"/>
                  <a:gd name="T35" fmla="*/ 13 h 18"/>
                  <a:gd name="T36" fmla="*/ 13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3" y="10"/>
                    </a:moveTo>
                    <a:lnTo>
                      <a:pt x="14" y="7"/>
                    </a:lnTo>
                    <a:lnTo>
                      <a:pt x="16" y="4"/>
                    </a:lnTo>
                    <a:lnTo>
                      <a:pt x="14" y="1"/>
                    </a:lnTo>
                    <a:lnTo>
                      <a:pt x="14" y="0"/>
                    </a:lnTo>
                    <a:lnTo>
                      <a:pt x="13" y="0"/>
                    </a:lnTo>
                    <a:lnTo>
                      <a:pt x="10" y="0"/>
                    </a:lnTo>
                    <a:lnTo>
                      <a:pt x="6" y="0"/>
                    </a:lnTo>
                    <a:lnTo>
                      <a:pt x="4" y="2"/>
                    </a:lnTo>
                    <a:lnTo>
                      <a:pt x="1" y="5"/>
                    </a:lnTo>
                    <a:lnTo>
                      <a:pt x="0" y="8"/>
                    </a:lnTo>
                    <a:lnTo>
                      <a:pt x="0" y="12"/>
                    </a:lnTo>
                    <a:lnTo>
                      <a:pt x="0" y="14"/>
                    </a:lnTo>
                    <a:lnTo>
                      <a:pt x="0" y="15"/>
                    </a:lnTo>
                    <a:lnTo>
                      <a:pt x="1" y="17"/>
                    </a:lnTo>
                    <a:lnTo>
                      <a:pt x="4" y="17"/>
                    </a:lnTo>
                    <a:lnTo>
                      <a:pt x="6" y="15"/>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244" name="Freeform 16"/>
              <p:cNvSpPr>
                <a:spLocks/>
              </p:cNvSpPr>
              <p:nvPr/>
            </p:nvSpPr>
            <p:spPr bwMode="auto">
              <a:xfrm>
                <a:off x="764" y="1746"/>
                <a:ext cx="17" cy="16"/>
              </a:xfrm>
              <a:custGeom>
                <a:avLst/>
                <a:gdLst>
                  <a:gd name="T0" fmla="*/ 13 w 17"/>
                  <a:gd name="T1" fmla="*/ 8 h 16"/>
                  <a:gd name="T2" fmla="*/ 13 w 17"/>
                  <a:gd name="T3" fmla="*/ 5 h 16"/>
                  <a:gd name="T4" fmla="*/ 16 w 17"/>
                  <a:gd name="T5" fmla="*/ 3 h 16"/>
                  <a:gd name="T6" fmla="*/ 13 w 17"/>
                  <a:gd name="T7" fmla="*/ 1 h 16"/>
                  <a:gd name="T8" fmla="*/ 13 w 17"/>
                  <a:gd name="T9" fmla="*/ 0 h 16"/>
                  <a:gd name="T10" fmla="*/ 11 w 17"/>
                  <a:gd name="T11" fmla="*/ 0 h 16"/>
                  <a:gd name="T12" fmla="*/ 6 w 17"/>
                  <a:gd name="T13" fmla="*/ 0 h 16"/>
                  <a:gd name="T14" fmla="*/ 1 w 17"/>
                  <a:gd name="T15" fmla="*/ 3 h 16"/>
                  <a:gd name="T16" fmla="*/ 0 w 17"/>
                  <a:gd name="T17" fmla="*/ 7 h 16"/>
                  <a:gd name="T18" fmla="*/ 0 w 17"/>
                  <a:gd name="T19" fmla="*/ 10 h 16"/>
                  <a:gd name="T20" fmla="*/ 0 w 17"/>
                  <a:gd name="T21" fmla="*/ 12 h 16"/>
                  <a:gd name="T22" fmla="*/ 1 w 17"/>
                  <a:gd name="T23" fmla="*/ 15 h 16"/>
                  <a:gd name="T24" fmla="*/ 3 w 17"/>
                  <a:gd name="T25" fmla="*/ 15 h 16"/>
                  <a:gd name="T26" fmla="*/ 6 w 17"/>
                  <a:gd name="T27" fmla="*/ 15 h 16"/>
                  <a:gd name="T28" fmla="*/ 13 w 17"/>
                  <a:gd name="T29" fmla="*/ 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13" y="8"/>
                    </a:moveTo>
                    <a:lnTo>
                      <a:pt x="13" y="5"/>
                    </a:lnTo>
                    <a:lnTo>
                      <a:pt x="16" y="3"/>
                    </a:lnTo>
                    <a:lnTo>
                      <a:pt x="13" y="1"/>
                    </a:lnTo>
                    <a:lnTo>
                      <a:pt x="13" y="0"/>
                    </a:lnTo>
                    <a:lnTo>
                      <a:pt x="11" y="0"/>
                    </a:lnTo>
                    <a:lnTo>
                      <a:pt x="6" y="0"/>
                    </a:lnTo>
                    <a:lnTo>
                      <a:pt x="1" y="3"/>
                    </a:lnTo>
                    <a:lnTo>
                      <a:pt x="0" y="7"/>
                    </a:lnTo>
                    <a:lnTo>
                      <a:pt x="0" y="10"/>
                    </a:lnTo>
                    <a:lnTo>
                      <a:pt x="0" y="12"/>
                    </a:lnTo>
                    <a:lnTo>
                      <a:pt x="1" y="15"/>
                    </a:lnTo>
                    <a:lnTo>
                      <a:pt x="3" y="15"/>
                    </a:lnTo>
                    <a:lnTo>
                      <a:pt x="6" y="15"/>
                    </a:lnTo>
                    <a:lnTo>
                      <a:pt x="13" y="8"/>
                    </a:lnTo>
                  </a:path>
                </a:pathLst>
              </a:custGeom>
              <a:solidFill>
                <a:srgbClr val="000000"/>
              </a:solidFill>
              <a:ln w="9525" cap="rnd">
                <a:noFill/>
                <a:round/>
                <a:headEnd type="none" w="sm" len="sm"/>
                <a:tailEnd type="none" w="sm" len="sm"/>
              </a:ln>
            </p:spPr>
            <p:txBody>
              <a:bodyPr/>
              <a:lstStyle/>
              <a:p>
                <a:endParaRPr lang="en-US"/>
              </a:p>
            </p:txBody>
          </p:sp>
          <p:sp>
            <p:nvSpPr>
              <p:cNvPr id="8245" name="Freeform 17"/>
              <p:cNvSpPr>
                <a:spLocks/>
              </p:cNvSpPr>
              <p:nvPr/>
            </p:nvSpPr>
            <p:spPr bwMode="auto">
              <a:xfrm>
                <a:off x="741" y="1747"/>
                <a:ext cx="18" cy="19"/>
              </a:xfrm>
              <a:custGeom>
                <a:avLst/>
                <a:gdLst>
                  <a:gd name="T0" fmla="*/ 5 w 18"/>
                  <a:gd name="T1" fmla="*/ 18 h 19"/>
                  <a:gd name="T2" fmla="*/ 1 w 18"/>
                  <a:gd name="T3" fmla="*/ 15 h 19"/>
                  <a:gd name="T4" fmla="*/ 0 w 18"/>
                  <a:gd name="T5" fmla="*/ 15 h 19"/>
                  <a:gd name="T6" fmla="*/ 0 w 18"/>
                  <a:gd name="T7" fmla="*/ 14 h 19"/>
                  <a:gd name="T8" fmla="*/ 0 w 18"/>
                  <a:gd name="T9" fmla="*/ 11 h 19"/>
                  <a:gd name="T10" fmla="*/ 0 w 18"/>
                  <a:gd name="T11" fmla="*/ 8 h 19"/>
                  <a:gd name="T12" fmla="*/ 1 w 18"/>
                  <a:gd name="T13" fmla="*/ 5 h 19"/>
                  <a:gd name="T14" fmla="*/ 3 w 18"/>
                  <a:gd name="T15" fmla="*/ 2 h 19"/>
                  <a:gd name="T16" fmla="*/ 6 w 18"/>
                  <a:gd name="T17" fmla="*/ 0 h 19"/>
                  <a:gd name="T18" fmla="*/ 8 w 18"/>
                  <a:gd name="T19" fmla="*/ 0 h 19"/>
                  <a:gd name="T20" fmla="*/ 9 w 18"/>
                  <a:gd name="T21" fmla="*/ 0 h 19"/>
                  <a:gd name="T22" fmla="*/ 10 w 18"/>
                  <a:gd name="T23" fmla="*/ 0 h 19"/>
                  <a:gd name="T24" fmla="*/ 14 w 18"/>
                  <a:gd name="T25" fmla="*/ 2 h 19"/>
                  <a:gd name="T26" fmla="*/ 15 w 18"/>
                  <a:gd name="T27" fmla="*/ 2 h 19"/>
                  <a:gd name="T28" fmla="*/ 17 w 18"/>
                  <a:gd name="T29" fmla="*/ 3 h 19"/>
                  <a:gd name="T30" fmla="*/ 17 w 18"/>
                  <a:gd name="T31" fmla="*/ 6 h 19"/>
                  <a:gd name="T32" fmla="*/ 17 w 18"/>
                  <a:gd name="T33" fmla="*/ 9 h 19"/>
                  <a:gd name="T34" fmla="*/ 14 w 18"/>
                  <a:gd name="T35" fmla="*/ 12 h 19"/>
                  <a:gd name="T36" fmla="*/ 12 w 18"/>
                  <a:gd name="T37" fmla="*/ 15 h 19"/>
                  <a:gd name="T38" fmla="*/ 10 w 18"/>
                  <a:gd name="T39" fmla="*/ 16 h 19"/>
                  <a:gd name="T40" fmla="*/ 7 w 18"/>
                  <a:gd name="T41" fmla="*/ 18 h 19"/>
                  <a:gd name="T42" fmla="*/ 6 w 18"/>
                  <a:gd name="T43" fmla="*/ 18 h 19"/>
                  <a:gd name="T44" fmla="*/ 5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5" y="18"/>
                    </a:moveTo>
                    <a:lnTo>
                      <a:pt x="1" y="15"/>
                    </a:lnTo>
                    <a:lnTo>
                      <a:pt x="0" y="15"/>
                    </a:lnTo>
                    <a:lnTo>
                      <a:pt x="0" y="14"/>
                    </a:lnTo>
                    <a:lnTo>
                      <a:pt x="0" y="11"/>
                    </a:lnTo>
                    <a:lnTo>
                      <a:pt x="0" y="8"/>
                    </a:lnTo>
                    <a:lnTo>
                      <a:pt x="1" y="5"/>
                    </a:lnTo>
                    <a:lnTo>
                      <a:pt x="3" y="2"/>
                    </a:lnTo>
                    <a:lnTo>
                      <a:pt x="6" y="0"/>
                    </a:lnTo>
                    <a:lnTo>
                      <a:pt x="8" y="0"/>
                    </a:lnTo>
                    <a:lnTo>
                      <a:pt x="9" y="0"/>
                    </a:lnTo>
                    <a:lnTo>
                      <a:pt x="10" y="0"/>
                    </a:lnTo>
                    <a:lnTo>
                      <a:pt x="14" y="2"/>
                    </a:lnTo>
                    <a:lnTo>
                      <a:pt x="15" y="2"/>
                    </a:lnTo>
                    <a:lnTo>
                      <a:pt x="17" y="3"/>
                    </a:lnTo>
                    <a:lnTo>
                      <a:pt x="17" y="6"/>
                    </a:lnTo>
                    <a:lnTo>
                      <a:pt x="17" y="9"/>
                    </a:lnTo>
                    <a:lnTo>
                      <a:pt x="14" y="12"/>
                    </a:lnTo>
                    <a:lnTo>
                      <a:pt x="12" y="15"/>
                    </a:lnTo>
                    <a:lnTo>
                      <a:pt x="10"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246" name="Freeform 18"/>
              <p:cNvSpPr>
                <a:spLocks/>
              </p:cNvSpPr>
              <p:nvPr/>
            </p:nvSpPr>
            <p:spPr bwMode="auto">
              <a:xfrm>
                <a:off x="745" y="1749"/>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3 w 17"/>
                  <a:gd name="T11" fmla="*/ 0 h 17"/>
                  <a:gd name="T12" fmla="*/ 10 w 17"/>
                  <a:gd name="T13" fmla="*/ 0 h 17"/>
                  <a:gd name="T14" fmla="*/ 8 w 17"/>
                  <a:gd name="T15" fmla="*/ 0 h 17"/>
                  <a:gd name="T16" fmla="*/ 4 w 17"/>
                  <a:gd name="T17" fmla="*/ 2 h 17"/>
                  <a:gd name="T18" fmla="*/ 1 w 17"/>
                  <a:gd name="T19" fmla="*/ 5 h 17"/>
                  <a:gd name="T20" fmla="*/ 0 w 17"/>
                  <a:gd name="T21" fmla="*/ 8 h 17"/>
                  <a:gd name="T22" fmla="*/ 0 w 17"/>
                  <a:gd name="T23" fmla="*/ 11 h 17"/>
                  <a:gd name="T24" fmla="*/ 0 w 17"/>
                  <a:gd name="T25" fmla="*/ 14 h 17"/>
                  <a:gd name="T26" fmla="*/ 1 w 17"/>
                  <a:gd name="T27" fmla="*/ 16 h 17"/>
                  <a:gd name="T28" fmla="*/ 4 w 17"/>
                  <a:gd name="T29" fmla="*/ 16 h 17"/>
                  <a:gd name="T30" fmla="*/ 8 w 17"/>
                  <a:gd name="T31" fmla="*/ 14 h 17"/>
                  <a:gd name="T32" fmla="*/ 10 w 17"/>
                  <a:gd name="T33" fmla="*/ 13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3" y="0"/>
                    </a:lnTo>
                    <a:lnTo>
                      <a:pt x="10" y="0"/>
                    </a:lnTo>
                    <a:lnTo>
                      <a:pt x="8" y="0"/>
                    </a:lnTo>
                    <a:lnTo>
                      <a:pt x="4" y="2"/>
                    </a:lnTo>
                    <a:lnTo>
                      <a:pt x="1" y="5"/>
                    </a:lnTo>
                    <a:lnTo>
                      <a:pt x="0" y="8"/>
                    </a:lnTo>
                    <a:lnTo>
                      <a:pt x="0" y="11"/>
                    </a:lnTo>
                    <a:lnTo>
                      <a:pt x="0" y="14"/>
                    </a:lnTo>
                    <a:lnTo>
                      <a:pt x="1" y="16"/>
                    </a:lnTo>
                    <a:lnTo>
                      <a:pt x="4" y="16"/>
                    </a:lnTo>
                    <a:lnTo>
                      <a:pt x="8" y="14"/>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247" name="Freeform 19"/>
              <p:cNvSpPr>
                <a:spLocks/>
              </p:cNvSpPr>
              <p:nvPr/>
            </p:nvSpPr>
            <p:spPr bwMode="auto">
              <a:xfrm>
                <a:off x="749" y="1754"/>
                <a:ext cx="17" cy="17"/>
              </a:xfrm>
              <a:custGeom>
                <a:avLst/>
                <a:gdLst>
                  <a:gd name="T0" fmla="*/ 13 w 17"/>
                  <a:gd name="T1" fmla="*/ 10 h 17"/>
                  <a:gd name="T2" fmla="*/ 16 w 17"/>
                  <a:gd name="T3" fmla="*/ 6 h 17"/>
                  <a:gd name="T4" fmla="*/ 16 w 17"/>
                  <a:gd name="T5" fmla="*/ 4 h 17"/>
                  <a:gd name="T6" fmla="*/ 16 w 17"/>
                  <a:gd name="T7" fmla="*/ 2 h 17"/>
                  <a:gd name="T8" fmla="*/ 13 w 17"/>
                  <a:gd name="T9" fmla="*/ 0 h 17"/>
                  <a:gd name="T10" fmla="*/ 10 w 17"/>
                  <a:gd name="T11" fmla="*/ 0 h 17"/>
                  <a:gd name="T12" fmla="*/ 7 w 17"/>
                  <a:gd name="T13" fmla="*/ 0 h 17"/>
                  <a:gd name="T14" fmla="*/ 1 w 17"/>
                  <a:gd name="T15" fmla="*/ 4 h 17"/>
                  <a:gd name="T16" fmla="*/ 0 w 17"/>
                  <a:gd name="T17" fmla="*/ 8 h 17"/>
                  <a:gd name="T18" fmla="*/ 0 w 17"/>
                  <a:gd name="T19" fmla="*/ 12 h 17"/>
                  <a:gd name="T20" fmla="*/ 0 w 17"/>
                  <a:gd name="T21" fmla="*/ 14 h 17"/>
                  <a:gd name="T22" fmla="*/ 1 w 17"/>
                  <a:gd name="T23" fmla="*/ 16 h 17"/>
                  <a:gd name="T24" fmla="*/ 4 w 17"/>
                  <a:gd name="T25" fmla="*/ 16 h 17"/>
                  <a:gd name="T26" fmla="*/ 7 w 17"/>
                  <a:gd name="T27" fmla="*/ 16 h 17"/>
                  <a:gd name="T28" fmla="*/ 13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10"/>
                    </a:moveTo>
                    <a:lnTo>
                      <a:pt x="16" y="6"/>
                    </a:lnTo>
                    <a:lnTo>
                      <a:pt x="16" y="4"/>
                    </a:lnTo>
                    <a:lnTo>
                      <a:pt x="16" y="2"/>
                    </a:lnTo>
                    <a:lnTo>
                      <a:pt x="13" y="0"/>
                    </a:lnTo>
                    <a:lnTo>
                      <a:pt x="10" y="0"/>
                    </a:lnTo>
                    <a:lnTo>
                      <a:pt x="7" y="0"/>
                    </a:lnTo>
                    <a:lnTo>
                      <a:pt x="1" y="4"/>
                    </a:lnTo>
                    <a:lnTo>
                      <a:pt x="0" y="8"/>
                    </a:lnTo>
                    <a:lnTo>
                      <a:pt x="0" y="12"/>
                    </a:lnTo>
                    <a:lnTo>
                      <a:pt x="0" y="14"/>
                    </a:lnTo>
                    <a:lnTo>
                      <a:pt x="1" y="16"/>
                    </a:lnTo>
                    <a:lnTo>
                      <a:pt x="4" y="16"/>
                    </a:lnTo>
                    <a:lnTo>
                      <a:pt x="7" y="16"/>
                    </a:lnTo>
                    <a:lnTo>
                      <a:pt x="13" y="10"/>
                    </a:lnTo>
                  </a:path>
                </a:pathLst>
              </a:custGeom>
              <a:solidFill>
                <a:srgbClr val="000000"/>
              </a:solidFill>
              <a:ln w="9525" cap="rnd">
                <a:noFill/>
                <a:round/>
                <a:headEnd type="none" w="sm" len="sm"/>
                <a:tailEnd type="none" w="sm" len="sm"/>
              </a:ln>
            </p:spPr>
            <p:txBody>
              <a:bodyPr/>
              <a:lstStyle/>
              <a:p>
                <a:endParaRPr lang="en-US"/>
              </a:p>
            </p:txBody>
          </p:sp>
          <p:sp>
            <p:nvSpPr>
              <p:cNvPr id="8248" name="Freeform 20"/>
              <p:cNvSpPr>
                <a:spLocks/>
              </p:cNvSpPr>
              <p:nvPr/>
            </p:nvSpPr>
            <p:spPr bwMode="auto">
              <a:xfrm>
                <a:off x="764" y="1743"/>
                <a:ext cx="18" cy="19"/>
              </a:xfrm>
              <a:custGeom>
                <a:avLst/>
                <a:gdLst>
                  <a:gd name="T0" fmla="*/ 5 w 18"/>
                  <a:gd name="T1" fmla="*/ 18 h 19"/>
                  <a:gd name="T2" fmla="*/ 0 w 18"/>
                  <a:gd name="T3" fmla="*/ 14 h 19"/>
                  <a:gd name="T4" fmla="*/ 0 w 18"/>
                  <a:gd name="T5" fmla="*/ 13 h 19"/>
                  <a:gd name="T6" fmla="*/ 0 w 18"/>
                  <a:gd name="T7" fmla="*/ 10 h 19"/>
                  <a:gd name="T8" fmla="*/ 0 w 18"/>
                  <a:gd name="T9" fmla="*/ 8 h 19"/>
                  <a:gd name="T10" fmla="*/ 1 w 18"/>
                  <a:gd name="T11" fmla="*/ 5 h 19"/>
                  <a:gd name="T12" fmla="*/ 3 w 18"/>
                  <a:gd name="T13" fmla="*/ 2 h 19"/>
                  <a:gd name="T14" fmla="*/ 5 w 18"/>
                  <a:gd name="T15" fmla="*/ 0 h 19"/>
                  <a:gd name="T16" fmla="*/ 8 w 18"/>
                  <a:gd name="T17" fmla="*/ 0 h 19"/>
                  <a:gd name="T18" fmla="*/ 9 w 18"/>
                  <a:gd name="T19" fmla="*/ 0 h 19"/>
                  <a:gd name="T20" fmla="*/ 10 w 18"/>
                  <a:gd name="T21" fmla="*/ 0 h 19"/>
                  <a:gd name="T22" fmla="*/ 14 w 18"/>
                  <a:gd name="T23" fmla="*/ 2 h 19"/>
                  <a:gd name="T24" fmla="*/ 15 w 18"/>
                  <a:gd name="T25" fmla="*/ 2 h 19"/>
                  <a:gd name="T26" fmla="*/ 15 w 18"/>
                  <a:gd name="T27" fmla="*/ 3 h 19"/>
                  <a:gd name="T28" fmla="*/ 17 w 18"/>
                  <a:gd name="T29" fmla="*/ 6 h 19"/>
                  <a:gd name="T30" fmla="*/ 15 w 18"/>
                  <a:gd name="T31" fmla="*/ 9 h 19"/>
                  <a:gd name="T32" fmla="*/ 14 w 18"/>
                  <a:gd name="T33" fmla="*/ 11 h 19"/>
                  <a:gd name="T34" fmla="*/ 12 w 18"/>
                  <a:gd name="T35" fmla="*/ 14 h 19"/>
                  <a:gd name="T36" fmla="*/ 9 w 18"/>
                  <a:gd name="T37" fmla="*/ 16 h 19"/>
                  <a:gd name="T38" fmla="*/ 7 w 18"/>
                  <a:gd name="T39" fmla="*/ 18 h 19"/>
                  <a:gd name="T40" fmla="*/ 6 w 18"/>
                  <a:gd name="T41" fmla="*/ 18 h 19"/>
                  <a:gd name="T42" fmla="*/ 5 w 1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9"/>
                  <a:gd name="T68" fmla="*/ 18 w 1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9">
                    <a:moveTo>
                      <a:pt x="5" y="18"/>
                    </a:moveTo>
                    <a:lnTo>
                      <a:pt x="0" y="14"/>
                    </a:lnTo>
                    <a:lnTo>
                      <a:pt x="0" y="13"/>
                    </a:lnTo>
                    <a:lnTo>
                      <a:pt x="0" y="10"/>
                    </a:lnTo>
                    <a:lnTo>
                      <a:pt x="0" y="8"/>
                    </a:lnTo>
                    <a:lnTo>
                      <a:pt x="1" y="5"/>
                    </a:lnTo>
                    <a:lnTo>
                      <a:pt x="3" y="2"/>
                    </a:lnTo>
                    <a:lnTo>
                      <a:pt x="5" y="0"/>
                    </a:lnTo>
                    <a:lnTo>
                      <a:pt x="8" y="0"/>
                    </a:lnTo>
                    <a:lnTo>
                      <a:pt x="9" y="0"/>
                    </a:lnTo>
                    <a:lnTo>
                      <a:pt x="10" y="0"/>
                    </a:lnTo>
                    <a:lnTo>
                      <a:pt x="14" y="2"/>
                    </a:lnTo>
                    <a:lnTo>
                      <a:pt x="15" y="2"/>
                    </a:lnTo>
                    <a:lnTo>
                      <a:pt x="15" y="3"/>
                    </a:lnTo>
                    <a:lnTo>
                      <a:pt x="17" y="6"/>
                    </a:lnTo>
                    <a:lnTo>
                      <a:pt x="15" y="9"/>
                    </a:lnTo>
                    <a:lnTo>
                      <a:pt x="14" y="11"/>
                    </a:lnTo>
                    <a:lnTo>
                      <a:pt x="12" y="14"/>
                    </a:lnTo>
                    <a:lnTo>
                      <a:pt x="9"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249" name="Freeform 21"/>
              <p:cNvSpPr>
                <a:spLocks/>
              </p:cNvSpPr>
              <p:nvPr/>
            </p:nvSpPr>
            <p:spPr bwMode="auto">
              <a:xfrm>
                <a:off x="768" y="1745"/>
                <a:ext cx="17" cy="17"/>
              </a:xfrm>
              <a:custGeom>
                <a:avLst/>
                <a:gdLst>
                  <a:gd name="T0" fmla="*/ 13 w 17"/>
                  <a:gd name="T1" fmla="*/ 9 h 17"/>
                  <a:gd name="T2" fmla="*/ 14 w 17"/>
                  <a:gd name="T3" fmla="*/ 7 h 17"/>
                  <a:gd name="T4" fmla="*/ 16 w 17"/>
                  <a:gd name="T5" fmla="*/ 4 h 17"/>
                  <a:gd name="T6" fmla="*/ 14 w 17"/>
                  <a:gd name="T7" fmla="*/ 1 h 17"/>
                  <a:gd name="T8" fmla="*/ 14 w 17"/>
                  <a:gd name="T9" fmla="*/ 0 h 17"/>
                  <a:gd name="T10" fmla="*/ 13 w 17"/>
                  <a:gd name="T11" fmla="*/ 0 h 17"/>
                  <a:gd name="T12" fmla="*/ 10 w 17"/>
                  <a:gd name="T13" fmla="*/ 0 h 17"/>
                  <a:gd name="T14" fmla="*/ 6 w 17"/>
                  <a:gd name="T15" fmla="*/ 0 h 17"/>
                  <a:gd name="T16" fmla="*/ 4 w 17"/>
                  <a:gd name="T17" fmla="*/ 2 h 17"/>
                  <a:gd name="T18" fmla="*/ 1 w 17"/>
                  <a:gd name="T19" fmla="*/ 5 h 17"/>
                  <a:gd name="T20" fmla="*/ 0 w 17"/>
                  <a:gd name="T21" fmla="*/ 8 h 17"/>
                  <a:gd name="T22" fmla="*/ 0 w 17"/>
                  <a:gd name="T23" fmla="*/ 11 h 17"/>
                  <a:gd name="T24" fmla="*/ 0 w 17"/>
                  <a:gd name="T25" fmla="*/ 13 h 17"/>
                  <a:gd name="T26" fmla="*/ 0 w 17"/>
                  <a:gd name="T27" fmla="*/ 14 h 17"/>
                  <a:gd name="T28" fmla="*/ 1 w 17"/>
                  <a:gd name="T29" fmla="*/ 16 h 17"/>
                  <a:gd name="T30" fmla="*/ 4 w 17"/>
                  <a:gd name="T31" fmla="*/ 16 h 17"/>
                  <a:gd name="T32" fmla="*/ 6 w 17"/>
                  <a:gd name="T33" fmla="*/ 14 h 17"/>
                  <a:gd name="T34" fmla="*/ 10 w 17"/>
                  <a:gd name="T35" fmla="*/ 12 h 17"/>
                  <a:gd name="T36" fmla="*/ 13 w 17"/>
                  <a:gd name="T37" fmla="*/ 9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3" y="9"/>
                    </a:moveTo>
                    <a:lnTo>
                      <a:pt x="14" y="7"/>
                    </a:lnTo>
                    <a:lnTo>
                      <a:pt x="16" y="4"/>
                    </a:lnTo>
                    <a:lnTo>
                      <a:pt x="14" y="1"/>
                    </a:lnTo>
                    <a:lnTo>
                      <a:pt x="14" y="0"/>
                    </a:lnTo>
                    <a:lnTo>
                      <a:pt x="13" y="0"/>
                    </a:lnTo>
                    <a:lnTo>
                      <a:pt x="10" y="0"/>
                    </a:lnTo>
                    <a:lnTo>
                      <a:pt x="6" y="0"/>
                    </a:lnTo>
                    <a:lnTo>
                      <a:pt x="4" y="2"/>
                    </a:lnTo>
                    <a:lnTo>
                      <a:pt x="1" y="5"/>
                    </a:lnTo>
                    <a:lnTo>
                      <a:pt x="0" y="8"/>
                    </a:lnTo>
                    <a:lnTo>
                      <a:pt x="0" y="11"/>
                    </a:lnTo>
                    <a:lnTo>
                      <a:pt x="0" y="13"/>
                    </a:lnTo>
                    <a:lnTo>
                      <a:pt x="0" y="14"/>
                    </a:lnTo>
                    <a:lnTo>
                      <a:pt x="1" y="16"/>
                    </a:lnTo>
                    <a:lnTo>
                      <a:pt x="4" y="16"/>
                    </a:lnTo>
                    <a:lnTo>
                      <a:pt x="6" y="14"/>
                    </a:lnTo>
                    <a:lnTo>
                      <a:pt x="10" y="12"/>
                    </a:lnTo>
                    <a:lnTo>
                      <a:pt x="13" y="9"/>
                    </a:lnTo>
                  </a:path>
                </a:pathLst>
              </a:custGeom>
              <a:solidFill>
                <a:srgbClr val="666666"/>
              </a:solidFill>
              <a:ln w="9525" cap="rnd">
                <a:noFill/>
                <a:round/>
                <a:headEnd type="none" w="sm" len="sm"/>
                <a:tailEnd type="none" w="sm" len="sm"/>
              </a:ln>
            </p:spPr>
            <p:txBody>
              <a:bodyPr/>
              <a:lstStyle/>
              <a:p>
                <a:endParaRPr lang="en-US"/>
              </a:p>
            </p:txBody>
          </p:sp>
          <p:sp>
            <p:nvSpPr>
              <p:cNvPr id="8250" name="Freeform 22"/>
              <p:cNvSpPr>
                <a:spLocks/>
              </p:cNvSpPr>
              <p:nvPr/>
            </p:nvSpPr>
            <p:spPr bwMode="auto">
              <a:xfrm>
                <a:off x="771" y="1749"/>
                <a:ext cx="17" cy="17"/>
              </a:xfrm>
              <a:custGeom>
                <a:avLst/>
                <a:gdLst>
                  <a:gd name="T0" fmla="*/ 13 w 17"/>
                  <a:gd name="T1" fmla="*/ 9 h 17"/>
                  <a:gd name="T2" fmla="*/ 16 w 17"/>
                  <a:gd name="T3" fmla="*/ 7 h 17"/>
                  <a:gd name="T4" fmla="*/ 16 w 17"/>
                  <a:gd name="T5" fmla="*/ 3 h 17"/>
                  <a:gd name="T6" fmla="*/ 16 w 17"/>
                  <a:gd name="T7" fmla="*/ 1 h 17"/>
                  <a:gd name="T8" fmla="*/ 13 w 17"/>
                  <a:gd name="T9" fmla="*/ 0 h 17"/>
                  <a:gd name="T10" fmla="*/ 11 w 17"/>
                  <a:gd name="T11" fmla="*/ 0 h 17"/>
                  <a:gd name="T12" fmla="*/ 6 w 17"/>
                  <a:gd name="T13" fmla="*/ 0 h 17"/>
                  <a:gd name="T14" fmla="*/ 2 w 17"/>
                  <a:gd name="T15" fmla="*/ 5 h 17"/>
                  <a:gd name="T16" fmla="*/ 0 w 17"/>
                  <a:gd name="T17" fmla="*/ 7 h 17"/>
                  <a:gd name="T18" fmla="*/ 0 w 17"/>
                  <a:gd name="T19" fmla="*/ 11 h 17"/>
                  <a:gd name="T20" fmla="*/ 0 w 17"/>
                  <a:gd name="T21" fmla="*/ 13 h 17"/>
                  <a:gd name="T22" fmla="*/ 2 w 17"/>
                  <a:gd name="T23" fmla="*/ 16 h 17"/>
                  <a:gd name="T24" fmla="*/ 4 w 17"/>
                  <a:gd name="T25" fmla="*/ 16 h 17"/>
                  <a:gd name="T26" fmla="*/ 6 w 17"/>
                  <a:gd name="T27" fmla="*/ 16 h 17"/>
                  <a:gd name="T28" fmla="*/ 13 w 17"/>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9"/>
                    </a:moveTo>
                    <a:lnTo>
                      <a:pt x="16" y="7"/>
                    </a:lnTo>
                    <a:lnTo>
                      <a:pt x="16" y="3"/>
                    </a:lnTo>
                    <a:lnTo>
                      <a:pt x="16" y="1"/>
                    </a:lnTo>
                    <a:lnTo>
                      <a:pt x="13" y="0"/>
                    </a:lnTo>
                    <a:lnTo>
                      <a:pt x="11" y="0"/>
                    </a:lnTo>
                    <a:lnTo>
                      <a:pt x="6" y="0"/>
                    </a:lnTo>
                    <a:lnTo>
                      <a:pt x="2" y="5"/>
                    </a:lnTo>
                    <a:lnTo>
                      <a:pt x="0" y="7"/>
                    </a:lnTo>
                    <a:lnTo>
                      <a:pt x="0" y="11"/>
                    </a:lnTo>
                    <a:lnTo>
                      <a:pt x="0" y="13"/>
                    </a:lnTo>
                    <a:lnTo>
                      <a:pt x="2" y="16"/>
                    </a:lnTo>
                    <a:lnTo>
                      <a:pt x="4" y="16"/>
                    </a:lnTo>
                    <a:lnTo>
                      <a:pt x="6" y="16"/>
                    </a:lnTo>
                    <a:lnTo>
                      <a:pt x="13" y="9"/>
                    </a:lnTo>
                  </a:path>
                </a:pathLst>
              </a:custGeom>
              <a:solidFill>
                <a:srgbClr val="B3B3B3"/>
              </a:solidFill>
              <a:ln w="9525" cap="rnd">
                <a:noFill/>
                <a:round/>
                <a:headEnd type="none" w="sm" len="sm"/>
                <a:tailEnd type="none" w="sm" len="sm"/>
              </a:ln>
            </p:spPr>
            <p:txBody>
              <a:bodyPr/>
              <a:lstStyle/>
              <a:p>
                <a:endParaRPr lang="en-US"/>
              </a:p>
            </p:txBody>
          </p:sp>
          <p:sp>
            <p:nvSpPr>
              <p:cNvPr id="8251" name="Freeform 23"/>
              <p:cNvSpPr>
                <a:spLocks/>
              </p:cNvSpPr>
              <p:nvPr/>
            </p:nvSpPr>
            <p:spPr bwMode="auto">
              <a:xfrm>
                <a:off x="748" y="1751"/>
                <a:ext cx="18" cy="20"/>
              </a:xfrm>
              <a:custGeom>
                <a:avLst/>
                <a:gdLst>
                  <a:gd name="T0" fmla="*/ 5 w 18"/>
                  <a:gd name="T1" fmla="*/ 19 h 20"/>
                  <a:gd name="T2" fmla="*/ 1 w 18"/>
                  <a:gd name="T3" fmla="*/ 15 h 20"/>
                  <a:gd name="T4" fmla="*/ 0 w 18"/>
                  <a:gd name="T5" fmla="*/ 15 h 20"/>
                  <a:gd name="T6" fmla="*/ 0 w 18"/>
                  <a:gd name="T7" fmla="*/ 14 h 20"/>
                  <a:gd name="T8" fmla="*/ 0 w 18"/>
                  <a:gd name="T9" fmla="*/ 12 h 20"/>
                  <a:gd name="T10" fmla="*/ 0 w 18"/>
                  <a:gd name="T11" fmla="*/ 9 h 20"/>
                  <a:gd name="T12" fmla="*/ 1 w 18"/>
                  <a:gd name="T13" fmla="*/ 5 h 20"/>
                  <a:gd name="T14" fmla="*/ 3 w 18"/>
                  <a:gd name="T15" fmla="*/ 2 h 20"/>
                  <a:gd name="T16" fmla="*/ 6 w 18"/>
                  <a:gd name="T17" fmla="*/ 0 h 20"/>
                  <a:gd name="T18" fmla="*/ 8 w 18"/>
                  <a:gd name="T19" fmla="*/ 0 h 20"/>
                  <a:gd name="T20" fmla="*/ 9 w 18"/>
                  <a:gd name="T21" fmla="*/ 0 h 20"/>
                  <a:gd name="T22" fmla="*/ 10 w 18"/>
                  <a:gd name="T23" fmla="*/ 0 h 20"/>
                  <a:gd name="T24" fmla="*/ 14 w 18"/>
                  <a:gd name="T25" fmla="*/ 2 h 20"/>
                  <a:gd name="T26" fmla="*/ 15 w 18"/>
                  <a:gd name="T27" fmla="*/ 2 h 20"/>
                  <a:gd name="T28" fmla="*/ 17 w 18"/>
                  <a:gd name="T29" fmla="*/ 3 h 20"/>
                  <a:gd name="T30" fmla="*/ 17 w 18"/>
                  <a:gd name="T31" fmla="*/ 6 h 20"/>
                  <a:gd name="T32" fmla="*/ 17 w 18"/>
                  <a:gd name="T33" fmla="*/ 10 h 20"/>
                  <a:gd name="T34" fmla="*/ 14 w 18"/>
                  <a:gd name="T35" fmla="*/ 13 h 20"/>
                  <a:gd name="T36" fmla="*/ 12 w 18"/>
                  <a:gd name="T37" fmla="*/ 15 h 20"/>
                  <a:gd name="T38" fmla="*/ 10 w 18"/>
                  <a:gd name="T39" fmla="*/ 17 h 20"/>
                  <a:gd name="T40" fmla="*/ 7 w 18"/>
                  <a:gd name="T41" fmla="*/ 19 h 20"/>
                  <a:gd name="T42" fmla="*/ 6 w 18"/>
                  <a:gd name="T43" fmla="*/ 19 h 20"/>
                  <a:gd name="T44" fmla="*/ 5 w 18"/>
                  <a:gd name="T45" fmla="*/ 19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5" y="19"/>
                    </a:moveTo>
                    <a:lnTo>
                      <a:pt x="1" y="15"/>
                    </a:lnTo>
                    <a:lnTo>
                      <a:pt x="0" y="15"/>
                    </a:lnTo>
                    <a:lnTo>
                      <a:pt x="0" y="14"/>
                    </a:lnTo>
                    <a:lnTo>
                      <a:pt x="0" y="12"/>
                    </a:lnTo>
                    <a:lnTo>
                      <a:pt x="0" y="9"/>
                    </a:lnTo>
                    <a:lnTo>
                      <a:pt x="1" y="5"/>
                    </a:lnTo>
                    <a:lnTo>
                      <a:pt x="3" y="2"/>
                    </a:lnTo>
                    <a:lnTo>
                      <a:pt x="6" y="0"/>
                    </a:lnTo>
                    <a:lnTo>
                      <a:pt x="8" y="0"/>
                    </a:lnTo>
                    <a:lnTo>
                      <a:pt x="9" y="0"/>
                    </a:lnTo>
                    <a:lnTo>
                      <a:pt x="10" y="0"/>
                    </a:lnTo>
                    <a:lnTo>
                      <a:pt x="14" y="2"/>
                    </a:lnTo>
                    <a:lnTo>
                      <a:pt x="15" y="2"/>
                    </a:lnTo>
                    <a:lnTo>
                      <a:pt x="17" y="3"/>
                    </a:lnTo>
                    <a:lnTo>
                      <a:pt x="17" y="6"/>
                    </a:lnTo>
                    <a:lnTo>
                      <a:pt x="17" y="10"/>
                    </a:lnTo>
                    <a:lnTo>
                      <a:pt x="14" y="13"/>
                    </a:lnTo>
                    <a:lnTo>
                      <a:pt x="12" y="15"/>
                    </a:lnTo>
                    <a:lnTo>
                      <a:pt x="10"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252" name="Freeform 24"/>
              <p:cNvSpPr>
                <a:spLocks/>
              </p:cNvSpPr>
              <p:nvPr/>
            </p:nvSpPr>
            <p:spPr bwMode="auto">
              <a:xfrm>
                <a:off x="752" y="1754"/>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1 w 17"/>
                  <a:gd name="T11" fmla="*/ 0 h 17"/>
                  <a:gd name="T12" fmla="*/ 8 w 17"/>
                  <a:gd name="T13" fmla="*/ 0 h 17"/>
                  <a:gd name="T14" fmla="*/ 4 w 17"/>
                  <a:gd name="T15" fmla="*/ 2 h 17"/>
                  <a:gd name="T16" fmla="*/ 2 w 17"/>
                  <a:gd name="T17" fmla="*/ 5 h 17"/>
                  <a:gd name="T18" fmla="*/ 1 w 17"/>
                  <a:gd name="T19" fmla="*/ 8 h 17"/>
                  <a:gd name="T20" fmla="*/ 0 w 17"/>
                  <a:gd name="T21" fmla="*/ 10 h 17"/>
                  <a:gd name="T22" fmla="*/ 1 w 17"/>
                  <a:gd name="T23" fmla="*/ 13 h 17"/>
                  <a:gd name="T24" fmla="*/ 1 w 17"/>
                  <a:gd name="T25" fmla="*/ 14 h 17"/>
                  <a:gd name="T26" fmla="*/ 2 w 17"/>
                  <a:gd name="T27" fmla="*/ 16 h 17"/>
                  <a:gd name="T28" fmla="*/ 4 w 17"/>
                  <a:gd name="T29" fmla="*/ 16 h 17"/>
                  <a:gd name="T30" fmla="*/ 8 w 17"/>
                  <a:gd name="T31" fmla="*/ 14 h 17"/>
                  <a:gd name="T32" fmla="*/ 11 w 17"/>
                  <a:gd name="T33" fmla="*/ 12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1" y="0"/>
                    </a:lnTo>
                    <a:lnTo>
                      <a:pt x="8" y="0"/>
                    </a:lnTo>
                    <a:lnTo>
                      <a:pt x="4" y="2"/>
                    </a:lnTo>
                    <a:lnTo>
                      <a:pt x="2" y="5"/>
                    </a:lnTo>
                    <a:lnTo>
                      <a:pt x="1" y="8"/>
                    </a:lnTo>
                    <a:lnTo>
                      <a:pt x="0" y="10"/>
                    </a:lnTo>
                    <a:lnTo>
                      <a:pt x="1" y="13"/>
                    </a:lnTo>
                    <a:lnTo>
                      <a:pt x="1" y="14"/>
                    </a:lnTo>
                    <a:lnTo>
                      <a:pt x="2" y="16"/>
                    </a:lnTo>
                    <a:lnTo>
                      <a:pt x="4" y="16"/>
                    </a:lnTo>
                    <a:lnTo>
                      <a:pt x="8" y="14"/>
                    </a:lnTo>
                    <a:lnTo>
                      <a:pt x="11" y="12"/>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253" name="Freeform 25"/>
              <p:cNvSpPr>
                <a:spLocks/>
              </p:cNvSpPr>
              <p:nvPr/>
            </p:nvSpPr>
            <p:spPr bwMode="auto">
              <a:xfrm>
                <a:off x="756" y="1759"/>
                <a:ext cx="17" cy="17"/>
              </a:xfrm>
              <a:custGeom>
                <a:avLst/>
                <a:gdLst>
                  <a:gd name="T0" fmla="*/ 13 w 17"/>
                  <a:gd name="T1" fmla="*/ 11 h 17"/>
                  <a:gd name="T2" fmla="*/ 16 w 17"/>
                  <a:gd name="T3" fmla="*/ 6 h 17"/>
                  <a:gd name="T4" fmla="*/ 16 w 17"/>
                  <a:gd name="T5" fmla="*/ 3 h 17"/>
                  <a:gd name="T6" fmla="*/ 16 w 17"/>
                  <a:gd name="T7" fmla="*/ 1 h 17"/>
                  <a:gd name="T8" fmla="*/ 13 w 17"/>
                  <a:gd name="T9" fmla="*/ 0 h 17"/>
                  <a:gd name="T10" fmla="*/ 10 w 17"/>
                  <a:gd name="T11" fmla="*/ 0 h 17"/>
                  <a:gd name="T12" fmla="*/ 7 w 17"/>
                  <a:gd name="T13" fmla="*/ 0 h 17"/>
                  <a:gd name="T14" fmla="*/ 1 w 17"/>
                  <a:gd name="T15" fmla="*/ 3 h 17"/>
                  <a:gd name="T16" fmla="*/ 0 w 17"/>
                  <a:gd name="T17" fmla="*/ 8 h 17"/>
                  <a:gd name="T18" fmla="*/ 0 w 17"/>
                  <a:gd name="T19" fmla="*/ 13 h 17"/>
                  <a:gd name="T20" fmla="*/ 1 w 17"/>
                  <a:gd name="T21" fmla="*/ 16 h 17"/>
                  <a:gd name="T22" fmla="*/ 4 w 17"/>
                  <a:gd name="T23" fmla="*/ 16 h 17"/>
                  <a:gd name="T24" fmla="*/ 7 w 17"/>
                  <a:gd name="T25" fmla="*/ 16 h 17"/>
                  <a:gd name="T26" fmla="*/ 13 w 17"/>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3" y="11"/>
                    </a:moveTo>
                    <a:lnTo>
                      <a:pt x="16" y="6"/>
                    </a:lnTo>
                    <a:lnTo>
                      <a:pt x="16" y="3"/>
                    </a:lnTo>
                    <a:lnTo>
                      <a:pt x="16" y="1"/>
                    </a:lnTo>
                    <a:lnTo>
                      <a:pt x="13" y="0"/>
                    </a:lnTo>
                    <a:lnTo>
                      <a:pt x="10" y="0"/>
                    </a:lnTo>
                    <a:lnTo>
                      <a:pt x="7" y="0"/>
                    </a:lnTo>
                    <a:lnTo>
                      <a:pt x="1" y="3"/>
                    </a:lnTo>
                    <a:lnTo>
                      <a:pt x="0" y="8"/>
                    </a:lnTo>
                    <a:lnTo>
                      <a:pt x="0" y="13"/>
                    </a:lnTo>
                    <a:lnTo>
                      <a:pt x="1" y="16"/>
                    </a:lnTo>
                    <a:lnTo>
                      <a:pt x="4" y="16"/>
                    </a:lnTo>
                    <a:lnTo>
                      <a:pt x="7" y="16"/>
                    </a:lnTo>
                    <a:lnTo>
                      <a:pt x="13" y="11"/>
                    </a:lnTo>
                  </a:path>
                </a:pathLst>
              </a:custGeom>
              <a:solidFill>
                <a:srgbClr val="B3B3B3"/>
              </a:solidFill>
              <a:ln w="9525" cap="rnd">
                <a:noFill/>
                <a:round/>
                <a:headEnd type="none" w="sm" len="sm"/>
                <a:tailEnd type="none" w="sm" len="sm"/>
              </a:ln>
            </p:spPr>
            <p:txBody>
              <a:bodyPr/>
              <a:lstStyle/>
              <a:p>
                <a:endParaRPr lang="en-US"/>
              </a:p>
            </p:txBody>
          </p:sp>
          <p:sp>
            <p:nvSpPr>
              <p:cNvPr id="8254" name="Freeform 26"/>
              <p:cNvSpPr>
                <a:spLocks/>
              </p:cNvSpPr>
              <p:nvPr/>
            </p:nvSpPr>
            <p:spPr bwMode="auto">
              <a:xfrm>
                <a:off x="604" y="1660"/>
                <a:ext cx="193" cy="113"/>
              </a:xfrm>
              <a:custGeom>
                <a:avLst/>
                <a:gdLst>
                  <a:gd name="T0" fmla="*/ 192 w 193"/>
                  <a:gd name="T1" fmla="*/ 22 h 113"/>
                  <a:gd name="T2" fmla="*/ 152 w 193"/>
                  <a:gd name="T3" fmla="*/ 0 h 113"/>
                  <a:gd name="T4" fmla="*/ 0 w 193"/>
                  <a:gd name="T5" fmla="*/ 89 h 113"/>
                  <a:gd name="T6" fmla="*/ 38 w 193"/>
                  <a:gd name="T7" fmla="*/ 112 h 113"/>
                  <a:gd name="T8" fmla="*/ 192 w 193"/>
                  <a:gd name="T9" fmla="*/ 22 h 113"/>
                  <a:gd name="T10" fmla="*/ 0 60000 65536"/>
                  <a:gd name="T11" fmla="*/ 0 60000 65536"/>
                  <a:gd name="T12" fmla="*/ 0 60000 65536"/>
                  <a:gd name="T13" fmla="*/ 0 60000 65536"/>
                  <a:gd name="T14" fmla="*/ 0 60000 65536"/>
                  <a:gd name="T15" fmla="*/ 0 w 193"/>
                  <a:gd name="T16" fmla="*/ 0 h 113"/>
                  <a:gd name="T17" fmla="*/ 193 w 193"/>
                  <a:gd name="T18" fmla="*/ 113 h 113"/>
                </a:gdLst>
                <a:ahLst/>
                <a:cxnLst>
                  <a:cxn ang="T10">
                    <a:pos x="T0" y="T1"/>
                  </a:cxn>
                  <a:cxn ang="T11">
                    <a:pos x="T2" y="T3"/>
                  </a:cxn>
                  <a:cxn ang="T12">
                    <a:pos x="T4" y="T5"/>
                  </a:cxn>
                  <a:cxn ang="T13">
                    <a:pos x="T6" y="T7"/>
                  </a:cxn>
                  <a:cxn ang="T14">
                    <a:pos x="T8" y="T9"/>
                  </a:cxn>
                </a:cxnLst>
                <a:rect l="T15" t="T16" r="T17" b="T18"/>
                <a:pathLst>
                  <a:path w="193" h="113">
                    <a:moveTo>
                      <a:pt x="192" y="22"/>
                    </a:moveTo>
                    <a:lnTo>
                      <a:pt x="152" y="0"/>
                    </a:lnTo>
                    <a:lnTo>
                      <a:pt x="0" y="89"/>
                    </a:lnTo>
                    <a:lnTo>
                      <a:pt x="38" y="112"/>
                    </a:lnTo>
                    <a:lnTo>
                      <a:pt x="192" y="22"/>
                    </a:lnTo>
                  </a:path>
                </a:pathLst>
              </a:custGeom>
              <a:solidFill>
                <a:srgbClr val="E6E6E6"/>
              </a:solidFill>
              <a:ln w="9525" cap="rnd">
                <a:noFill/>
                <a:round/>
                <a:headEnd type="none" w="sm" len="sm"/>
                <a:tailEnd type="none" w="sm" len="sm"/>
              </a:ln>
            </p:spPr>
            <p:txBody>
              <a:bodyPr/>
              <a:lstStyle/>
              <a:p>
                <a:endParaRPr lang="en-US"/>
              </a:p>
            </p:txBody>
          </p:sp>
          <p:sp>
            <p:nvSpPr>
              <p:cNvPr id="8255" name="Freeform 27"/>
              <p:cNvSpPr>
                <a:spLocks/>
              </p:cNvSpPr>
              <p:nvPr/>
            </p:nvSpPr>
            <p:spPr bwMode="auto">
              <a:xfrm>
                <a:off x="643" y="1684"/>
                <a:ext cx="154" cy="135"/>
              </a:xfrm>
              <a:custGeom>
                <a:avLst/>
                <a:gdLst>
                  <a:gd name="T0" fmla="*/ 153 w 154"/>
                  <a:gd name="T1" fmla="*/ 0 h 135"/>
                  <a:gd name="T2" fmla="*/ 0 w 154"/>
                  <a:gd name="T3" fmla="*/ 87 h 135"/>
                  <a:gd name="T4" fmla="*/ 0 w 154"/>
                  <a:gd name="T5" fmla="*/ 134 h 135"/>
                  <a:gd name="T6" fmla="*/ 153 w 154"/>
                  <a:gd name="T7" fmla="*/ 45 h 135"/>
                  <a:gd name="T8" fmla="*/ 153 w 154"/>
                  <a:gd name="T9" fmla="*/ 0 h 135"/>
                  <a:gd name="T10" fmla="*/ 0 60000 65536"/>
                  <a:gd name="T11" fmla="*/ 0 60000 65536"/>
                  <a:gd name="T12" fmla="*/ 0 60000 65536"/>
                  <a:gd name="T13" fmla="*/ 0 60000 65536"/>
                  <a:gd name="T14" fmla="*/ 0 60000 65536"/>
                  <a:gd name="T15" fmla="*/ 0 w 154"/>
                  <a:gd name="T16" fmla="*/ 0 h 135"/>
                  <a:gd name="T17" fmla="*/ 154 w 154"/>
                  <a:gd name="T18" fmla="*/ 135 h 135"/>
                </a:gdLst>
                <a:ahLst/>
                <a:cxnLst>
                  <a:cxn ang="T10">
                    <a:pos x="T0" y="T1"/>
                  </a:cxn>
                  <a:cxn ang="T11">
                    <a:pos x="T2" y="T3"/>
                  </a:cxn>
                  <a:cxn ang="T12">
                    <a:pos x="T4" y="T5"/>
                  </a:cxn>
                  <a:cxn ang="T13">
                    <a:pos x="T6" y="T7"/>
                  </a:cxn>
                  <a:cxn ang="T14">
                    <a:pos x="T8" y="T9"/>
                  </a:cxn>
                </a:cxnLst>
                <a:rect l="T15" t="T16" r="T17" b="T18"/>
                <a:pathLst>
                  <a:path w="154" h="135">
                    <a:moveTo>
                      <a:pt x="153" y="0"/>
                    </a:moveTo>
                    <a:lnTo>
                      <a:pt x="0" y="87"/>
                    </a:lnTo>
                    <a:lnTo>
                      <a:pt x="0" y="134"/>
                    </a:lnTo>
                    <a:lnTo>
                      <a:pt x="153" y="45"/>
                    </a:lnTo>
                    <a:lnTo>
                      <a:pt x="153" y="0"/>
                    </a:lnTo>
                  </a:path>
                </a:pathLst>
              </a:custGeom>
              <a:solidFill>
                <a:srgbClr val="7F7F7F"/>
              </a:solidFill>
              <a:ln w="9525" cap="rnd">
                <a:noFill/>
                <a:round/>
                <a:headEnd type="none" w="sm" len="sm"/>
                <a:tailEnd type="none" w="sm" len="sm"/>
              </a:ln>
            </p:spPr>
            <p:txBody>
              <a:bodyPr/>
              <a:lstStyle/>
              <a:p>
                <a:endParaRPr lang="en-US"/>
              </a:p>
            </p:txBody>
          </p:sp>
          <p:sp>
            <p:nvSpPr>
              <p:cNvPr id="8256" name="Freeform 28"/>
              <p:cNvSpPr>
                <a:spLocks/>
              </p:cNvSpPr>
              <p:nvPr/>
            </p:nvSpPr>
            <p:spPr bwMode="auto">
              <a:xfrm>
                <a:off x="111" y="1462"/>
                <a:ext cx="213" cy="341"/>
              </a:xfrm>
              <a:custGeom>
                <a:avLst/>
                <a:gdLst>
                  <a:gd name="T0" fmla="*/ 212 w 213"/>
                  <a:gd name="T1" fmla="*/ 0 h 341"/>
                  <a:gd name="T2" fmla="*/ 212 w 213"/>
                  <a:gd name="T3" fmla="*/ 279 h 341"/>
                  <a:gd name="T4" fmla="*/ 210 w 213"/>
                  <a:gd name="T5" fmla="*/ 286 h 341"/>
                  <a:gd name="T6" fmla="*/ 209 w 213"/>
                  <a:gd name="T7" fmla="*/ 292 h 341"/>
                  <a:gd name="T8" fmla="*/ 206 w 213"/>
                  <a:gd name="T9" fmla="*/ 297 h 341"/>
                  <a:gd name="T10" fmla="*/ 203 w 213"/>
                  <a:gd name="T11" fmla="*/ 302 h 341"/>
                  <a:gd name="T12" fmla="*/ 198 w 213"/>
                  <a:gd name="T13" fmla="*/ 307 h 341"/>
                  <a:gd name="T14" fmla="*/ 193 w 213"/>
                  <a:gd name="T15" fmla="*/ 312 h 341"/>
                  <a:gd name="T16" fmla="*/ 187 w 213"/>
                  <a:gd name="T17" fmla="*/ 316 h 341"/>
                  <a:gd name="T18" fmla="*/ 181 w 213"/>
                  <a:gd name="T19" fmla="*/ 321 h 341"/>
                  <a:gd name="T20" fmla="*/ 173 w 213"/>
                  <a:gd name="T21" fmla="*/ 325 h 341"/>
                  <a:gd name="T22" fmla="*/ 165 w 213"/>
                  <a:gd name="T23" fmla="*/ 328 h 341"/>
                  <a:gd name="T24" fmla="*/ 161 w 213"/>
                  <a:gd name="T25" fmla="*/ 330 h 341"/>
                  <a:gd name="T26" fmla="*/ 156 w 213"/>
                  <a:gd name="T27" fmla="*/ 331 h 341"/>
                  <a:gd name="T28" fmla="*/ 147 w 213"/>
                  <a:gd name="T29" fmla="*/ 334 h 341"/>
                  <a:gd name="T30" fmla="*/ 137 w 213"/>
                  <a:gd name="T31" fmla="*/ 336 h 341"/>
                  <a:gd name="T32" fmla="*/ 126 w 213"/>
                  <a:gd name="T33" fmla="*/ 338 h 341"/>
                  <a:gd name="T34" fmla="*/ 115 w 213"/>
                  <a:gd name="T35" fmla="*/ 340 h 341"/>
                  <a:gd name="T36" fmla="*/ 104 w 213"/>
                  <a:gd name="T37" fmla="*/ 340 h 341"/>
                  <a:gd name="T38" fmla="*/ 93 w 213"/>
                  <a:gd name="T39" fmla="*/ 340 h 341"/>
                  <a:gd name="T40" fmla="*/ 82 w 213"/>
                  <a:gd name="T41" fmla="*/ 338 h 341"/>
                  <a:gd name="T42" fmla="*/ 71 w 213"/>
                  <a:gd name="T43" fmla="*/ 336 h 341"/>
                  <a:gd name="T44" fmla="*/ 62 w 213"/>
                  <a:gd name="T45" fmla="*/ 334 h 341"/>
                  <a:gd name="T46" fmla="*/ 53 w 213"/>
                  <a:gd name="T47" fmla="*/ 331 h 341"/>
                  <a:gd name="T48" fmla="*/ 45 w 213"/>
                  <a:gd name="T49" fmla="*/ 328 h 341"/>
                  <a:gd name="T50" fmla="*/ 36 w 213"/>
                  <a:gd name="T51" fmla="*/ 324 h 341"/>
                  <a:gd name="T52" fmla="*/ 29 w 213"/>
                  <a:gd name="T53" fmla="*/ 320 h 341"/>
                  <a:gd name="T54" fmla="*/ 22 w 213"/>
                  <a:gd name="T55" fmla="*/ 315 h 341"/>
                  <a:gd name="T56" fmla="*/ 17 w 213"/>
                  <a:gd name="T57" fmla="*/ 311 h 341"/>
                  <a:gd name="T58" fmla="*/ 11 w 213"/>
                  <a:gd name="T59" fmla="*/ 306 h 341"/>
                  <a:gd name="T60" fmla="*/ 7 w 213"/>
                  <a:gd name="T61" fmla="*/ 301 h 341"/>
                  <a:gd name="T62" fmla="*/ 4 w 213"/>
                  <a:gd name="T63" fmla="*/ 296 h 341"/>
                  <a:gd name="T64" fmla="*/ 1 w 213"/>
                  <a:gd name="T65" fmla="*/ 290 h 341"/>
                  <a:gd name="T66" fmla="*/ 0 w 213"/>
                  <a:gd name="T67" fmla="*/ 284 h 341"/>
                  <a:gd name="T68" fmla="*/ 0 w 213"/>
                  <a:gd name="T69" fmla="*/ 278 h 341"/>
                  <a:gd name="T70" fmla="*/ 0 w 213"/>
                  <a:gd name="T71" fmla="*/ 1 h 341"/>
                  <a:gd name="T72" fmla="*/ 212 w 213"/>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341"/>
                  <a:gd name="T113" fmla="*/ 213 w 213"/>
                  <a:gd name="T114" fmla="*/ 341 h 3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341">
                    <a:moveTo>
                      <a:pt x="212" y="0"/>
                    </a:moveTo>
                    <a:lnTo>
                      <a:pt x="212" y="279"/>
                    </a:lnTo>
                    <a:lnTo>
                      <a:pt x="210" y="286"/>
                    </a:lnTo>
                    <a:lnTo>
                      <a:pt x="209" y="292"/>
                    </a:lnTo>
                    <a:lnTo>
                      <a:pt x="206" y="297"/>
                    </a:lnTo>
                    <a:lnTo>
                      <a:pt x="203" y="302"/>
                    </a:lnTo>
                    <a:lnTo>
                      <a:pt x="198" y="307"/>
                    </a:lnTo>
                    <a:lnTo>
                      <a:pt x="193" y="312"/>
                    </a:lnTo>
                    <a:lnTo>
                      <a:pt x="187" y="316"/>
                    </a:lnTo>
                    <a:lnTo>
                      <a:pt x="181" y="321"/>
                    </a:lnTo>
                    <a:lnTo>
                      <a:pt x="173" y="325"/>
                    </a:lnTo>
                    <a:lnTo>
                      <a:pt x="165" y="328"/>
                    </a:lnTo>
                    <a:lnTo>
                      <a:pt x="161" y="330"/>
                    </a:lnTo>
                    <a:lnTo>
                      <a:pt x="156" y="331"/>
                    </a:lnTo>
                    <a:lnTo>
                      <a:pt x="147" y="334"/>
                    </a:lnTo>
                    <a:lnTo>
                      <a:pt x="137" y="336"/>
                    </a:lnTo>
                    <a:lnTo>
                      <a:pt x="126" y="338"/>
                    </a:lnTo>
                    <a:lnTo>
                      <a:pt x="115" y="340"/>
                    </a:lnTo>
                    <a:lnTo>
                      <a:pt x="104" y="340"/>
                    </a:lnTo>
                    <a:lnTo>
                      <a:pt x="93" y="340"/>
                    </a:lnTo>
                    <a:lnTo>
                      <a:pt x="82" y="338"/>
                    </a:lnTo>
                    <a:lnTo>
                      <a:pt x="71" y="336"/>
                    </a:lnTo>
                    <a:lnTo>
                      <a:pt x="62" y="334"/>
                    </a:lnTo>
                    <a:lnTo>
                      <a:pt x="53" y="331"/>
                    </a:lnTo>
                    <a:lnTo>
                      <a:pt x="45" y="328"/>
                    </a:lnTo>
                    <a:lnTo>
                      <a:pt x="36" y="324"/>
                    </a:lnTo>
                    <a:lnTo>
                      <a:pt x="29" y="320"/>
                    </a:lnTo>
                    <a:lnTo>
                      <a:pt x="22" y="315"/>
                    </a:lnTo>
                    <a:lnTo>
                      <a:pt x="17" y="311"/>
                    </a:lnTo>
                    <a:lnTo>
                      <a:pt x="11" y="306"/>
                    </a:lnTo>
                    <a:lnTo>
                      <a:pt x="7" y="301"/>
                    </a:lnTo>
                    <a:lnTo>
                      <a:pt x="4" y="296"/>
                    </a:lnTo>
                    <a:lnTo>
                      <a:pt x="1" y="290"/>
                    </a:lnTo>
                    <a:lnTo>
                      <a:pt x="0" y="284"/>
                    </a:lnTo>
                    <a:lnTo>
                      <a:pt x="0" y="278"/>
                    </a:lnTo>
                    <a:lnTo>
                      <a:pt x="0" y="1"/>
                    </a:lnTo>
                    <a:lnTo>
                      <a:pt x="212" y="0"/>
                    </a:lnTo>
                  </a:path>
                </a:pathLst>
              </a:custGeom>
              <a:solidFill>
                <a:srgbClr val="B3B3B3"/>
              </a:solidFill>
              <a:ln w="9525" cap="rnd">
                <a:noFill/>
                <a:round/>
                <a:headEnd type="none" w="sm" len="sm"/>
                <a:tailEnd type="none" w="sm" len="sm"/>
              </a:ln>
            </p:spPr>
            <p:txBody>
              <a:bodyPr/>
              <a:lstStyle/>
              <a:p>
                <a:endParaRPr lang="en-US"/>
              </a:p>
            </p:txBody>
          </p:sp>
          <p:sp>
            <p:nvSpPr>
              <p:cNvPr id="8257" name="Freeform 29"/>
              <p:cNvSpPr>
                <a:spLocks/>
              </p:cNvSpPr>
              <p:nvPr/>
            </p:nvSpPr>
            <p:spPr bwMode="auto">
              <a:xfrm>
                <a:off x="262" y="1462"/>
                <a:ext cx="62" cy="334"/>
              </a:xfrm>
              <a:custGeom>
                <a:avLst/>
                <a:gdLst>
                  <a:gd name="T0" fmla="*/ 0 w 62"/>
                  <a:gd name="T1" fmla="*/ 0 h 334"/>
                  <a:gd name="T2" fmla="*/ 61 w 62"/>
                  <a:gd name="T3" fmla="*/ 0 h 334"/>
                  <a:gd name="T4" fmla="*/ 61 w 62"/>
                  <a:gd name="T5" fmla="*/ 279 h 334"/>
                  <a:gd name="T6" fmla="*/ 61 w 62"/>
                  <a:gd name="T7" fmla="*/ 283 h 334"/>
                  <a:gd name="T8" fmla="*/ 59 w 62"/>
                  <a:gd name="T9" fmla="*/ 288 h 334"/>
                  <a:gd name="T10" fmla="*/ 58 w 62"/>
                  <a:gd name="T11" fmla="*/ 292 h 334"/>
                  <a:gd name="T12" fmla="*/ 56 w 62"/>
                  <a:gd name="T13" fmla="*/ 296 h 334"/>
                  <a:gd name="T14" fmla="*/ 53 w 62"/>
                  <a:gd name="T15" fmla="*/ 300 h 334"/>
                  <a:gd name="T16" fmla="*/ 50 w 62"/>
                  <a:gd name="T17" fmla="*/ 303 h 334"/>
                  <a:gd name="T18" fmla="*/ 47 w 62"/>
                  <a:gd name="T19" fmla="*/ 306 h 334"/>
                  <a:gd name="T20" fmla="*/ 43 w 62"/>
                  <a:gd name="T21" fmla="*/ 310 h 334"/>
                  <a:gd name="T22" fmla="*/ 35 w 62"/>
                  <a:gd name="T23" fmla="*/ 316 h 334"/>
                  <a:gd name="T24" fmla="*/ 25 w 62"/>
                  <a:gd name="T25" fmla="*/ 322 h 334"/>
                  <a:gd name="T26" fmla="*/ 14 w 62"/>
                  <a:gd name="T27" fmla="*/ 328 h 334"/>
                  <a:gd name="T28" fmla="*/ 0 w 62"/>
                  <a:gd name="T29" fmla="*/ 333 h 334"/>
                  <a:gd name="T30" fmla="*/ 0 w 62"/>
                  <a:gd name="T31" fmla="*/ 333 h 334"/>
                  <a:gd name="T32" fmla="*/ 0 w 62"/>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34"/>
                  <a:gd name="T53" fmla="*/ 62 w 62"/>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34">
                    <a:moveTo>
                      <a:pt x="0" y="0"/>
                    </a:moveTo>
                    <a:lnTo>
                      <a:pt x="61" y="0"/>
                    </a:lnTo>
                    <a:lnTo>
                      <a:pt x="61" y="279"/>
                    </a:lnTo>
                    <a:lnTo>
                      <a:pt x="61" y="283"/>
                    </a:lnTo>
                    <a:lnTo>
                      <a:pt x="59" y="288"/>
                    </a:lnTo>
                    <a:lnTo>
                      <a:pt x="58" y="292"/>
                    </a:lnTo>
                    <a:lnTo>
                      <a:pt x="56" y="296"/>
                    </a:lnTo>
                    <a:lnTo>
                      <a:pt x="53" y="300"/>
                    </a:lnTo>
                    <a:lnTo>
                      <a:pt x="50" y="303"/>
                    </a:lnTo>
                    <a:lnTo>
                      <a:pt x="47" y="306"/>
                    </a:lnTo>
                    <a:lnTo>
                      <a:pt x="43" y="310"/>
                    </a:lnTo>
                    <a:lnTo>
                      <a:pt x="35" y="316"/>
                    </a:lnTo>
                    <a:lnTo>
                      <a:pt x="25" y="322"/>
                    </a:lnTo>
                    <a:lnTo>
                      <a:pt x="14" y="328"/>
                    </a:lnTo>
                    <a:lnTo>
                      <a:pt x="0" y="333"/>
                    </a:lnTo>
                    <a:lnTo>
                      <a:pt x="0" y="0"/>
                    </a:lnTo>
                  </a:path>
                </a:pathLst>
              </a:custGeom>
              <a:solidFill>
                <a:srgbClr val="7F7F7F"/>
              </a:solidFill>
              <a:ln w="9525" cap="rnd">
                <a:noFill/>
                <a:round/>
                <a:headEnd type="none" w="sm" len="sm"/>
                <a:tailEnd type="none" w="sm" len="sm"/>
              </a:ln>
            </p:spPr>
            <p:txBody>
              <a:bodyPr/>
              <a:lstStyle/>
              <a:p>
                <a:endParaRPr lang="en-US"/>
              </a:p>
            </p:txBody>
          </p:sp>
          <p:sp>
            <p:nvSpPr>
              <p:cNvPr id="8258" name="Freeform 30"/>
              <p:cNvSpPr>
                <a:spLocks/>
              </p:cNvSpPr>
              <p:nvPr/>
            </p:nvSpPr>
            <p:spPr bwMode="auto">
              <a:xfrm>
                <a:off x="328" y="1899"/>
                <a:ext cx="55" cy="38"/>
              </a:xfrm>
              <a:custGeom>
                <a:avLst/>
                <a:gdLst>
                  <a:gd name="T0" fmla="*/ 54 w 55"/>
                  <a:gd name="T1" fmla="*/ 37 h 38"/>
                  <a:gd name="T2" fmla="*/ 54 w 55"/>
                  <a:gd name="T3" fmla="*/ 31 h 38"/>
                  <a:gd name="T4" fmla="*/ 0 w 55"/>
                  <a:gd name="T5" fmla="*/ 0 h 38"/>
                  <a:gd name="T6" fmla="*/ 0 w 55"/>
                  <a:gd name="T7" fmla="*/ 3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1"/>
                    </a:lnTo>
                    <a:lnTo>
                      <a:pt x="0" y="0"/>
                    </a:lnTo>
                    <a:lnTo>
                      <a:pt x="0" y="3"/>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8259" name="Freeform 31"/>
              <p:cNvSpPr>
                <a:spLocks/>
              </p:cNvSpPr>
              <p:nvPr/>
            </p:nvSpPr>
            <p:spPr bwMode="auto">
              <a:xfrm>
                <a:off x="328" y="1897"/>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8260" name="Freeform 32"/>
              <p:cNvSpPr>
                <a:spLocks/>
              </p:cNvSpPr>
              <p:nvPr/>
            </p:nvSpPr>
            <p:spPr bwMode="auto">
              <a:xfrm>
                <a:off x="498" y="1511"/>
                <a:ext cx="212" cy="453"/>
              </a:xfrm>
              <a:custGeom>
                <a:avLst/>
                <a:gdLst>
                  <a:gd name="T0" fmla="*/ 211 w 212"/>
                  <a:gd name="T1" fmla="*/ 0 h 453"/>
                  <a:gd name="T2" fmla="*/ 97 w 212"/>
                  <a:gd name="T3" fmla="*/ 4 h 453"/>
                  <a:gd name="T4" fmla="*/ 0 w 212"/>
                  <a:gd name="T5" fmla="*/ 121 h 453"/>
                  <a:gd name="T6" fmla="*/ 0 w 212"/>
                  <a:gd name="T7" fmla="*/ 452 h 453"/>
                  <a:gd name="T8" fmla="*/ 211 w 212"/>
                  <a:gd name="T9" fmla="*/ 326 h 453"/>
                  <a:gd name="T10" fmla="*/ 211 w 212"/>
                  <a:gd name="T11" fmla="*/ 0 h 453"/>
                  <a:gd name="T12" fmla="*/ 0 60000 65536"/>
                  <a:gd name="T13" fmla="*/ 0 60000 65536"/>
                  <a:gd name="T14" fmla="*/ 0 60000 65536"/>
                  <a:gd name="T15" fmla="*/ 0 60000 65536"/>
                  <a:gd name="T16" fmla="*/ 0 60000 65536"/>
                  <a:gd name="T17" fmla="*/ 0 60000 65536"/>
                  <a:gd name="T18" fmla="*/ 0 w 212"/>
                  <a:gd name="T19" fmla="*/ 0 h 453"/>
                  <a:gd name="T20" fmla="*/ 212 w 212"/>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212" h="453">
                    <a:moveTo>
                      <a:pt x="211" y="0"/>
                    </a:moveTo>
                    <a:lnTo>
                      <a:pt x="97" y="4"/>
                    </a:lnTo>
                    <a:lnTo>
                      <a:pt x="0" y="121"/>
                    </a:lnTo>
                    <a:lnTo>
                      <a:pt x="0" y="452"/>
                    </a:lnTo>
                    <a:lnTo>
                      <a:pt x="211" y="326"/>
                    </a:lnTo>
                    <a:lnTo>
                      <a:pt x="211" y="0"/>
                    </a:lnTo>
                  </a:path>
                </a:pathLst>
              </a:custGeom>
              <a:solidFill>
                <a:srgbClr val="007665"/>
              </a:solidFill>
              <a:ln w="9525" cap="rnd">
                <a:noFill/>
                <a:round/>
                <a:headEnd type="none" w="sm" len="sm"/>
                <a:tailEnd type="none" w="sm" len="sm"/>
              </a:ln>
            </p:spPr>
            <p:txBody>
              <a:bodyPr/>
              <a:lstStyle/>
              <a:p>
                <a:endParaRPr lang="en-US"/>
              </a:p>
            </p:txBody>
          </p:sp>
          <p:sp>
            <p:nvSpPr>
              <p:cNvPr id="8261" name="Freeform 33"/>
              <p:cNvSpPr>
                <a:spLocks/>
              </p:cNvSpPr>
              <p:nvPr/>
            </p:nvSpPr>
            <p:spPr bwMode="auto">
              <a:xfrm>
                <a:off x="292" y="1516"/>
                <a:ext cx="208" cy="448"/>
              </a:xfrm>
              <a:custGeom>
                <a:avLst/>
                <a:gdLst>
                  <a:gd name="T0" fmla="*/ 0 w 208"/>
                  <a:gd name="T1" fmla="*/ 0 h 448"/>
                  <a:gd name="T2" fmla="*/ 205 w 208"/>
                  <a:gd name="T3" fmla="*/ 117 h 448"/>
                  <a:gd name="T4" fmla="*/ 207 w 208"/>
                  <a:gd name="T5" fmla="*/ 447 h 448"/>
                  <a:gd name="T6" fmla="*/ 0 w 208"/>
                  <a:gd name="T7" fmla="*/ 326 h 448"/>
                  <a:gd name="T8" fmla="*/ 0 w 208"/>
                  <a:gd name="T9" fmla="*/ 0 h 448"/>
                  <a:gd name="T10" fmla="*/ 0 60000 65536"/>
                  <a:gd name="T11" fmla="*/ 0 60000 65536"/>
                  <a:gd name="T12" fmla="*/ 0 60000 65536"/>
                  <a:gd name="T13" fmla="*/ 0 60000 65536"/>
                  <a:gd name="T14" fmla="*/ 0 60000 65536"/>
                  <a:gd name="T15" fmla="*/ 0 w 208"/>
                  <a:gd name="T16" fmla="*/ 0 h 448"/>
                  <a:gd name="T17" fmla="*/ 208 w 208"/>
                  <a:gd name="T18" fmla="*/ 448 h 448"/>
                </a:gdLst>
                <a:ahLst/>
                <a:cxnLst>
                  <a:cxn ang="T10">
                    <a:pos x="T0" y="T1"/>
                  </a:cxn>
                  <a:cxn ang="T11">
                    <a:pos x="T2" y="T3"/>
                  </a:cxn>
                  <a:cxn ang="T12">
                    <a:pos x="T4" y="T5"/>
                  </a:cxn>
                  <a:cxn ang="T13">
                    <a:pos x="T6" y="T7"/>
                  </a:cxn>
                  <a:cxn ang="T14">
                    <a:pos x="T8" y="T9"/>
                  </a:cxn>
                </a:cxnLst>
                <a:rect l="T15" t="T16" r="T17" b="T18"/>
                <a:pathLst>
                  <a:path w="208" h="448">
                    <a:moveTo>
                      <a:pt x="0" y="0"/>
                    </a:moveTo>
                    <a:lnTo>
                      <a:pt x="205" y="117"/>
                    </a:lnTo>
                    <a:lnTo>
                      <a:pt x="207" y="447"/>
                    </a:lnTo>
                    <a:lnTo>
                      <a:pt x="0" y="326"/>
                    </a:lnTo>
                    <a:lnTo>
                      <a:pt x="0" y="0"/>
                    </a:lnTo>
                  </a:path>
                </a:pathLst>
              </a:custGeom>
              <a:solidFill>
                <a:srgbClr val="019170"/>
              </a:solidFill>
              <a:ln w="9525" cap="rnd">
                <a:noFill/>
                <a:round/>
                <a:headEnd type="none" w="sm" len="sm"/>
                <a:tailEnd type="none" w="sm" len="sm"/>
              </a:ln>
            </p:spPr>
            <p:txBody>
              <a:bodyPr/>
              <a:lstStyle/>
              <a:p>
                <a:endParaRPr lang="en-US"/>
              </a:p>
            </p:txBody>
          </p:sp>
          <p:sp>
            <p:nvSpPr>
              <p:cNvPr id="8262" name="Freeform 34"/>
              <p:cNvSpPr>
                <a:spLocks/>
              </p:cNvSpPr>
              <p:nvPr/>
            </p:nvSpPr>
            <p:spPr bwMode="auto">
              <a:xfrm>
                <a:off x="338" y="1734"/>
                <a:ext cx="101" cy="194"/>
              </a:xfrm>
              <a:custGeom>
                <a:avLst/>
                <a:gdLst>
                  <a:gd name="T0" fmla="*/ 100 w 101"/>
                  <a:gd name="T1" fmla="*/ 193 h 194"/>
                  <a:gd name="T2" fmla="*/ 100 w 101"/>
                  <a:gd name="T3" fmla="*/ 57 h 194"/>
                  <a:gd name="T4" fmla="*/ 0 w 101"/>
                  <a:gd name="T5" fmla="*/ 0 h 194"/>
                  <a:gd name="T6" fmla="*/ 0 w 101"/>
                  <a:gd name="T7" fmla="*/ 134 h 194"/>
                  <a:gd name="T8" fmla="*/ 100 w 101"/>
                  <a:gd name="T9" fmla="*/ 193 h 194"/>
                  <a:gd name="T10" fmla="*/ 0 60000 65536"/>
                  <a:gd name="T11" fmla="*/ 0 60000 65536"/>
                  <a:gd name="T12" fmla="*/ 0 60000 65536"/>
                  <a:gd name="T13" fmla="*/ 0 60000 65536"/>
                  <a:gd name="T14" fmla="*/ 0 60000 65536"/>
                  <a:gd name="T15" fmla="*/ 0 w 101"/>
                  <a:gd name="T16" fmla="*/ 0 h 194"/>
                  <a:gd name="T17" fmla="*/ 101 w 101"/>
                  <a:gd name="T18" fmla="*/ 194 h 194"/>
                </a:gdLst>
                <a:ahLst/>
                <a:cxnLst>
                  <a:cxn ang="T10">
                    <a:pos x="T0" y="T1"/>
                  </a:cxn>
                  <a:cxn ang="T11">
                    <a:pos x="T2" y="T3"/>
                  </a:cxn>
                  <a:cxn ang="T12">
                    <a:pos x="T4" y="T5"/>
                  </a:cxn>
                  <a:cxn ang="T13">
                    <a:pos x="T6" y="T7"/>
                  </a:cxn>
                  <a:cxn ang="T14">
                    <a:pos x="T8" y="T9"/>
                  </a:cxn>
                </a:cxnLst>
                <a:rect l="T15" t="T16" r="T17" b="T18"/>
                <a:pathLst>
                  <a:path w="101" h="194">
                    <a:moveTo>
                      <a:pt x="100" y="193"/>
                    </a:moveTo>
                    <a:lnTo>
                      <a:pt x="100" y="57"/>
                    </a:lnTo>
                    <a:lnTo>
                      <a:pt x="0" y="0"/>
                    </a:lnTo>
                    <a:lnTo>
                      <a:pt x="0" y="134"/>
                    </a:lnTo>
                    <a:lnTo>
                      <a:pt x="100" y="193"/>
                    </a:lnTo>
                  </a:path>
                </a:pathLst>
              </a:custGeom>
              <a:solidFill>
                <a:srgbClr val="000000"/>
              </a:solidFill>
              <a:ln w="9525" cap="rnd">
                <a:noFill/>
                <a:round/>
                <a:headEnd type="none" w="sm" len="sm"/>
                <a:tailEnd type="none" w="sm" len="sm"/>
              </a:ln>
            </p:spPr>
            <p:txBody>
              <a:bodyPr/>
              <a:lstStyle/>
              <a:p>
                <a:endParaRPr lang="en-US"/>
              </a:p>
            </p:txBody>
          </p:sp>
          <p:sp>
            <p:nvSpPr>
              <p:cNvPr id="8263" name="Freeform 35"/>
              <p:cNvSpPr>
                <a:spLocks/>
              </p:cNvSpPr>
              <p:nvPr/>
            </p:nvSpPr>
            <p:spPr bwMode="auto">
              <a:xfrm>
                <a:off x="338" y="1734"/>
                <a:ext cx="20" cy="136"/>
              </a:xfrm>
              <a:custGeom>
                <a:avLst/>
                <a:gdLst>
                  <a:gd name="T0" fmla="*/ 19 w 20"/>
                  <a:gd name="T1" fmla="*/ 10 h 136"/>
                  <a:gd name="T2" fmla="*/ 0 w 20"/>
                  <a:gd name="T3" fmla="*/ 0 h 136"/>
                  <a:gd name="T4" fmla="*/ 0 w 20"/>
                  <a:gd name="T5" fmla="*/ 135 h 136"/>
                  <a:gd name="T6" fmla="*/ 19 w 20"/>
                  <a:gd name="T7" fmla="*/ 124 h 136"/>
                  <a:gd name="T8" fmla="*/ 19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19" y="10"/>
                    </a:moveTo>
                    <a:lnTo>
                      <a:pt x="0" y="0"/>
                    </a:lnTo>
                    <a:lnTo>
                      <a:pt x="0" y="135"/>
                    </a:lnTo>
                    <a:lnTo>
                      <a:pt x="19" y="124"/>
                    </a:lnTo>
                    <a:lnTo>
                      <a:pt x="19" y="10"/>
                    </a:lnTo>
                  </a:path>
                </a:pathLst>
              </a:custGeom>
              <a:solidFill>
                <a:srgbClr val="005B5A"/>
              </a:solidFill>
              <a:ln w="9525" cap="rnd">
                <a:noFill/>
                <a:round/>
                <a:headEnd type="none" w="sm" len="sm"/>
                <a:tailEnd type="none" w="sm" len="sm"/>
              </a:ln>
            </p:spPr>
            <p:txBody>
              <a:bodyPr/>
              <a:lstStyle/>
              <a:p>
                <a:endParaRPr lang="en-US"/>
              </a:p>
            </p:txBody>
          </p:sp>
          <p:sp>
            <p:nvSpPr>
              <p:cNvPr id="8264" name="Freeform 36"/>
              <p:cNvSpPr>
                <a:spLocks/>
              </p:cNvSpPr>
              <p:nvPr/>
            </p:nvSpPr>
            <p:spPr bwMode="auto">
              <a:xfrm>
                <a:off x="338" y="1860"/>
                <a:ext cx="101" cy="68"/>
              </a:xfrm>
              <a:custGeom>
                <a:avLst/>
                <a:gdLst>
                  <a:gd name="T0" fmla="*/ 100 w 101"/>
                  <a:gd name="T1" fmla="*/ 44 h 68"/>
                  <a:gd name="T2" fmla="*/ 18 w 101"/>
                  <a:gd name="T3" fmla="*/ 0 h 68"/>
                  <a:gd name="T4" fmla="*/ 0 w 101"/>
                  <a:gd name="T5" fmla="*/ 9 h 68"/>
                  <a:gd name="T6" fmla="*/ 100 w 101"/>
                  <a:gd name="T7" fmla="*/ 67 h 68"/>
                  <a:gd name="T8" fmla="*/ 100 w 101"/>
                  <a:gd name="T9" fmla="*/ 44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00" y="44"/>
                    </a:moveTo>
                    <a:lnTo>
                      <a:pt x="18" y="0"/>
                    </a:lnTo>
                    <a:lnTo>
                      <a:pt x="0" y="9"/>
                    </a:lnTo>
                    <a:lnTo>
                      <a:pt x="100" y="67"/>
                    </a:lnTo>
                    <a:lnTo>
                      <a:pt x="100" y="44"/>
                    </a:lnTo>
                  </a:path>
                </a:pathLst>
              </a:custGeom>
              <a:solidFill>
                <a:srgbClr val="66BCA4"/>
              </a:solidFill>
              <a:ln w="9525" cap="rnd">
                <a:noFill/>
                <a:round/>
                <a:headEnd type="none" w="sm" len="sm"/>
                <a:tailEnd type="none" w="sm" len="sm"/>
              </a:ln>
            </p:spPr>
            <p:txBody>
              <a:bodyPr/>
              <a:lstStyle/>
              <a:p>
                <a:endParaRPr lang="en-US"/>
              </a:p>
            </p:txBody>
          </p:sp>
          <p:sp>
            <p:nvSpPr>
              <p:cNvPr id="8265" name="Freeform 37"/>
              <p:cNvSpPr>
                <a:spLocks/>
              </p:cNvSpPr>
              <p:nvPr/>
            </p:nvSpPr>
            <p:spPr bwMode="auto">
              <a:xfrm>
                <a:off x="118" y="2020"/>
                <a:ext cx="54" cy="38"/>
              </a:xfrm>
              <a:custGeom>
                <a:avLst/>
                <a:gdLst>
                  <a:gd name="T0" fmla="*/ 53 w 54"/>
                  <a:gd name="T1" fmla="*/ 37 h 38"/>
                  <a:gd name="T2" fmla="*/ 53 w 54"/>
                  <a:gd name="T3" fmla="*/ 32 h 38"/>
                  <a:gd name="T4" fmla="*/ 0 w 54"/>
                  <a:gd name="T5" fmla="*/ 0 h 38"/>
                  <a:gd name="T6" fmla="*/ 0 w 54"/>
                  <a:gd name="T7" fmla="*/ 4 h 38"/>
                  <a:gd name="T8" fmla="*/ 53 w 54"/>
                  <a:gd name="T9" fmla="*/ 37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3" y="37"/>
                    </a:moveTo>
                    <a:lnTo>
                      <a:pt x="53" y="32"/>
                    </a:lnTo>
                    <a:lnTo>
                      <a:pt x="0" y="0"/>
                    </a:lnTo>
                    <a:lnTo>
                      <a:pt x="0" y="4"/>
                    </a:lnTo>
                    <a:lnTo>
                      <a:pt x="53" y="37"/>
                    </a:lnTo>
                  </a:path>
                </a:pathLst>
              </a:custGeom>
              <a:solidFill>
                <a:srgbClr val="996600"/>
              </a:solidFill>
              <a:ln w="9525" cap="rnd">
                <a:noFill/>
                <a:round/>
                <a:headEnd type="none" w="sm" len="sm"/>
                <a:tailEnd type="none" w="sm" len="sm"/>
              </a:ln>
            </p:spPr>
            <p:txBody>
              <a:bodyPr/>
              <a:lstStyle/>
              <a:p>
                <a:endParaRPr lang="en-US"/>
              </a:p>
            </p:txBody>
          </p:sp>
          <p:sp>
            <p:nvSpPr>
              <p:cNvPr id="8266" name="Freeform 38"/>
              <p:cNvSpPr>
                <a:spLocks/>
              </p:cNvSpPr>
              <p:nvPr/>
            </p:nvSpPr>
            <p:spPr bwMode="auto">
              <a:xfrm>
                <a:off x="118" y="2017"/>
                <a:ext cx="60" cy="37"/>
              </a:xfrm>
              <a:custGeom>
                <a:avLst/>
                <a:gdLst>
                  <a:gd name="T0" fmla="*/ 59 w 60"/>
                  <a:gd name="T1" fmla="*/ 31 h 37"/>
                  <a:gd name="T2" fmla="*/ 5 w 60"/>
                  <a:gd name="T3" fmla="*/ 0 h 37"/>
                  <a:gd name="T4" fmla="*/ 0 w 60"/>
                  <a:gd name="T5" fmla="*/ 2 h 37"/>
                  <a:gd name="T6" fmla="*/ 52 w 60"/>
                  <a:gd name="T7" fmla="*/ 36 h 37"/>
                  <a:gd name="T8" fmla="*/ 59 w 60"/>
                  <a:gd name="T9" fmla="*/ 31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31"/>
                    </a:moveTo>
                    <a:lnTo>
                      <a:pt x="5" y="0"/>
                    </a:lnTo>
                    <a:lnTo>
                      <a:pt x="0" y="2"/>
                    </a:lnTo>
                    <a:lnTo>
                      <a:pt x="52" y="36"/>
                    </a:lnTo>
                    <a:lnTo>
                      <a:pt x="59" y="31"/>
                    </a:lnTo>
                  </a:path>
                </a:pathLst>
              </a:custGeom>
              <a:solidFill>
                <a:srgbClr val="CC9900"/>
              </a:solidFill>
              <a:ln w="9525" cap="rnd">
                <a:noFill/>
                <a:round/>
                <a:headEnd type="none" w="sm" len="sm"/>
                <a:tailEnd type="none" w="sm" len="sm"/>
              </a:ln>
            </p:spPr>
            <p:txBody>
              <a:bodyPr/>
              <a:lstStyle/>
              <a:p>
                <a:endParaRPr lang="en-US"/>
              </a:p>
            </p:txBody>
          </p:sp>
          <p:sp>
            <p:nvSpPr>
              <p:cNvPr id="8267" name="Freeform 39"/>
              <p:cNvSpPr>
                <a:spLocks/>
              </p:cNvSpPr>
              <p:nvPr/>
            </p:nvSpPr>
            <p:spPr bwMode="auto">
              <a:xfrm>
                <a:off x="171" y="20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268" name="Freeform 40"/>
              <p:cNvSpPr>
                <a:spLocks/>
              </p:cNvSpPr>
              <p:nvPr/>
            </p:nvSpPr>
            <p:spPr bwMode="auto">
              <a:xfrm>
                <a:off x="136" y="2011"/>
                <a:ext cx="54" cy="36"/>
              </a:xfrm>
              <a:custGeom>
                <a:avLst/>
                <a:gdLst>
                  <a:gd name="T0" fmla="*/ 53 w 54"/>
                  <a:gd name="T1" fmla="*/ 35 h 36"/>
                  <a:gd name="T2" fmla="*/ 53 w 54"/>
                  <a:gd name="T3" fmla="*/ 30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30"/>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8269" name="Freeform 41"/>
              <p:cNvSpPr>
                <a:spLocks/>
              </p:cNvSpPr>
              <p:nvPr/>
            </p:nvSpPr>
            <p:spPr bwMode="auto">
              <a:xfrm>
                <a:off x="136" y="2008"/>
                <a:ext cx="60" cy="36"/>
              </a:xfrm>
              <a:custGeom>
                <a:avLst/>
                <a:gdLst>
                  <a:gd name="T0" fmla="*/ 59 w 60"/>
                  <a:gd name="T1" fmla="*/ 30 h 36"/>
                  <a:gd name="T2" fmla="*/ 4 w 60"/>
                  <a:gd name="T3" fmla="*/ 0 h 36"/>
                  <a:gd name="T4" fmla="*/ 0 w 60"/>
                  <a:gd name="T5" fmla="*/ 2 h 36"/>
                  <a:gd name="T6" fmla="*/ 52 w 60"/>
                  <a:gd name="T7" fmla="*/ 35 h 36"/>
                  <a:gd name="T8" fmla="*/ 59 w 60"/>
                  <a:gd name="T9" fmla="*/ 3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59" y="30"/>
                    </a:moveTo>
                    <a:lnTo>
                      <a:pt x="4" y="0"/>
                    </a:lnTo>
                    <a:lnTo>
                      <a:pt x="0" y="2"/>
                    </a:lnTo>
                    <a:lnTo>
                      <a:pt x="52" y="35"/>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8270" name="Freeform 42"/>
              <p:cNvSpPr>
                <a:spLocks/>
              </p:cNvSpPr>
              <p:nvPr/>
            </p:nvSpPr>
            <p:spPr bwMode="auto">
              <a:xfrm>
                <a:off x="189" y="2039"/>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271" name="Freeform 43"/>
              <p:cNvSpPr>
                <a:spLocks/>
              </p:cNvSpPr>
              <p:nvPr/>
            </p:nvSpPr>
            <p:spPr bwMode="auto">
              <a:xfrm>
                <a:off x="153" y="2001"/>
                <a:ext cx="54" cy="36"/>
              </a:xfrm>
              <a:custGeom>
                <a:avLst/>
                <a:gdLst>
                  <a:gd name="T0" fmla="*/ 53 w 54"/>
                  <a:gd name="T1" fmla="*/ 35 h 36"/>
                  <a:gd name="T2" fmla="*/ 53 w 54"/>
                  <a:gd name="T3" fmla="*/ 29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8272" name="Freeform 44"/>
              <p:cNvSpPr>
                <a:spLocks/>
              </p:cNvSpPr>
              <p:nvPr/>
            </p:nvSpPr>
            <p:spPr bwMode="auto">
              <a:xfrm>
                <a:off x="153" y="1999"/>
                <a:ext cx="60" cy="33"/>
              </a:xfrm>
              <a:custGeom>
                <a:avLst/>
                <a:gdLst>
                  <a:gd name="T0" fmla="*/ 59 w 60"/>
                  <a:gd name="T1" fmla="*/ 28 h 33"/>
                  <a:gd name="T2" fmla="*/ 5 w 60"/>
                  <a:gd name="T3" fmla="*/ 0 h 33"/>
                  <a:gd name="T4" fmla="*/ 0 w 60"/>
                  <a:gd name="T5" fmla="*/ 1 h 33"/>
                  <a:gd name="T6" fmla="*/ 52 w 60"/>
                  <a:gd name="T7" fmla="*/ 32 h 33"/>
                  <a:gd name="T8" fmla="*/ 59 w 60"/>
                  <a:gd name="T9" fmla="*/ 28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59" y="28"/>
                    </a:moveTo>
                    <a:lnTo>
                      <a:pt x="5" y="0"/>
                    </a:lnTo>
                    <a:lnTo>
                      <a:pt x="0" y="1"/>
                    </a:lnTo>
                    <a:lnTo>
                      <a:pt x="52" y="32"/>
                    </a:lnTo>
                    <a:lnTo>
                      <a:pt x="59" y="28"/>
                    </a:lnTo>
                  </a:path>
                </a:pathLst>
              </a:custGeom>
              <a:solidFill>
                <a:srgbClr val="CC9900"/>
              </a:solidFill>
              <a:ln w="9525" cap="rnd">
                <a:noFill/>
                <a:round/>
                <a:headEnd type="none" w="sm" len="sm"/>
                <a:tailEnd type="none" w="sm" len="sm"/>
              </a:ln>
            </p:spPr>
            <p:txBody>
              <a:bodyPr/>
              <a:lstStyle/>
              <a:p>
                <a:endParaRPr lang="en-US"/>
              </a:p>
            </p:txBody>
          </p:sp>
          <p:sp>
            <p:nvSpPr>
              <p:cNvPr id="8273" name="Freeform 45"/>
              <p:cNvSpPr>
                <a:spLocks/>
              </p:cNvSpPr>
              <p:nvPr/>
            </p:nvSpPr>
            <p:spPr bwMode="auto">
              <a:xfrm>
                <a:off x="206" y="2029"/>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274" name="Freeform 46"/>
              <p:cNvSpPr>
                <a:spLocks/>
              </p:cNvSpPr>
              <p:nvPr/>
            </p:nvSpPr>
            <p:spPr bwMode="auto">
              <a:xfrm>
                <a:off x="170" y="1991"/>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8275" name="Freeform 47"/>
              <p:cNvSpPr>
                <a:spLocks/>
              </p:cNvSpPr>
              <p:nvPr/>
            </p:nvSpPr>
            <p:spPr bwMode="auto">
              <a:xfrm>
                <a:off x="170" y="1987"/>
                <a:ext cx="61" cy="35"/>
              </a:xfrm>
              <a:custGeom>
                <a:avLst/>
                <a:gdLst>
                  <a:gd name="T0" fmla="*/ 60 w 61"/>
                  <a:gd name="T1" fmla="*/ 30 h 35"/>
                  <a:gd name="T2" fmla="*/ 5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5"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8276" name="Freeform 48"/>
              <p:cNvSpPr>
                <a:spLocks/>
              </p:cNvSpPr>
              <p:nvPr/>
            </p:nvSpPr>
            <p:spPr bwMode="auto">
              <a:xfrm>
                <a:off x="224" y="20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277" name="Freeform 49"/>
              <p:cNvSpPr>
                <a:spLocks/>
              </p:cNvSpPr>
              <p:nvPr/>
            </p:nvSpPr>
            <p:spPr bwMode="auto">
              <a:xfrm>
                <a:off x="188" y="1982"/>
                <a:ext cx="55" cy="35"/>
              </a:xfrm>
              <a:custGeom>
                <a:avLst/>
                <a:gdLst>
                  <a:gd name="T0" fmla="*/ 54 w 55"/>
                  <a:gd name="T1" fmla="*/ 34 h 35"/>
                  <a:gd name="T2" fmla="*/ 54 w 55"/>
                  <a:gd name="T3" fmla="*/ 29 h 35"/>
                  <a:gd name="T4" fmla="*/ 0 w 55"/>
                  <a:gd name="T5" fmla="*/ 0 h 35"/>
                  <a:gd name="T6" fmla="*/ 0 w 55"/>
                  <a:gd name="T7" fmla="*/ 3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3"/>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8278" name="Freeform 50"/>
              <p:cNvSpPr>
                <a:spLocks/>
              </p:cNvSpPr>
              <p:nvPr/>
            </p:nvSpPr>
            <p:spPr bwMode="auto">
              <a:xfrm>
                <a:off x="188" y="1978"/>
                <a:ext cx="61" cy="35"/>
              </a:xfrm>
              <a:custGeom>
                <a:avLst/>
                <a:gdLst>
                  <a:gd name="T0" fmla="*/ 60 w 61"/>
                  <a:gd name="T1" fmla="*/ 30 h 35"/>
                  <a:gd name="T2" fmla="*/ 4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4"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8279" name="Freeform 51"/>
              <p:cNvSpPr>
                <a:spLocks/>
              </p:cNvSpPr>
              <p:nvPr/>
            </p:nvSpPr>
            <p:spPr bwMode="auto">
              <a:xfrm>
                <a:off x="242" y="200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8280" name="Freeform 52"/>
              <p:cNvSpPr>
                <a:spLocks/>
              </p:cNvSpPr>
              <p:nvPr/>
            </p:nvSpPr>
            <p:spPr bwMode="auto">
              <a:xfrm>
                <a:off x="205" y="1971"/>
                <a:ext cx="55" cy="35"/>
              </a:xfrm>
              <a:custGeom>
                <a:avLst/>
                <a:gdLst>
                  <a:gd name="T0" fmla="*/ 54 w 55"/>
                  <a:gd name="T1" fmla="*/ 34 h 35"/>
                  <a:gd name="T2" fmla="*/ 54 w 55"/>
                  <a:gd name="T3" fmla="*/ 29 h 35"/>
                  <a:gd name="T4" fmla="*/ 0 w 55"/>
                  <a:gd name="T5" fmla="*/ 0 h 35"/>
                  <a:gd name="T6" fmla="*/ 0 w 55"/>
                  <a:gd name="T7" fmla="*/ 4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4"/>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8281" name="Freeform 53"/>
              <p:cNvSpPr>
                <a:spLocks/>
              </p:cNvSpPr>
              <p:nvPr/>
            </p:nvSpPr>
            <p:spPr bwMode="auto">
              <a:xfrm>
                <a:off x="205" y="1968"/>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8282" name="Freeform 54"/>
              <p:cNvSpPr>
                <a:spLocks/>
              </p:cNvSpPr>
              <p:nvPr/>
            </p:nvSpPr>
            <p:spPr bwMode="auto">
              <a:xfrm>
                <a:off x="259" y="199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8283" name="Freeform 55"/>
              <p:cNvSpPr>
                <a:spLocks/>
              </p:cNvSpPr>
              <p:nvPr/>
            </p:nvSpPr>
            <p:spPr bwMode="auto">
              <a:xfrm>
                <a:off x="223" y="1960"/>
                <a:ext cx="55" cy="38"/>
              </a:xfrm>
              <a:custGeom>
                <a:avLst/>
                <a:gdLst>
                  <a:gd name="T0" fmla="*/ 54 w 55"/>
                  <a:gd name="T1" fmla="*/ 37 h 38"/>
                  <a:gd name="T2" fmla="*/ 54 w 55"/>
                  <a:gd name="T3" fmla="*/ 32 h 38"/>
                  <a:gd name="T4" fmla="*/ 0 w 55"/>
                  <a:gd name="T5" fmla="*/ 0 h 38"/>
                  <a:gd name="T6" fmla="*/ 0 w 55"/>
                  <a:gd name="T7" fmla="*/ 4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2"/>
                    </a:lnTo>
                    <a:lnTo>
                      <a:pt x="0" y="0"/>
                    </a:lnTo>
                    <a:lnTo>
                      <a:pt x="0" y="4"/>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8284" name="Freeform 56"/>
              <p:cNvSpPr>
                <a:spLocks/>
              </p:cNvSpPr>
              <p:nvPr/>
            </p:nvSpPr>
            <p:spPr bwMode="auto">
              <a:xfrm>
                <a:off x="223" y="1957"/>
                <a:ext cx="61" cy="37"/>
              </a:xfrm>
              <a:custGeom>
                <a:avLst/>
                <a:gdLst>
                  <a:gd name="T0" fmla="*/ 60 w 61"/>
                  <a:gd name="T1" fmla="*/ 31 h 37"/>
                  <a:gd name="T2" fmla="*/ 5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5" y="0"/>
                    </a:lnTo>
                    <a:lnTo>
                      <a:pt x="0" y="2"/>
                    </a:lnTo>
                    <a:lnTo>
                      <a:pt x="53" y="36"/>
                    </a:lnTo>
                    <a:lnTo>
                      <a:pt x="60" y="31"/>
                    </a:lnTo>
                  </a:path>
                </a:pathLst>
              </a:custGeom>
              <a:solidFill>
                <a:srgbClr val="CC9900"/>
              </a:solidFill>
              <a:ln w="9525" cap="rnd">
                <a:noFill/>
                <a:round/>
                <a:headEnd type="none" w="sm" len="sm"/>
                <a:tailEnd type="none" w="sm" len="sm"/>
              </a:ln>
            </p:spPr>
            <p:txBody>
              <a:bodyPr/>
              <a:lstStyle/>
              <a:p>
                <a:endParaRPr lang="en-US"/>
              </a:p>
            </p:txBody>
          </p:sp>
          <p:sp>
            <p:nvSpPr>
              <p:cNvPr id="8285" name="Freeform 57"/>
              <p:cNvSpPr>
                <a:spLocks/>
              </p:cNvSpPr>
              <p:nvPr/>
            </p:nvSpPr>
            <p:spPr bwMode="auto">
              <a:xfrm>
                <a:off x="277" y="198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8286" name="Freeform 58"/>
              <p:cNvSpPr>
                <a:spLocks/>
              </p:cNvSpPr>
              <p:nvPr/>
            </p:nvSpPr>
            <p:spPr bwMode="auto">
              <a:xfrm>
                <a:off x="241" y="1951"/>
                <a:ext cx="54" cy="36"/>
              </a:xfrm>
              <a:custGeom>
                <a:avLst/>
                <a:gdLst>
                  <a:gd name="T0" fmla="*/ 53 w 54"/>
                  <a:gd name="T1" fmla="*/ 35 h 36"/>
                  <a:gd name="T2" fmla="*/ 53 w 54"/>
                  <a:gd name="T3" fmla="*/ 29 h 36"/>
                  <a:gd name="T4" fmla="*/ 0 w 54"/>
                  <a:gd name="T5" fmla="*/ 0 h 36"/>
                  <a:gd name="T6" fmla="*/ 0 w 54"/>
                  <a:gd name="T7" fmla="*/ 3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3"/>
                    </a:lnTo>
                    <a:lnTo>
                      <a:pt x="53" y="35"/>
                    </a:lnTo>
                  </a:path>
                </a:pathLst>
              </a:custGeom>
              <a:solidFill>
                <a:srgbClr val="999999"/>
              </a:solidFill>
              <a:ln w="9525" cap="rnd">
                <a:noFill/>
                <a:round/>
                <a:headEnd type="none" w="sm" len="sm"/>
                <a:tailEnd type="none" w="sm" len="sm"/>
              </a:ln>
            </p:spPr>
            <p:txBody>
              <a:bodyPr/>
              <a:lstStyle/>
              <a:p>
                <a:endParaRPr lang="en-US"/>
              </a:p>
            </p:txBody>
          </p:sp>
          <p:sp>
            <p:nvSpPr>
              <p:cNvPr id="8287" name="Freeform 59"/>
              <p:cNvSpPr>
                <a:spLocks/>
              </p:cNvSpPr>
              <p:nvPr/>
            </p:nvSpPr>
            <p:spPr bwMode="auto">
              <a:xfrm>
                <a:off x="241" y="1948"/>
                <a:ext cx="60" cy="35"/>
              </a:xfrm>
              <a:custGeom>
                <a:avLst/>
                <a:gdLst>
                  <a:gd name="T0" fmla="*/ 59 w 60"/>
                  <a:gd name="T1" fmla="*/ 30 h 35"/>
                  <a:gd name="T2" fmla="*/ 4 w 60"/>
                  <a:gd name="T3" fmla="*/ 0 h 35"/>
                  <a:gd name="T4" fmla="*/ 0 w 60"/>
                  <a:gd name="T5" fmla="*/ 2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4" y="0"/>
                    </a:lnTo>
                    <a:lnTo>
                      <a:pt x="0" y="2"/>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288" name="Freeform 60"/>
              <p:cNvSpPr>
                <a:spLocks/>
              </p:cNvSpPr>
              <p:nvPr/>
            </p:nvSpPr>
            <p:spPr bwMode="auto">
              <a:xfrm>
                <a:off x="294" y="197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8289" name="Freeform 61"/>
              <p:cNvSpPr>
                <a:spLocks/>
              </p:cNvSpPr>
              <p:nvPr/>
            </p:nvSpPr>
            <p:spPr bwMode="auto">
              <a:xfrm>
                <a:off x="258" y="1941"/>
                <a:ext cx="55" cy="36"/>
              </a:xfrm>
              <a:custGeom>
                <a:avLst/>
                <a:gdLst>
                  <a:gd name="T0" fmla="*/ 54 w 55"/>
                  <a:gd name="T1" fmla="*/ 35 h 36"/>
                  <a:gd name="T2" fmla="*/ 54 w 55"/>
                  <a:gd name="T3" fmla="*/ 29 h 36"/>
                  <a:gd name="T4" fmla="*/ 0 w 55"/>
                  <a:gd name="T5" fmla="*/ 0 h 36"/>
                  <a:gd name="T6" fmla="*/ 0 w 55"/>
                  <a:gd name="T7" fmla="*/ 3 h 36"/>
                  <a:gd name="T8" fmla="*/ 54 w 55"/>
                  <a:gd name="T9" fmla="*/ 35 h 36"/>
                  <a:gd name="T10" fmla="*/ 0 60000 65536"/>
                  <a:gd name="T11" fmla="*/ 0 60000 65536"/>
                  <a:gd name="T12" fmla="*/ 0 60000 65536"/>
                  <a:gd name="T13" fmla="*/ 0 60000 65536"/>
                  <a:gd name="T14" fmla="*/ 0 60000 65536"/>
                  <a:gd name="T15" fmla="*/ 0 w 55"/>
                  <a:gd name="T16" fmla="*/ 0 h 36"/>
                  <a:gd name="T17" fmla="*/ 55 w 55"/>
                  <a:gd name="T18" fmla="*/ 36 h 36"/>
                </a:gdLst>
                <a:ahLst/>
                <a:cxnLst>
                  <a:cxn ang="T10">
                    <a:pos x="T0" y="T1"/>
                  </a:cxn>
                  <a:cxn ang="T11">
                    <a:pos x="T2" y="T3"/>
                  </a:cxn>
                  <a:cxn ang="T12">
                    <a:pos x="T4" y="T5"/>
                  </a:cxn>
                  <a:cxn ang="T13">
                    <a:pos x="T6" y="T7"/>
                  </a:cxn>
                  <a:cxn ang="T14">
                    <a:pos x="T8" y="T9"/>
                  </a:cxn>
                </a:cxnLst>
                <a:rect l="T15" t="T16" r="T17" b="T18"/>
                <a:pathLst>
                  <a:path w="55" h="36">
                    <a:moveTo>
                      <a:pt x="54" y="35"/>
                    </a:moveTo>
                    <a:lnTo>
                      <a:pt x="54" y="29"/>
                    </a:lnTo>
                    <a:lnTo>
                      <a:pt x="0" y="0"/>
                    </a:lnTo>
                    <a:lnTo>
                      <a:pt x="0" y="3"/>
                    </a:lnTo>
                    <a:lnTo>
                      <a:pt x="54" y="35"/>
                    </a:lnTo>
                  </a:path>
                </a:pathLst>
              </a:custGeom>
              <a:solidFill>
                <a:srgbClr val="999999"/>
              </a:solidFill>
              <a:ln w="9525" cap="rnd">
                <a:noFill/>
                <a:round/>
                <a:headEnd type="none" w="sm" len="sm"/>
                <a:tailEnd type="none" w="sm" len="sm"/>
              </a:ln>
            </p:spPr>
            <p:txBody>
              <a:bodyPr/>
              <a:lstStyle/>
              <a:p>
                <a:endParaRPr lang="en-US"/>
              </a:p>
            </p:txBody>
          </p:sp>
          <p:sp>
            <p:nvSpPr>
              <p:cNvPr id="8290" name="Freeform 62"/>
              <p:cNvSpPr>
                <a:spLocks/>
              </p:cNvSpPr>
              <p:nvPr/>
            </p:nvSpPr>
            <p:spPr bwMode="auto">
              <a:xfrm>
                <a:off x="258" y="1937"/>
                <a:ext cx="60" cy="35"/>
              </a:xfrm>
              <a:custGeom>
                <a:avLst/>
                <a:gdLst>
                  <a:gd name="T0" fmla="*/ 59 w 60"/>
                  <a:gd name="T1" fmla="*/ 30 h 35"/>
                  <a:gd name="T2" fmla="*/ 5 w 60"/>
                  <a:gd name="T3" fmla="*/ 0 h 35"/>
                  <a:gd name="T4" fmla="*/ 0 w 60"/>
                  <a:gd name="T5" fmla="*/ 3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3"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291" name="Freeform 63"/>
              <p:cNvSpPr>
                <a:spLocks/>
              </p:cNvSpPr>
              <p:nvPr/>
            </p:nvSpPr>
            <p:spPr bwMode="auto">
              <a:xfrm>
                <a:off x="312" y="196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8292" name="Freeform 64"/>
              <p:cNvSpPr>
                <a:spLocks/>
              </p:cNvSpPr>
              <p:nvPr/>
            </p:nvSpPr>
            <p:spPr bwMode="auto">
              <a:xfrm>
                <a:off x="276" y="1930"/>
                <a:ext cx="54" cy="37"/>
              </a:xfrm>
              <a:custGeom>
                <a:avLst/>
                <a:gdLst>
                  <a:gd name="T0" fmla="*/ 53 w 54"/>
                  <a:gd name="T1" fmla="*/ 36 h 37"/>
                  <a:gd name="T2" fmla="*/ 53 w 54"/>
                  <a:gd name="T3" fmla="*/ 31 h 37"/>
                  <a:gd name="T4" fmla="*/ 0 w 54"/>
                  <a:gd name="T5" fmla="*/ 0 h 37"/>
                  <a:gd name="T6" fmla="*/ 0 w 54"/>
                  <a:gd name="T7" fmla="*/ 3 h 37"/>
                  <a:gd name="T8" fmla="*/ 53 w 54"/>
                  <a:gd name="T9" fmla="*/ 36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3" y="36"/>
                    </a:moveTo>
                    <a:lnTo>
                      <a:pt x="53" y="31"/>
                    </a:lnTo>
                    <a:lnTo>
                      <a:pt x="0" y="0"/>
                    </a:lnTo>
                    <a:lnTo>
                      <a:pt x="0" y="3"/>
                    </a:lnTo>
                    <a:lnTo>
                      <a:pt x="53" y="36"/>
                    </a:lnTo>
                  </a:path>
                </a:pathLst>
              </a:custGeom>
              <a:solidFill>
                <a:srgbClr val="999999"/>
              </a:solidFill>
              <a:ln w="9525" cap="rnd">
                <a:noFill/>
                <a:round/>
                <a:headEnd type="none" w="sm" len="sm"/>
                <a:tailEnd type="none" w="sm" len="sm"/>
              </a:ln>
            </p:spPr>
            <p:txBody>
              <a:bodyPr/>
              <a:lstStyle/>
              <a:p>
                <a:endParaRPr lang="en-US"/>
              </a:p>
            </p:txBody>
          </p:sp>
          <p:sp>
            <p:nvSpPr>
              <p:cNvPr id="8293" name="Freeform 65"/>
              <p:cNvSpPr>
                <a:spLocks/>
              </p:cNvSpPr>
              <p:nvPr/>
            </p:nvSpPr>
            <p:spPr bwMode="auto">
              <a:xfrm>
                <a:off x="276" y="1927"/>
                <a:ext cx="60" cy="35"/>
              </a:xfrm>
              <a:custGeom>
                <a:avLst/>
                <a:gdLst>
                  <a:gd name="T0" fmla="*/ 59 w 60"/>
                  <a:gd name="T1" fmla="*/ 30 h 35"/>
                  <a:gd name="T2" fmla="*/ 5 w 60"/>
                  <a:gd name="T3" fmla="*/ 0 h 35"/>
                  <a:gd name="T4" fmla="*/ 0 w 60"/>
                  <a:gd name="T5" fmla="*/ 3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8294" name="Freeform 66"/>
              <p:cNvSpPr>
                <a:spLocks/>
              </p:cNvSpPr>
              <p:nvPr/>
            </p:nvSpPr>
            <p:spPr bwMode="auto">
              <a:xfrm>
                <a:off x="329" y="1958"/>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6666"/>
              </a:solidFill>
              <a:ln w="9525" cap="rnd">
                <a:noFill/>
                <a:round/>
                <a:headEnd type="none" w="sm" len="sm"/>
                <a:tailEnd type="none" w="sm" len="sm"/>
              </a:ln>
            </p:spPr>
            <p:txBody>
              <a:bodyPr/>
              <a:lstStyle/>
              <a:p>
                <a:endParaRPr lang="en-US"/>
              </a:p>
            </p:txBody>
          </p:sp>
          <p:sp>
            <p:nvSpPr>
              <p:cNvPr id="8295" name="Freeform 67"/>
              <p:cNvSpPr>
                <a:spLocks/>
              </p:cNvSpPr>
              <p:nvPr/>
            </p:nvSpPr>
            <p:spPr bwMode="auto">
              <a:xfrm>
                <a:off x="293" y="1920"/>
                <a:ext cx="55" cy="37"/>
              </a:xfrm>
              <a:custGeom>
                <a:avLst/>
                <a:gdLst>
                  <a:gd name="T0" fmla="*/ 54 w 55"/>
                  <a:gd name="T1" fmla="*/ 36 h 37"/>
                  <a:gd name="T2" fmla="*/ 54 w 55"/>
                  <a:gd name="T3" fmla="*/ 31 h 37"/>
                  <a:gd name="T4" fmla="*/ 0 w 55"/>
                  <a:gd name="T5" fmla="*/ 0 h 37"/>
                  <a:gd name="T6" fmla="*/ 0 w 55"/>
                  <a:gd name="T7" fmla="*/ 4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1"/>
                    </a:lnTo>
                    <a:lnTo>
                      <a:pt x="0" y="0"/>
                    </a:lnTo>
                    <a:lnTo>
                      <a:pt x="0" y="4"/>
                    </a:lnTo>
                    <a:lnTo>
                      <a:pt x="54" y="36"/>
                    </a:lnTo>
                  </a:path>
                </a:pathLst>
              </a:custGeom>
              <a:solidFill>
                <a:srgbClr val="999999"/>
              </a:solidFill>
              <a:ln w="9525" cap="rnd">
                <a:noFill/>
                <a:round/>
                <a:headEnd type="none" w="sm" len="sm"/>
                <a:tailEnd type="none" w="sm" len="sm"/>
              </a:ln>
            </p:spPr>
            <p:txBody>
              <a:bodyPr/>
              <a:lstStyle/>
              <a:p>
                <a:endParaRPr lang="en-US"/>
              </a:p>
            </p:txBody>
          </p:sp>
          <p:sp>
            <p:nvSpPr>
              <p:cNvPr id="8296" name="Freeform 68"/>
              <p:cNvSpPr>
                <a:spLocks/>
              </p:cNvSpPr>
              <p:nvPr/>
            </p:nvSpPr>
            <p:spPr bwMode="auto">
              <a:xfrm>
                <a:off x="293" y="1916"/>
                <a:ext cx="61" cy="37"/>
              </a:xfrm>
              <a:custGeom>
                <a:avLst/>
                <a:gdLst>
                  <a:gd name="T0" fmla="*/ 60 w 61"/>
                  <a:gd name="T1" fmla="*/ 31 h 37"/>
                  <a:gd name="T2" fmla="*/ 4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4" y="0"/>
                    </a:lnTo>
                    <a:lnTo>
                      <a:pt x="0" y="2"/>
                    </a:lnTo>
                    <a:lnTo>
                      <a:pt x="53" y="36"/>
                    </a:lnTo>
                    <a:lnTo>
                      <a:pt x="60" y="31"/>
                    </a:lnTo>
                  </a:path>
                </a:pathLst>
              </a:custGeom>
              <a:solidFill>
                <a:srgbClr val="CCCCCC"/>
              </a:solidFill>
              <a:ln w="9525" cap="rnd">
                <a:noFill/>
                <a:round/>
                <a:headEnd type="none" w="sm" len="sm"/>
                <a:tailEnd type="none" w="sm" len="sm"/>
              </a:ln>
            </p:spPr>
            <p:txBody>
              <a:bodyPr/>
              <a:lstStyle/>
              <a:p>
                <a:endParaRPr lang="en-US"/>
              </a:p>
            </p:txBody>
          </p:sp>
          <p:sp>
            <p:nvSpPr>
              <p:cNvPr id="8297" name="Freeform 69"/>
              <p:cNvSpPr>
                <a:spLocks/>
              </p:cNvSpPr>
              <p:nvPr/>
            </p:nvSpPr>
            <p:spPr bwMode="auto">
              <a:xfrm>
                <a:off x="347" y="19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298" name="Freeform 70"/>
              <p:cNvSpPr>
                <a:spLocks/>
              </p:cNvSpPr>
              <p:nvPr/>
            </p:nvSpPr>
            <p:spPr bwMode="auto">
              <a:xfrm>
                <a:off x="310" y="1910"/>
                <a:ext cx="56" cy="36"/>
              </a:xfrm>
              <a:custGeom>
                <a:avLst/>
                <a:gdLst>
                  <a:gd name="T0" fmla="*/ 55 w 56"/>
                  <a:gd name="T1" fmla="*/ 35 h 36"/>
                  <a:gd name="T2" fmla="*/ 55 w 56"/>
                  <a:gd name="T3" fmla="*/ 29 h 36"/>
                  <a:gd name="T4" fmla="*/ 0 w 56"/>
                  <a:gd name="T5" fmla="*/ 0 h 36"/>
                  <a:gd name="T6" fmla="*/ 0 w 56"/>
                  <a:gd name="T7" fmla="*/ 4 h 36"/>
                  <a:gd name="T8" fmla="*/ 55 w 56"/>
                  <a:gd name="T9" fmla="*/ 35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5" y="35"/>
                    </a:moveTo>
                    <a:lnTo>
                      <a:pt x="55" y="29"/>
                    </a:lnTo>
                    <a:lnTo>
                      <a:pt x="0" y="0"/>
                    </a:lnTo>
                    <a:lnTo>
                      <a:pt x="0" y="4"/>
                    </a:lnTo>
                    <a:lnTo>
                      <a:pt x="55" y="35"/>
                    </a:lnTo>
                  </a:path>
                </a:pathLst>
              </a:custGeom>
              <a:solidFill>
                <a:srgbClr val="CC9900"/>
              </a:solidFill>
              <a:ln w="9525" cap="rnd">
                <a:noFill/>
                <a:round/>
                <a:headEnd type="none" w="sm" len="sm"/>
                <a:tailEnd type="none" w="sm" len="sm"/>
              </a:ln>
            </p:spPr>
            <p:txBody>
              <a:bodyPr/>
              <a:lstStyle/>
              <a:p>
                <a:endParaRPr lang="en-US"/>
              </a:p>
            </p:txBody>
          </p:sp>
          <p:sp>
            <p:nvSpPr>
              <p:cNvPr id="8299" name="Freeform 71"/>
              <p:cNvSpPr>
                <a:spLocks/>
              </p:cNvSpPr>
              <p:nvPr/>
            </p:nvSpPr>
            <p:spPr bwMode="auto">
              <a:xfrm>
                <a:off x="310" y="1907"/>
                <a:ext cx="60" cy="35"/>
              </a:xfrm>
              <a:custGeom>
                <a:avLst/>
                <a:gdLst>
                  <a:gd name="T0" fmla="*/ 59 w 60"/>
                  <a:gd name="T1" fmla="*/ 30 h 35"/>
                  <a:gd name="T2" fmla="*/ 5 w 60"/>
                  <a:gd name="T3" fmla="*/ 0 h 35"/>
                  <a:gd name="T4" fmla="*/ 0 w 60"/>
                  <a:gd name="T5" fmla="*/ 2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2"/>
                    </a:lnTo>
                    <a:lnTo>
                      <a:pt x="53" y="34"/>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8300" name="Freeform 72"/>
              <p:cNvSpPr>
                <a:spLocks/>
              </p:cNvSpPr>
              <p:nvPr/>
            </p:nvSpPr>
            <p:spPr bwMode="auto">
              <a:xfrm>
                <a:off x="365" y="1938"/>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301" name="Freeform 73"/>
              <p:cNvSpPr>
                <a:spLocks/>
              </p:cNvSpPr>
              <p:nvPr/>
            </p:nvSpPr>
            <p:spPr bwMode="auto">
              <a:xfrm>
                <a:off x="382" y="1927"/>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302" name="Freeform 74"/>
              <p:cNvSpPr>
                <a:spLocks/>
              </p:cNvSpPr>
              <p:nvPr/>
            </p:nvSpPr>
            <p:spPr bwMode="auto">
              <a:xfrm>
                <a:off x="346" y="1890"/>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8303" name="Freeform 75"/>
              <p:cNvSpPr>
                <a:spLocks/>
              </p:cNvSpPr>
              <p:nvPr/>
            </p:nvSpPr>
            <p:spPr bwMode="auto">
              <a:xfrm>
                <a:off x="346" y="1885"/>
                <a:ext cx="61" cy="37"/>
              </a:xfrm>
              <a:custGeom>
                <a:avLst/>
                <a:gdLst>
                  <a:gd name="T0" fmla="*/ 60 w 61"/>
                  <a:gd name="T1" fmla="*/ 32 h 37"/>
                  <a:gd name="T2" fmla="*/ 5 w 61"/>
                  <a:gd name="T3" fmla="*/ 0 h 37"/>
                  <a:gd name="T4" fmla="*/ 0 w 61"/>
                  <a:gd name="T5" fmla="*/ 3 h 37"/>
                  <a:gd name="T6" fmla="*/ 53 w 61"/>
                  <a:gd name="T7" fmla="*/ 36 h 37"/>
                  <a:gd name="T8" fmla="*/ 60 w 61"/>
                  <a:gd name="T9" fmla="*/ 32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2"/>
                    </a:moveTo>
                    <a:lnTo>
                      <a:pt x="5" y="0"/>
                    </a:lnTo>
                    <a:lnTo>
                      <a:pt x="0" y="3"/>
                    </a:lnTo>
                    <a:lnTo>
                      <a:pt x="53" y="36"/>
                    </a:lnTo>
                    <a:lnTo>
                      <a:pt x="60" y="32"/>
                    </a:lnTo>
                  </a:path>
                </a:pathLst>
              </a:custGeom>
              <a:solidFill>
                <a:srgbClr val="CC9900"/>
              </a:solidFill>
              <a:ln w="9525" cap="rnd">
                <a:noFill/>
                <a:round/>
                <a:headEnd type="none" w="sm" len="sm"/>
                <a:tailEnd type="none" w="sm" len="sm"/>
              </a:ln>
            </p:spPr>
            <p:txBody>
              <a:bodyPr/>
              <a:lstStyle/>
              <a:p>
                <a:endParaRPr lang="en-US"/>
              </a:p>
            </p:txBody>
          </p:sp>
          <p:sp>
            <p:nvSpPr>
              <p:cNvPr id="8304" name="Freeform 76"/>
              <p:cNvSpPr>
                <a:spLocks/>
              </p:cNvSpPr>
              <p:nvPr/>
            </p:nvSpPr>
            <p:spPr bwMode="auto">
              <a:xfrm>
                <a:off x="400" y="19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8305" name="Freeform 77"/>
              <p:cNvSpPr>
                <a:spLocks/>
              </p:cNvSpPr>
              <p:nvPr/>
            </p:nvSpPr>
            <p:spPr bwMode="auto">
              <a:xfrm>
                <a:off x="119" y="2027"/>
                <a:ext cx="17" cy="17"/>
              </a:xfrm>
              <a:custGeom>
                <a:avLst/>
                <a:gdLst>
                  <a:gd name="T0" fmla="*/ 16 w 17"/>
                  <a:gd name="T1" fmla="*/ 16 h 17"/>
                  <a:gd name="T2" fmla="*/ 16 w 17"/>
                  <a:gd name="T3" fmla="*/ 2 h 17"/>
                  <a:gd name="T4" fmla="*/ 0 w 17"/>
                  <a:gd name="T5" fmla="*/ 0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2"/>
                    </a:lnTo>
                    <a:lnTo>
                      <a:pt x="0" y="0"/>
                    </a:lnTo>
                    <a:lnTo>
                      <a:pt x="0" y="12"/>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8306" name="Freeform 78"/>
              <p:cNvSpPr>
                <a:spLocks/>
              </p:cNvSpPr>
              <p:nvPr/>
            </p:nvSpPr>
            <p:spPr bwMode="auto">
              <a:xfrm>
                <a:off x="119" y="1882"/>
                <a:ext cx="253" cy="147"/>
              </a:xfrm>
              <a:custGeom>
                <a:avLst/>
                <a:gdLst>
                  <a:gd name="T0" fmla="*/ 252 w 253"/>
                  <a:gd name="T1" fmla="*/ 0 h 147"/>
                  <a:gd name="T2" fmla="*/ 249 w 253"/>
                  <a:gd name="T3" fmla="*/ 0 h 147"/>
                  <a:gd name="T4" fmla="*/ 0 w 253"/>
                  <a:gd name="T5" fmla="*/ 144 h 147"/>
                  <a:gd name="T6" fmla="*/ 1 w 253"/>
                  <a:gd name="T7" fmla="*/ 146 h 147"/>
                  <a:gd name="T8" fmla="*/ 252 w 253"/>
                  <a:gd name="T9" fmla="*/ 0 h 147"/>
                  <a:gd name="T10" fmla="*/ 0 60000 65536"/>
                  <a:gd name="T11" fmla="*/ 0 60000 65536"/>
                  <a:gd name="T12" fmla="*/ 0 60000 65536"/>
                  <a:gd name="T13" fmla="*/ 0 60000 65536"/>
                  <a:gd name="T14" fmla="*/ 0 60000 65536"/>
                  <a:gd name="T15" fmla="*/ 0 w 253"/>
                  <a:gd name="T16" fmla="*/ 0 h 147"/>
                  <a:gd name="T17" fmla="*/ 253 w 253"/>
                  <a:gd name="T18" fmla="*/ 147 h 147"/>
                </a:gdLst>
                <a:ahLst/>
                <a:cxnLst>
                  <a:cxn ang="T10">
                    <a:pos x="T0" y="T1"/>
                  </a:cxn>
                  <a:cxn ang="T11">
                    <a:pos x="T2" y="T3"/>
                  </a:cxn>
                  <a:cxn ang="T12">
                    <a:pos x="T4" y="T5"/>
                  </a:cxn>
                  <a:cxn ang="T13">
                    <a:pos x="T6" y="T7"/>
                  </a:cxn>
                  <a:cxn ang="T14">
                    <a:pos x="T8" y="T9"/>
                  </a:cxn>
                </a:cxnLst>
                <a:rect l="T15" t="T16" r="T17" b="T18"/>
                <a:pathLst>
                  <a:path w="253" h="147">
                    <a:moveTo>
                      <a:pt x="252" y="0"/>
                    </a:moveTo>
                    <a:lnTo>
                      <a:pt x="249" y="0"/>
                    </a:lnTo>
                    <a:lnTo>
                      <a:pt x="0" y="144"/>
                    </a:lnTo>
                    <a:lnTo>
                      <a:pt x="1" y="146"/>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8307" name="Freeform 79"/>
              <p:cNvSpPr>
                <a:spLocks/>
              </p:cNvSpPr>
              <p:nvPr/>
            </p:nvSpPr>
            <p:spPr bwMode="auto">
              <a:xfrm>
                <a:off x="121" y="1883"/>
                <a:ext cx="251" cy="149"/>
              </a:xfrm>
              <a:custGeom>
                <a:avLst/>
                <a:gdLst>
                  <a:gd name="T0" fmla="*/ 250 w 251"/>
                  <a:gd name="T1" fmla="*/ 2 h 149"/>
                  <a:gd name="T2" fmla="*/ 250 w 251"/>
                  <a:gd name="T3" fmla="*/ 0 h 149"/>
                  <a:gd name="T4" fmla="*/ 0 w 251"/>
                  <a:gd name="T5" fmla="*/ 143 h 149"/>
                  <a:gd name="T6" fmla="*/ 0 w 251"/>
                  <a:gd name="T7" fmla="*/ 148 h 149"/>
                  <a:gd name="T8" fmla="*/ 250 w 251"/>
                  <a:gd name="T9" fmla="*/ 2 h 149"/>
                  <a:gd name="T10" fmla="*/ 0 60000 65536"/>
                  <a:gd name="T11" fmla="*/ 0 60000 65536"/>
                  <a:gd name="T12" fmla="*/ 0 60000 65536"/>
                  <a:gd name="T13" fmla="*/ 0 60000 65536"/>
                  <a:gd name="T14" fmla="*/ 0 60000 65536"/>
                  <a:gd name="T15" fmla="*/ 0 w 251"/>
                  <a:gd name="T16" fmla="*/ 0 h 149"/>
                  <a:gd name="T17" fmla="*/ 251 w 251"/>
                  <a:gd name="T18" fmla="*/ 149 h 149"/>
                </a:gdLst>
                <a:ahLst/>
                <a:cxnLst>
                  <a:cxn ang="T10">
                    <a:pos x="T0" y="T1"/>
                  </a:cxn>
                  <a:cxn ang="T11">
                    <a:pos x="T2" y="T3"/>
                  </a:cxn>
                  <a:cxn ang="T12">
                    <a:pos x="T4" y="T5"/>
                  </a:cxn>
                  <a:cxn ang="T13">
                    <a:pos x="T6" y="T7"/>
                  </a:cxn>
                  <a:cxn ang="T14">
                    <a:pos x="T8" y="T9"/>
                  </a:cxn>
                </a:cxnLst>
                <a:rect l="T15" t="T16" r="T17" b="T18"/>
                <a:pathLst>
                  <a:path w="251" h="149">
                    <a:moveTo>
                      <a:pt x="250" y="2"/>
                    </a:moveTo>
                    <a:lnTo>
                      <a:pt x="250" y="0"/>
                    </a:lnTo>
                    <a:lnTo>
                      <a:pt x="0" y="143"/>
                    </a:lnTo>
                    <a:lnTo>
                      <a:pt x="0" y="148"/>
                    </a:lnTo>
                    <a:lnTo>
                      <a:pt x="250" y="2"/>
                    </a:lnTo>
                  </a:path>
                </a:pathLst>
              </a:custGeom>
              <a:solidFill>
                <a:srgbClr val="666666"/>
              </a:solidFill>
              <a:ln w="9525" cap="rnd">
                <a:noFill/>
                <a:round/>
                <a:headEnd type="none" w="sm" len="sm"/>
                <a:tailEnd type="none" w="sm" len="sm"/>
              </a:ln>
            </p:spPr>
            <p:txBody>
              <a:bodyPr/>
              <a:lstStyle/>
              <a:p>
                <a:endParaRPr lang="en-US"/>
              </a:p>
            </p:txBody>
          </p:sp>
          <p:sp>
            <p:nvSpPr>
              <p:cNvPr id="8308" name="Freeform 80"/>
              <p:cNvSpPr>
                <a:spLocks/>
              </p:cNvSpPr>
              <p:nvPr/>
            </p:nvSpPr>
            <p:spPr bwMode="auto">
              <a:xfrm>
                <a:off x="154" y="2047"/>
                <a:ext cx="17" cy="17"/>
              </a:xfrm>
              <a:custGeom>
                <a:avLst/>
                <a:gdLst>
                  <a:gd name="T0" fmla="*/ 16 w 17"/>
                  <a:gd name="T1" fmla="*/ 16 h 17"/>
                  <a:gd name="T2" fmla="*/ 16 w 17"/>
                  <a:gd name="T3" fmla="*/ 3 h 17"/>
                  <a:gd name="T4" fmla="*/ 0 w 17"/>
                  <a:gd name="T5" fmla="*/ 0 h 17"/>
                  <a:gd name="T6" fmla="*/ 0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3"/>
                    </a:lnTo>
                    <a:lnTo>
                      <a:pt x="0" y="0"/>
                    </a:lnTo>
                    <a:lnTo>
                      <a:pt x="0" y="11"/>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8309" name="Freeform 81"/>
              <p:cNvSpPr>
                <a:spLocks/>
              </p:cNvSpPr>
              <p:nvPr/>
            </p:nvSpPr>
            <p:spPr bwMode="auto">
              <a:xfrm>
                <a:off x="154" y="1903"/>
                <a:ext cx="253" cy="146"/>
              </a:xfrm>
              <a:custGeom>
                <a:avLst/>
                <a:gdLst>
                  <a:gd name="T0" fmla="*/ 252 w 253"/>
                  <a:gd name="T1" fmla="*/ 0 h 146"/>
                  <a:gd name="T2" fmla="*/ 249 w 253"/>
                  <a:gd name="T3" fmla="*/ 0 h 146"/>
                  <a:gd name="T4" fmla="*/ 0 w 253"/>
                  <a:gd name="T5" fmla="*/ 143 h 146"/>
                  <a:gd name="T6" fmla="*/ 1 w 253"/>
                  <a:gd name="T7" fmla="*/ 145 h 146"/>
                  <a:gd name="T8" fmla="*/ 252 w 253"/>
                  <a:gd name="T9" fmla="*/ 0 h 146"/>
                  <a:gd name="T10" fmla="*/ 0 60000 65536"/>
                  <a:gd name="T11" fmla="*/ 0 60000 65536"/>
                  <a:gd name="T12" fmla="*/ 0 60000 65536"/>
                  <a:gd name="T13" fmla="*/ 0 60000 65536"/>
                  <a:gd name="T14" fmla="*/ 0 60000 65536"/>
                  <a:gd name="T15" fmla="*/ 0 w 253"/>
                  <a:gd name="T16" fmla="*/ 0 h 146"/>
                  <a:gd name="T17" fmla="*/ 253 w 253"/>
                  <a:gd name="T18" fmla="*/ 146 h 146"/>
                </a:gdLst>
                <a:ahLst/>
                <a:cxnLst>
                  <a:cxn ang="T10">
                    <a:pos x="T0" y="T1"/>
                  </a:cxn>
                  <a:cxn ang="T11">
                    <a:pos x="T2" y="T3"/>
                  </a:cxn>
                  <a:cxn ang="T12">
                    <a:pos x="T4" y="T5"/>
                  </a:cxn>
                  <a:cxn ang="T13">
                    <a:pos x="T6" y="T7"/>
                  </a:cxn>
                  <a:cxn ang="T14">
                    <a:pos x="T8" y="T9"/>
                  </a:cxn>
                </a:cxnLst>
                <a:rect l="T15" t="T16" r="T17" b="T18"/>
                <a:pathLst>
                  <a:path w="253" h="146">
                    <a:moveTo>
                      <a:pt x="252" y="0"/>
                    </a:moveTo>
                    <a:lnTo>
                      <a:pt x="249" y="0"/>
                    </a:lnTo>
                    <a:lnTo>
                      <a:pt x="0" y="143"/>
                    </a:lnTo>
                    <a:lnTo>
                      <a:pt x="1" y="145"/>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8310" name="Freeform 82"/>
              <p:cNvSpPr>
                <a:spLocks/>
              </p:cNvSpPr>
              <p:nvPr/>
            </p:nvSpPr>
            <p:spPr bwMode="auto">
              <a:xfrm>
                <a:off x="156" y="1904"/>
                <a:ext cx="251" cy="148"/>
              </a:xfrm>
              <a:custGeom>
                <a:avLst/>
                <a:gdLst>
                  <a:gd name="T0" fmla="*/ 250 w 251"/>
                  <a:gd name="T1" fmla="*/ 3 h 148"/>
                  <a:gd name="T2" fmla="*/ 250 w 251"/>
                  <a:gd name="T3" fmla="*/ 0 h 148"/>
                  <a:gd name="T4" fmla="*/ 0 w 251"/>
                  <a:gd name="T5" fmla="*/ 143 h 148"/>
                  <a:gd name="T6" fmla="*/ 0 w 251"/>
                  <a:gd name="T7" fmla="*/ 147 h 148"/>
                  <a:gd name="T8" fmla="*/ 250 w 251"/>
                  <a:gd name="T9" fmla="*/ 3 h 148"/>
                  <a:gd name="T10" fmla="*/ 0 60000 65536"/>
                  <a:gd name="T11" fmla="*/ 0 60000 65536"/>
                  <a:gd name="T12" fmla="*/ 0 60000 65536"/>
                  <a:gd name="T13" fmla="*/ 0 60000 65536"/>
                  <a:gd name="T14" fmla="*/ 0 60000 65536"/>
                  <a:gd name="T15" fmla="*/ 0 w 251"/>
                  <a:gd name="T16" fmla="*/ 0 h 148"/>
                  <a:gd name="T17" fmla="*/ 251 w 251"/>
                  <a:gd name="T18" fmla="*/ 148 h 148"/>
                </a:gdLst>
                <a:ahLst/>
                <a:cxnLst>
                  <a:cxn ang="T10">
                    <a:pos x="T0" y="T1"/>
                  </a:cxn>
                  <a:cxn ang="T11">
                    <a:pos x="T2" y="T3"/>
                  </a:cxn>
                  <a:cxn ang="T12">
                    <a:pos x="T4" y="T5"/>
                  </a:cxn>
                  <a:cxn ang="T13">
                    <a:pos x="T6" y="T7"/>
                  </a:cxn>
                  <a:cxn ang="T14">
                    <a:pos x="T8" y="T9"/>
                  </a:cxn>
                </a:cxnLst>
                <a:rect l="T15" t="T16" r="T17" b="T18"/>
                <a:pathLst>
                  <a:path w="251" h="148">
                    <a:moveTo>
                      <a:pt x="250" y="3"/>
                    </a:moveTo>
                    <a:lnTo>
                      <a:pt x="250" y="0"/>
                    </a:lnTo>
                    <a:lnTo>
                      <a:pt x="0" y="143"/>
                    </a:lnTo>
                    <a:lnTo>
                      <a:pt x="0" y="147"/>
                    </a:lnTo>
                    <a:lnTo>
                      <a:pt x="250" y="3"/>
                    </a:lnTo>
                  </a:path>
                </a:pathLst>
              </a:custGeom>
              <a:solidFill>
                <a:srgbClr val="666666"/>
              </a:solidFill>
              <a:ln w="9525" cap="rnd">
                <a:noFill/>
                <a:round/>
                <a:headEnd type="none" w="sm" len="sm"/>
                <a:tailEnd type="none" w="sm" len="sm"/>
              </a:ln>
            </p:spPr>
            <p:txBody>
              <a:bodyPr/>
              <a:lstStyle/>
              <a:p>
                <a:endParaRPr lang="en-US"/>
              </a:p>
            </p:txBody>
          </p:sp>
          <p:sp>
            <p:nvSpPr>
              <p:cNvPr id="8311" name="Freeform 83"/>
              <p:cNvSpPr>
                <a:spLocks/>
              </p:cNvSpPr>
              <p:nvPr/>
            </p:nvSpPr>
            <p:spPr bwMode="auto">
              <a:xfrm>
                <a:off x="149" y="1994"/>
                <a:ext cx="17" cy="17"/>
              </a:xfrm>
              <a:custGeom>
                <a:avLst/>
                <a:gdLst>
                  <a:gd name="T0" fmla="*/ 4 w 17"/>
                  <a:gd name="T1" fmla="*/ 14 h 17"/>
                  <a:gd name="T2" fmla="*/ 1 w 17"/>
                  <a:gd name="T3" fmla="*/ 13 h 17"/>
                  <a:gd name="T4" fmla="*/ 0 w 17"/>
                  <a:gd name="T5" fmla="*/ 13 h 17"/>
                  <a:gd name="T6" fmla="*/ 0 w 17"/>
                  <a:gd name="T7" fmla="*/ 12 h 17"/>
                  <a:gd name="T8" fmla="*/ 0 w 17"/>
                  <a:gd name="T9" fmla="*/ 10 h 17"/>
                  <a:gd name="T10" fmla="*/ 0 w 17"/>
                  <a:gd name="T11" fmla="*/ 6 h 17"/>
                  <a:gd name="T12" fmla="*/ 1 w 17"/>
                  <a:gd name="T13" fmla="*/ 4 h 17"/>
                  <a:gd name="T14" fmla="*/ 4 w 17"/>
                  <a:gd name="T15" fmla="*/ 2 h 17"/>
                  <a:gd name="T16" fmla="*/ 6 w 17"/>
                  <a:gd name="T17" fmla="*/ 0 h 17"/>
                  <a:gd name="T18" fmla="*/ 9 w 17"/>
                  <a:gd name="T19" fmla="*/ 0 h 17"/>
                  <a:gd name="T20" fmla="*/ 12 w 17"/>
                  <a:gd name="T21" fmla="*/ 0 h 17"/>
                  <a:gd name="T22" fmla="*/ 14 w 17"/>
                  <a:gd name="T23" fmla="*/ 0 h 17"/>
                  <a:gd name="T24" fmla="*/ 14 w 17"/>
                  <a:gd name="T25" fmla="*/ 1 h 17"/>
                  <a:gd name="T26" fmla="*/ 16 w 17"/>
                  <a:gd name="T27" fmla="*/ 2 h 17"/>
                  <a:gd name="T28" fmla="*/ 16 w 17"/>
                  <a:gd name="T29" fmla="*/ 4 h 17"/>
                  <a:gd name="T30" fmla="*/ 16 w 17"/>
                  <a:gd name="T31" fmla="*/ 6 h 17"/>
                  <a:gd name="T32" fmla="*/ 14 w 17"/>
                  <a:gd name="T33" fmla="*/ 10 h 17"/>
                  <a:gd name="T34" fmla="*/ 12 w 17"/>
                  <a:gd name="T35" fmla="*/ 12 h 17"/>
                  <a:gd name="T36" fmla="*/ 9 w 17"/>
                  <a:gd name="T37" fmla="*/ 14 h 17"/>
                  <a:gd name="T38" fmla="*/ 6 w 17"/>
                  <a:gd name="T39" fmla="*/ 16 h 17"/>
                  <a:gd name="T40" fmla="*/ 4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4" y="14"/>
                    </a:moveTo>
                    <a:lnTo>
                      <a:pt x="1" y="13"/>
                    </a:lnTo>
                    <a:lnTo>
                      <a:pt x="0" y="13"/>
                    </a:lnTo>
                    <a:lnTo>
                      <a:pt x="0" y="12"/>
                    </a:lnTo>
                    <a:lnTo>
                      <a:pt x="0" y="10"/>
                    </a:lnTo>
                    <a:lnTo>
                      <a:pt x="0" y="6"/>
                    </a:lnTo>
                    <a:lnTo>
                      <a:pt x="1" y="4"/>
                    </a:lnTo>
                    <a:lnTo>
                      <a:pt x="4" y="2"/>
                    </a:lnTo>
                    <a:lnTo>
                      <a:pt x="6" y="0"/>
                    </a:lnTo>
                    <a:lnTo>
                      <a:pt x="9" y="0"/>
                    </a:lnTo>
                    <a:lnTo>
                      <a:pt x="12" y="0"/>
                    </a:lnTo>
                    <a:lnTo>
                      <a:pt x="14" y="0"/>
                    </a:lnTo>
                    <a:lnTo>
                      <a:pt x="14" y="1"/>
                    </a:lnTo>
                    <a:lnTo>
                      <a:pt x="16" y="2"/>
                    </a:lnTo>
                    <a:lnTo>
                      <a:pt x="16" y="4"/>
                    </a:lnTo>
                    <a:lnTo>
                      <a:pt x="16" y="6"/>
                    </a:lnTo>
                    <a:lnTo>
                      <a:pt x="14" y="10"/>
                    </a:lnTo>
                    <a:lnTo>
                      <a:pt x="12" y="12"/>
                    </a:lnTo>
                    <a:lnTo>
                      <a:pt x="9" y="14"/>
                    </a:lnTo>
                    <a:lnTo>
                      <a:pt x="6" y="16"/>
                    </a:lnTo>
                    <a:lnTo>
                      <a:pt x="4" y="14"/>
                    </a:lnTo>
                  </a:path>
                </a:pathLst>
              </a:custGeom>
              <a:solidFill>
                <a:srgbClr val="999999"/>
              </a:solidFill>
              <a:ln w="9525" cap="rnd">
                <a:noFill/>
                <a:round/>
                <a:headEnd type="none" w="sm" len="sm"/>
                <a:tailEnd type="none" w="sm" len="sm"/>
              </a:ln>
            </p:spPr>
            <p:txBody>
              <a:bodyPr/>
              <a:lstStyle/>
              <a:p>
                <a:endParaRPr lang="en-US"/>
              </a:p>
            </p:txBody>
          </p:sp>
          <p:sp>
            <p:nvSpPr>
              <p:cNvPr id="8312" name="Freeform 84"/>
              <p:cNvSpPr>
                <a:spLocks/>
              </p:cNvSpPr>
              <p:nvPr/>
            </p:nvSpPr>
            <p:spPr bwMode="auto">
              <a:xfrm>
                <a:off x="151" y="1995"/>
                <a:ext cx="17" cy="17"/>
              </a:xfrm>
              <a:custGeom>
                <a:avLst/>
                <a:gdLst>
                  <a:gd name="T0" fmla="*/ 14 w 17"/>
                  <a:gd name="T1" fmla="*/ 9 h 17"/>
                  <a:gd name="T2" fmla="*/ 16 w 17"/>
                  <a:gd name="T3" fmla="*/ 6 h 17"/>
                  <a:gd name="T4" fmla="*/ 16 w 17"/>
                  <a:gd name="T5" fmla="*/ 3 h 17"/>
                  <a:gd name="T6" fmla="*/ 16 w 17"/>
                  <a:gd name="T7" fmla="*/ 1 h 17"/>
                  <a:gd name="T8" fmla="*/ 14 w 17"/>
                  <a:gd name="T9" fmla="*/ 0 h 17"/>
                  <a:gd name="T10" fmla="*/ 14 w 17"/>
                  <a:gd name="T11" fmla="*/ 0 h 17"/>
                  <a:gd name="T12" fmla="*/ 13 w 17"/>
                  <a:gd name="T13" fmla="*/ 0 h 17"/>
                  <a:gd name="T14" fmla="*/ 11 w 17"/>
                  <a:gd name="T15" fmla="*/ 0 h 17"/>
                  <a:gd name="T16" fmla="*/ 8 w 17"/>
                  <a:gd name="T17" fmla="*/ 0 h 17"/>
                  <a:gd name="T18" fmla="*/ 5 w 17"/>
                  <a:gd name="T19" fmla="*/ 1 h 17"/>
                  <a:gd name="T20" fmla="*/ 2 w 17"/>
                  <a:gd name="T21" fmla="*/ 5 h 17"/>
                  <a:gd name="T22" fmla="*/ 1 w 17"/>
                  <a:gd name="T23" fmla="*/ 7 h 17"/>
                  <a:gd name="T24" fmla="*/ 0 w 17"/>
                  <a:gd name="T25" fmla="*/ 11 h 17"/>
                  <a:gd name="T26" fmla="*/ 1 w 17"/>
                  <a:gd name="T27" fmla="*/ 13 h 17"/>
                  <a:gd name="T28" fmla="*/ 1 w 17"/>
                  <a:gd name="T29" fmla="*/ 14 h 17"/>
                  <a:gd name="T30" fmla="*/ 2 w 17"/>
                  <a:gd name="T31" fmla="*/ 14 h 17"/>
                  <a:gd name="T32" fmla="*/ 4 w 17"/>
                  <a:gd name="T33" fmla="*/ 16 h 17"/>
                  <a:gd name="T34" fmla="*/ 5 w 17"/>
                  <a:gd name="T35" fmla="*/ 16 h 17"/>
                  <a:gd name="T36" fmla="*/ 8 w 17"/>
                  <a:gd name="T37" fmla="*/ 14 h 17"/>
                  <a:gd name="T38" fmla="*/ 11 w 17"/>
                  <a:gd name="T39" fmla="*/ 12 h 17"/>
                  <a:gd name="T40" fmla="*/ 14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9"/>
                    </a:moveTo>
                    <a:lnTo>
                      <a:pt x="16" y="6"/>
                    </a:lnTo>
                    <a:lnTo>
                      <a:pt x="16" y="3"/>
                    </a:lnTo>
                    <a:lnTo>
                      <a:pt x="16" y="1"/>
                    </a:lnTo>
                    <a:lnTo>
                      <a:pt x="14" y="0"/>
                    </a:lnTo>
                    <a:lnTo>
                      <a:pt x="13" y="0"/>
                    </a:lnTo>
                    <a:lnTo>
                      <a:pt x="11" y="0"/>
                    </a:lnTo>
                    <a:lnTo>
                      <a:pt x="8" y="0"/>
                    </a:lnTo>
                    <a:lnTo>
                      <a:pt x="5" y="1"/>
                    </a:lnTo>
                    <a:lnTo>
                      <a:pt x="2" y="5"/>
                    </a:lnTo>
                    <a:lnTo>
                      <a:pt x="1" y="7"/>
                    </a:lnTo>
                    <a:lnTo>
                      <a:pt x="0" y="11"/>
                    </a:lnTo>
                    <a:lnTo>
                      <a:pt x="1" y="13"/>
                    </a:lnTo>
                    <a:lnTo>
                      <a:pt x="1" y="14"/>
                    </a:lnTo>
                    <a:lnTo>
                      <a:pt x="2" y="14"/>
                    </a:lnTo>
                    <a:lnTo>
                      <a:pt x="4" y="16"/>
                    </a:lnTo>
                    <a:lnTo>
                      <a:pt x="5" y="16"/>
                    </a:lnTo>
                    <a:lnTo>
                      <a:pt x="8" y="14"/>
                    </a:lnTo>
                    <a:lnTo>
                      <a:pt x="11" y="12"/>
                    </a:lnTo>
                    <a:lnTo>
                      <a:pt x="14" y="9"/>
                    </a:lnTo>
                  </a:path>
                </a:pathLst>
              </a:custGeom>
              <a:solidFill>
                <a:srgbClr val="333333"/>
              </a:solidFill>
              <a:ln w="9525" cap="rnd">
                <a:noFill/>
                <a:round/>
                <a:headEnd type="none" w="sm" len="sm"/>
                <a:tailEnd type="none" w="sm" len="sm"/>
              </a:ln>
            </p:spPr>
            <p:txBody>
              <a:bodyPr/>
              <a:lstStyle/>
              <a:p>
                <a:endParaRPr lang="en-US"/>
              </a:p>
            </p:txBody>
          </p:sp>
          <p:sp>
            <p:nvSpPr>
              <p:cNvPr id="8313" name="Freeform 85"/>
              <p:cNvSpPr>
                <a:spLocks/>
              </p:cNvSpPr>
              <p:nvPr/>
            </p:nvSpPr>
            <p:spPr bwMode="auto">
              <a:xfrm>
                <a:off x="152" y="1996"/>
                <a:ext cx="17" cy="17"/>
              </a:xfrm>
              <a:custGeom>
                <a:avLst/>
                <a:gdLst>
                  <a:gd name="T0" fmla="*/ 14 w 17"/>
                  <a:gd name="T1" fmla="*/ 9 h 17"/>
                  <a:gd name="T2" fmla="*/ 16 w 17"/>
                  <a:gd name="T3" fmla="*/ 6 h 17"/>
                  <a:gd name="T4" fmla="*/ 16 w 17"/>
                  <a:gd name="T5" fmla="*/ 5 h 17"/>
                  <a:gd name="T6" fmla="*/ 16 w 17"/>
                  <a:gd name="T7" fmla="*/ 2 h 17"/>
                  <a:gd name="T8" fmla="*/ 14 w 17"/>
                  <a:gd name="T9" fmla="*/ 0 h 17"/>
                  <a:gd name="T10" fmla="*/ 12 w 17"/>
                  <a:gd name="T11" fmla="*/ 0 h 17"/>
                  <a:gd name="T12" fmla="*/ 8 w 17"/>
                  <a:gd name="T13" fmla="*/ 0 h 17"/>
                  <a:gd name="T14" fmla="*/ 5 w 17"/>
                  <a:gd name="T15" fmla="*/ 2 h 17"/>
                  <a:gd name="T16" fmla="*/ 3 w 17"/>
                  <a:gd name="T17" fmla="*/ 5 h 17"/>
                  <a:gd name="T18" fmla="*/ 1 w 17"/>
                  <a:gd name="T19" fmla="*/ 8 h 17"/>
                  <a:gd name="T20" fmla="*/ 0 w 17"/>
                  <a:gd name="T21" fmla="*/ 11 h 17"/>
                  <a:gd name="T22" fmla="*/ 1 w 17"/>
                  <a:gd name="T23" fmla="*/ 14 h 17"/>
                  <a:gd name="T24" fmla="*/ 3 w 17"/>
                  <a:gd name="T25" fmla="*/ 16 h 17"/>
                  <a:gd name="T26" fmla="*/ 5 w 17"/>
                  <a:gd name="T27" fmla="*/ 16 h 17"/>
                  <a:gd name="T28" fmla="*/ 8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5"/>
                    </a:lnTo>
                    <a:lnTo>
                      <a:pt x="16" y="2"/>
                    </a:lnTo>
                    <a:lnTo>
                      <a:pt x="14" y="0"/>
                    </a:lnTo>
                    <a:lnTo>
                      <a:pt x="12" y="0"/>
                    </a:lnTo>
                    <a:lnTo>
                      <a:pt x="8" y="0"/>
                    </a:lnTo>
                    <a:lnTo>
                      <a:pt x="5" y="2"/>
                    </a:lnTo>
                    <a:lnTo>
                      <a:pt x="3" y="5"/>
                    </a:lnTo>
                    <a:lnTo>
                      <a:pt x="1" y="8"/>
                    </a:lnTo>
                    <a:lnTo>
                      <a:pt x="0" y="11"/>
                    </a:lnTo>
                    <a:lnTo>
                      <a:pt x="1" y="14"/>
                    </a:lnTo>
                    <a:lnTo>
                      <a:pt x="3" y="16"/>
                    </a:lnTo>
                    <a:lnTo>
                      <a:pt x="5" y="16"/>
                    </a:lnTo>
                    <a:lnTo>
                      <a:pt x="8"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8314" name="Freeform 86"/>
              <p:cNvSpPr>
                <a:spLocks/>
              </p:cNvSpPr>
              <p:nvPr/>
            </p:nvSpPr>
            <p:spPr bwMode="auto">
              <a:xfrm>
                <a:off x="184" y="2013"/>
                <a:ext cx="17" cy="17"/>
              </a:xfrm>
              <a:custGeom>
                <a:avLst/>
                <a:gdLst>
                  <a:gd name="T0" fmla="*/ 3 w 17"/>
                  <a:gd name="T1" fmla="*/ 14 h 17"/>
                  <a:gd name="T2" fmla="*/ 0 w 17"/>
                  <a:gd name="T3" fmla="*/ 14 h 17"/>
                  <a:gd name="T4" fmla="*/ 0 w 17"/>
                  <a:gd name="T5" fmla="*/ 13 h 17"/>
                  <a:gd name="T6" fmla="*/ 0 w 17"/>
                  <a:gd name="T7" fmla="*/ 12 h 17"/>
                  <a:gd name="T8" fmla="*/ 0 w 17"/>
                  <a:gd name="T9" fmla="*/ 10 h 17"/>
                  <a:gd name="T10" fmla="*/ 0 w 17"/>
                  <a:gd name="T11" fmla="*/ 7 h 17"/>
                  <a:gd name="T12" fmla="*/ 0 w 17"/>
                  <a:gd name="T13" fmla="*/ 4 h 17"/>
                  <a:gd name="T14" fmla="*/ 3 w 17"/>
                  <a:gd name="T15" fmla="*/ 2 h 17"/>
                  <a:gd name="T16" fmla="*/ 6 w 17"/>
                  <a:gd name="T17" fmla="*/ 0 h 17"/>
                  <a:gd name="T18" fmla="*/ 8 w 17"/>
                  <a:gd name="T19" fmla="*/ 0 h 17"/>
                  <a:gd name="T20" fmla="*/ 11 w 17"/>
                  <a:gd name="T21" fmla="*/ 0 h 17"/>
                  <a:gd name="T22" fmla="*/ 14 w 17"/>
                  <a:gd name="T23" fmla="*/ 1 h 17"/>
                  <a:gd name="T24" fmla="*/ 16 w 17"/>
                  <a:gd name="T25" fmla="*/ 1 h 17"/>
                  <a:gd name="T26" fmla="*/ 16 w 17"/>
                  <a:gd name="T27" fmla="*/ 2 h 17"/>
                  <a:gd name="T28" fmla="*/ 16 w 17"/>
                  <a:gd name="T29" fmla="*/ 4 h 17"/>
                  <a:gd name="T30" fmla="*/ 16 w 17"/>
                  <a:gd name="T31" fmla="*/ 7 h 17"/>
                  <a:gd name="T32" fmla="*/ 14 w 17"/>
                  <a:gd name="T33" fmla="*/ 10 h 17"/>
                  <a:gd name="T34" fmla="*/ 11 w 17"/>
                  <a:gd name="T35" fmla="*/ 12 h 17"/>
                  <a:gd name="T36" fmla="*/ 8 w 17"/>
                  <a:gd name="T37" fmla="*/ 14 h 17"/>
                  <a:gd name="T38" fmla="*/ 6 w 17"/>
                  <a:gd name="T39" fmla="*/ 16 h 17"/>
                  <a:gd name="T40" fmla="*/ 3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3" y="14"/>
                    </a:moveTo>
                    <a:lnTo>
                      <a:pt x="0" y="14"/>
                    </a:lnTo>
                    <a:lnTo>
                      <a:pt x="0" y="13"/>
                    </a:lnTo>
                    <a:lnTo>
                      <a:pt x="0" y="12"/>
                    </a:lnTo>
                    <a:lnTo>
                      <a:pt x="0" y="10"/>
                    </a:lnTo>
                    <a:lnTo>
                      <a:pt x="0" y="7"/>
                    </a:lnTo>
                    <a:lnTo>
                      <a:pt x="0" y="4"/>
                    </a:lnTo>
                    <a:lnTo>
                      <a:pt x="3" y="2"/>
                    </a:lnTo>
                    <a:lnTo>
                      <a:pt x="6" y="0"/>
                    </a:lnTo>
                    <a:lnTo>
                      <a:pt x="8" y="0"/>
                    </a:lnTo>
                    <a:lnTo>
                      <a:pt x="11" y="0"/>
                    </a:lnTo>
                    <a:lnTo>
                      <a:pt x="14" y="1"/>
                    </a:lnTo>
                    <a:lnTo>
                      <a:pt x="16" y="1"/>
                    </a:lnTo>
                    <a:lnTo>
                      <a:pt x="16" y="2"/>
                    </a:lnTo>
                    <a:lnTo>
                      <a:pt x="16" y="4"/>
                    </a:lnTo>
                    <a:lnTo>
                      <a:pt x="16" y="7"/>
                    </a:lnTo>
                    <a:lnTo>
                      <a:pt x="14" y="10"/>
                    </a:lnTo>
                    <a:lnTo>
                      <a:pt x="11" y="12"/>
                    </a:lnTo>
                    <a:lnTo>
                      <a:pt x="8" y="14"/>
                    </a:lnTo>
                    <a:lnTo>
                      <a:pt x="6" y="16"/>
                    </a:lnTo>
                    <a:lnTo>
                      <a:pt x="3" y="14"/>
                    </a:lnTo>
                  </a:path>
                </a:pathLst>
              </a:custGeom>
              <a:solidFill>
                <a:srgbClr val="999999"/>
              </a:solidFill>
              <a:ln w="9525" cap="rnd">
                <a:noFill/>
                <a:round/>
                <a:headEnd type="none" w="sm" len="sm"/>
                <a:tailEnd type="none" w="sm" len="sm"/>
              </a:ln>
            </p:spPr>
            <p:txBody>
              <a:bodyPr/>
              <a:lstStyle/>
              <a:p>
                <a:endParaRPr lang="en-US"/>
              </a:p>
            </p:txBody>
          </p:sp>
          <p:sp>
            <p:nvSpPr>
              <p:cNvPr id="8315" name="Freeform 87"/>
              <p:cNvSpPr>
                <a:spLocks/>
              </p:cNvSpPr>
              <p:nvPr/>
            </p:nvSpPr>
            <p:spPr bwMode="auto">
              <a:xfrm>
                <a:off x="185" y="2014"/>
                <a:ext cx="17" cy="17"/>
              </a:xfrm>
              <a:custGeom>
                <a:avLst/>
                <a:gdLst>
                  <a:gd name="T0" fmla="*/ 14 w 17"/>
                  <a:gd name="T1" fmla="*/ 10 h 17"/>
                  <a:gd name="T2" fmla="*/ 16 w 17"/>
                  <a:gd name="T3" fmla="*/ 6 h 17"/>
                  <a:gd name="T4" fmla="*/ 16 w 17"/>
                  <a:gd name="T5" fmla="*/ 3 h 17"/>
                  <a:gd name="T6" fmla="*/ 16 w 17"/>
                  <a:gd name="T7" fmla="*/ 1 h 17"/>
                  <a:gd name="T8" fmla="*/ 16 w 17"/>
                  <a:gd name="T9" fmla="*/ 0 h 17"/>
                  <a:gd name="T10" fmla="*/ 14 w 17"/>
                  <a:gd name="T11" fmla="*/ 0 h 17"/>
                  <a:gd name="T12" fmla="*/ 12 w 17"/>
                  <a:gd name="T13" fmla="*/ 0 h 17"/>
                  <a:gd name="T14" fmla="*/ 11 w 17"/>
                  <a:gd name="T15" fmla="*/ 0 h 17"/>
                  <a:gd name="T16" fmla="*/ 8 w 17"/>
                  <a:gd name="T17" fmla="*/ 0 h 17"/>
                  <a:gd name="T18" fmla="*/ 5 w 17"/>
                  <a:gd name="T19" fmla="*/ 2 h 17"/>
                  <a:gd name="T20" fmla="*/ 2 w 17"/>
                  <a:gd name="T21" fmla="*/ 4 h 17"/>
                  <a:gd name="T22" fmla="*/ 0 w 17"/>
                  <a:gd name="T23" fmla="*/ 8 h 17"/>
                  <a:gd name="T24" fmla="*/ 0 w 17"/>
                  <a:gd name="T25" fmla="*/ 11 h 17"/>
                  <a:gd name="T26" fmla="*/ 0 w 17"/>
                  <a:gd name="T27" fmla="*/ 13 h 17"/>
                  <a:gd name="T28" fmla="*/ 0 w 17"/>
                  <a:gd name="T29" fmla="*/ 14 h 17"/>
                  <a:gd name="T30" fmla="*/ 2 w 17"/>
                  <a:gd name="T31" fmla="*/ 14 h 17"/>
                  <a:gd name="T32" fmla="*/ 3 w 17"/>
                  <a:gd name="T33" fmla="*/ 16 h 17"/>
                  <a:gd name="T34" fmla="*/ 5 w 17"/>
                  <a:gd name="T35" fmla="*/ 16 h 17"/>
                  <a:gd name="T36" fmla="*/ 8 w 17"/>
                  <a:gd name="T37" fmla="*/ 14 h 17"/>
                  <a:gd name="T38" fmla="*/ 11 w 17"/>
                  <a:gd name="T39" fmla="*/ 12 h 17"/>
                  <a:gd name="T40" fmla="*/ 14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10"/>
                    </a:moveTo>
                    <a:lnTo>
                      <a:pt x="16" y="6"/>
                    </a:lnTo>
                    <a:lnTo>
                      <a:pt x="16" y="3"/>
                    </a:lnTo>
                    <a:lnTo>
                      <a:pt x="16" y="1"/>
                    </a:lnTo>
                    <a:lnTo>
                      <a:pt x="16" y="0"/>
                    </a:lnTo>
                    <a:lnTo>
                      <a:pt x="14" y="0"/>
                    </a:lnTo>
                    <a:lnTo>
                      <a:pt x="12" y="0"/>
                    </a:lnTo>
                    <a:lnTo>
                      <a:pt x="11" y="0"/>
                    </a:lnTo>
                    <a:lnTo>
                      <a:pt x="8" y="0"/>
                    </a:lnTo>
                    <a:lnTo>
                      <a:pt x="5" y="2"/>
                    </a:lnTo>
                    <a:lnTo>
                      <a:pt x="2" y="4"/>
                    </a:lnTo>
                    <a:lnTo>
                      <a:pt x="0" y="8"/>
                    </a:lnTo>
                    <a:lnTo>
                      <a:pt x="0" y="11"/>
                    </a:lnTo>
                    <a:lnTo>
                      <a:pt x="0" y="13"/>
                    </a:lnTo>
                    <a:lnTo>
                      <a:pt x="0" y="14"/>
                    </a:lnTo>
                    <a:lnTo>
                      <a:pt x="2" y="14"/>
                    </a:lnTo>
                    <a:lnTo>
                      <a:pt x="3" y="16"/>
                    </a:lnTo>
                    <a:lnTo>
                      <a:pt x="5" y="16"/>
                    </a:lnTo>
                    <a:lnTo>
                      <a:pt x="8" y="14"/>
                    </a:lnTo>
                    <a:lnTo>
                      <a:pt x="11" y="12"/>
                    </a:lnTo>
                    <a:lnTo>
                      <a:pt x="14" y="10"/>
                    </a:lnTo>
                  </a:path>
                </a:pathLst>
              </a:custGeom>
              <a:solidFill>
                <a:srgbClr val="333333"/>
              </a:solidFill>
              <a:ln w="9525" cap="rnd">
                <a:noFill/>
                <a:round/>
                <a:headEnd type="none" w="sm" len="sm"/>
                <a:tailEnd type="none" w="sm" len="sm"/>
              </a:ln>
            </p:spPr>
            <p:txBody>
              <a:bodyPr/>
              <a:lstStyle/>
              <a:p>
                <a:endParaRPr lang="en-US"/>
              </a:p>
            </p:txBody>
          </p:sp>
          <p:sp>
            <p:nvSpPr>
              <p:cNvPr id="8316" name="Freeform 88"/>
              <p:cNvSpPr>
                <a:spLocks/>
              </p:cNvSpPr>
              <p:nvPr/>
            </p:nvSpPr>
            <p:spPr bwMode="auto">
              <a:xfrm>
                <a:off x="186" y="2016"/>
                <a:ext cx="17" cy="16"/>
              </a:xfrm>
              <a:custGeom>
                <a:avLst/>
                <a:gdLst>
                  <a:gd name="T0" fmla="*/ 14 w 17"/>
                  <a:gd name="T1" fmla="*/ 8 h 16"/>
                  <a:gd name="T2" fmla="*/ 16 w 17"/>
                  <a:gd name="T3" fmla="*/ 6 h 16"/>
                  <a:gd name="T4" fmla="*/ 16 w 17"/>
                  <a:gd name="T5" fmla="*/ 3 h 16"/>
                  <a:gd name="T6" fmla="*/ 16 w 17"/>
                  <a:gd name="T7" fmla="*/ 0 h 16"/>
                  <a:gd name="T8" fmla="*/ 14 w 17"/>
                  <a:gd name="T9" fmla="*/ 0 h 16"/>
                  <a:gd name="T10" fmla="*/ 12 w 17"/>
                  <a:gd name="T11" fmla="*/ 0 h 16"/>
                  <a:gd name="T12" fmla="*/ 8 w 17"/>
                  <a:gd name="T13" fmla="*/ 0 h 16"/>
                  <a:gd name="T14" fmla="*/ 4 w 17"/>
                  <a:gd name="T15" fmla="*/ 2 h 16"/>
                  <a:gd name="T16" fmla="*/ 2 w 17"/>
                  <a:gd name="T17" fmla="*/ 5 h 16"/>
                  <a:gd name="T18" fmla="*/ 0 w 17"/>
                  <a:gd name="T19" fmla="*/ 8 h 16"/>
                  <a:gd name="T20" fmla="*/ 0 w 17"/>
                  <a:gd name="T21" fmla="*/ 10 h 16"/>
                  <a:gd name="T22" fmla="*/ 0 w 17"/>
                  <a:gd name="T23" fmla="*/ 13 h 16"/>
                  <a:gd name="T24" fmla="*/ 2 w 17"/>
                  <a:gd name="T25" fmla="*/ 15 h 16"/>
                  <a:gd name="T26" fmla="*/ 4 w 17"/>
                  <a:gd name="T27" fmla="*/ 15 h 16"/>
                  <a:gd name="T28" fmla="*/ 8 w 17"/>
                  <a:gd name="T29" fmla="*/ 15 h 16"/>
                  <a:gd name="T30" fmla="*/ 12 w 17"/>
                  <a:gd name="T31" fmla="*/ 11 h 16"/>
                  <a:gd name="T32" fmla="*/ 14 w 17"/>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6"/>
                  <a:gd name="T53" fmla="*/ 17 w 1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6">
                    <a:moveTo>
                      <a:pt x="14" y="8"/>
                    </a:moveTo>
                    <a:lnTo>
                      <a:pt x="16" y="6"/>
                    </a:lnTo>
                    <a:lnTo>
                      <a:pt x="16" y="3"/>
                    </a:lnTo>
                    <a:lnTo>
                      <a:pt x="16" y="0"/>
                    </a:lnTo>
                    <a:lnTo>
                      <a:pt x="14" y="0"/>
                    </a:lnTo>
                    <a:lnTo>
                      <a:pt x="12" y="0"/>
                    </a:lnTo>
                    <a:lnTo>
                      <a:pt x="8" y="0"/>
                    </a:lnTo>
                    <a:lnTo>
                      <a:pt x="4" y="2"/>
                    </a:lnTo>
                    <a:lnTo>
                      <a:pt x="2" y="5"/>
                    </a:lnTo>
                    <a:lnTo>
                      <a:pt x="0" y="8"/>
                    </a:lnTo>
                    <a:lnTo>
                      <a:pt x="0" y="10"/>
                    </a:lnTo>
                    <a:lnTo>
                      <a:pt x="0" y="13"/>
                    </a:lnTo>
                    <a:lnTo>
                      <a:pt x="2" y="15"/>
                    </a:lnTo>
                    <a:lnTo>
                      <a:pt x="4" y="15"/>
                    </a:lnTo>
                    <a:lnTo>
                      <a:pt x="8" y="15"/>
                    </a:lnTo>
                    <a:lnTo>
                      <a:pt x="12" y="11"/>
                    </a:lnTo>
                    <a:lnTo>
                      <a:pt x="14" y="8"/>
                    </a:lnTo>
                  </a:path>
                </a:pathLst>
              </a:custGeom>
              <a:solidFill>
                <a:srgbClr val="000000"/>
              </a:solidFill>
              <a:ln w="9525" cap="rnd">
                <a:noFill/>
                <a:round/>
                <a:headEnd type="none" w="sm" len="sm"/>
                <a:tailEnd type="none" w="sm" len="sm"/>
              </a:ln>
            </p:spPr>
            <p:txBody>
              <a:bodyPr/>
              <a:lstStyle/>
              <a:p>
                <a:endParaRPr lang="en-US"/>
              </a:p>
            </p:txBody>
          </p:sp>
          <p:sp>
            <p:nvSpPr>
              <p:cNvPr id="8317" name="Freeform 89"/>
              <p:cNvSpPr>
                <a:spLocks/>
              </p:cNvSpPr>
              <p:nvPr/>
            </p:nvSpPr>
            <p:spPr bwMode="auto">
              <a:xfrm>
                <a:off x="204" y="2002"/>
                <a:ext cx="17" cy="16"/>
              </a:xfrm>
              <a:custGeom>
                <a:avLst/>
                <a:gdLst>
                  <a:gd name="T0" fmla="*/ 2 w 17"/>
                  <a:gd name="T1" fmla="*/ 15 h 16"/>
                  <a:gd name="T2" fmla="*/ 1 w 17"/>
                  <a:gd name="T3" fmla="*/ 13 h 16"/>
                  <a:gd name="T4" fmla="*/ 0 w 17"/>
                  <a:gd name="T5" fmla="*/ 12 h 16"/>
                  <a:gd name="T6" fmla="*/ 0 w 17"/>
                  <a:gd name="T7" fmla="*/ 11 h 16"/>
                  <a:gd name="T8" fmla="*/ 0 w 17"/>
                  <a:gd name="T9" fmla="*/ 9 h 16"/>
                  <a:gd name="T10" fmla="*/ 0 w 17"/>
                  <a:gd name="T11" fmla="*/ 6 h 16"/>
                  <a:gd name="T12" fmla="*/ 1 w 17"/>
                  <a:gd name="T13" fmla="*/ 4 h 16"/>
                  <a:gd name="T14" fmla="*/ 2 w 17"/>
                  <a:gd name="T15" fmla="*/ 1 h 16"/>
                  <a:gd name="T16" fmla="*/ 6 w 17"/>
                  <a:gd name="T17" fmla="*/ 0 h 16"/>
                  <a:gd name="T18" fmla="*/ 9 w 17"/>
                  <a:gd name="T19" fmla="*/ 0 h 16"/>
                  <a:gd name="T20" fmla="*/ 12 w 17"/>
                  <a:gd name="T21" fmla="*/ 0 h 16"/>
                  <a:gd name="T22" fmla="*/ 13 w 17"/>
                  <a:gd name="T23" fmla="*/ 0 h 16"/>
                  <a:gd name="T24" fmla="*/ 14 w 17"/>
                  <a:gd name="T25" fmla="*/ 0 h 16"/>
                  <a:gd name="T26" fmla="*/ 14 w 17"/>
                  <a:gd name="T27" fmla="*/ 1 h 16"/>
                  <a:gd name="T28" fmla="*/ 16 w 17"/>
                  <a:gd name="T29" fmla="*/ 4 h 16"/>
                  <a:gd name="T30" fmla="*/ 14 w 17"/>
                  <a:gd name="T31" fmla="*/ 6 h 16"/>
                  <a:gd name="T32" fmla="*/ 13 w 17"/>
                  <a:gd name="T33" fmla="*/ 9 h 16"/>
                  <a:gd name="T34" fmla="*/ 10 w 17"/>
                  <a:gd name="T35" fmla="*/ 12 h 16"/>
                  <a:gd name="T36" fmla="*/ 8 w 17"/>
                  <a:gd name="T37" fmla="*/ 13 h 16"/>
                  <a:gd name="T38" fmla="*/ 5 w 17"/>
                  <a:gd name="T39" fmla="*/ 15 h 16"/>
                  <a:gd name="T40" fmla="*/ 2 w 17"/>
                  <a:gd name="T41" fmla="*/ 1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6"/>
                  <a:gd name="T65" fmla="*/ 17 w 1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6">
                    <a:moveTo>
                      <a:pt x="2" y="15"/>
                    </a:moveTo>
                    <a:lnTo>
                      <a:pt x="1" y="13"/>
                    </a:lnTo>
                    <a:lnTo>
                      <a:pt x="0" y="12"/>
                    </a:lnTo>
                    <a:lnTo>
                      <a:pt x="0" y="11"/>
                    </a:lnTo>
                    <a:lnTo>
                      <a:pt x="0" y="9"/>
                    </a:lnTo>
                    <a:lnTo>
                      <a:pt x="0" y="6"/>
                    </a:lnTo>
                    <a:lnTo>
                      <a:pt x="1" y="4"/>
                    </a:lnTo>
                    <a:lnTo>
                      <a:pt x="2" y="1"/>
                    </a:lnTo>
                    <a:lnTo>
                      <a:pt x="6" y="0"/>
                    </a:lnTo>
                    <a:lnTo>
                      <a:pt x="9" y="0"/>
                    </a:lnTo>
                    <a:lnTo>
                      <a:pt x="12" y="0"/>
                    </a:lnTo>
                    <a:lnTo>
                      <a:pt x="13" y="0"/>
                    </a:lnTo>
                    <a:lnTo>
                      <a:pt x="14" y="0"/>
                    </a:lnTo>
                    <a:lnTo>
                      <a:pt x="14" y="1"/>
                    </a:lnTo>
                    <a:lnTo>
                      <a:pt x="16" y="4"/>
                    </a:lnTo>
                    <a:lnTo>
                      <a:pt x="14" y="6"/>
                    </a:lnTo>
                    <a:lnTo>
                      <a:pt x="13" y="9"/>
                    </a:lnTo>
                    <a:lnTo>
                      <a:pt x="10" y="12"/>
                    </a:lnTo>
                    <a:lnTo>
                      <a:pt x="8" y="13"/>
                    </a:lnTo>
                    <a:lnTo>
                      <a:pt x="5" y="15"/>
                    </a:lnTo>
                    <a:lnTo>
                      <a:pt x="2" y="15"/>
                    </a:lnTo>
                  </a:path>
                </a:pathLst>
              </a:custGeom>
              <a:solidFill>
                <a:srgbClr val="999999"/>
              </a:solidFill>
              <a:ln w="9525" cap="rnd">
                <a:noFill/>
                <a:round/>
                <a:headEnd type="none" w="sm" len="sm"/>
                <a:tailEnd type="none" w="sm" len="sm"/>
              </a:ln>
            </p:spPr>
            <p:txBody>
              <a:bodyPr/>
              <a:lstStyle/>
              <a:p>
                <a:endParaRPr lang="en-US"/>
              </a:p>
            </p:txBody>
          </p:sp>
          <p:sp>
            <p:nvSpPr>
              <p:cNvPr id="8318" name="Freeform 90"/>
              <p:cNvSpPr>
                <a:spLocks/>
              </p:cNvSpPr>
              <p:nvPr/>
            </p:nvSpPr>
            <p:spPr bwMode="auto">
              <a:xfrm>
                <a:off x="206" y="2002"/>
                <a:ext cx="17" cy="17"/>
              </a:xfrm>
              <a:custGeom>
                <a:avLst/>
                <a:gdLst>
                  <a:gd name="T0" fmla="*/ 12 w 17"/>
                  <a:gd name="T1" fmla="*/ 9 h 17"/>
                  <a:gd name="T2" fmla="*/ 14 w 17"/>
                  <a:gd name="T3" fmla="*/ 6 h 17"/>
                  <a:gd name="T4" fmla="*/ 16 w 17"/>
                  <a:gd name="T5" fmla="*/ 3 h 17"/>
                  <a:gd name="T6" fmla="*/ 14 w 17"/>
                  <a:gd name="T7" fmla="*/ 0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1 h 17"/>
                  <a:gd name="T20" fmla="*/ 0 w 17"/>
                  <a:gd name="T21" fmla="*/ 5 h 17"/>
                  <a:gd name="T22" fmla="*/ 0 w 17"/>
                  <a:gd name="T23" fmla="*/ 7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3 h 17"/>
                  <a:gd name="T40" fmla="*/ 12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9"/>
                    </a:moveTo>
                    <a:lnTo>
                      <a:pt x="14" y="6"/>
                    </a:lnTo>
                    <a:lnTo>
                      <a:pt x="16" y="3"/>
                    </a:lnTo>
                    <a:lnTo>
                      <a:pt x="14" y="0"/>
                    </a:lnTo>
                    <a:lnTo>
                      <a:pt x="12" y="0"/>
                    </a:lnTo>
                    <a:lnTo>
                      <a:pt x="11" y="0"/>
                    </a:lnTo>
                    <a:lnTo>
                      <a:pt x="9" y="0"/>
                    </a:lnTo>
                    <a:lnTo>
                      <a:pt x="6" y="0"/>
                    </a:lnTo>
                    <a:lnTo>
                      <a:pt x="3" y="1"/>
                    </a:lnTo>
                    <a:lnTo>
                      <a:pt x="0" y="5"/>
                    </a:lnTo>
                    <a:lnTo>
                      <a:pt x="0" y="7"/>
                    </a:lnTo>
                    <a:lnTo>
                      <a:pt x="0" y="11"/>
                    </a:lnTo>
                    <a:lnTo>
                      <a:pt x="0" y="13"/>
                    </a:lnTo>
                    <a:lnTo>
                      <a:pt x="0" y="14"/>
                    </a:lnTo>
                    <a:lnTo>
                      <a:pt x="0" y="16"/>
                    </a:lnTo>
                    <a:lnTo>
                      <a:pt x="2" y="16"/>
                    </a:lnTo>
                    <a:lnTo>
                      <a:pt x="3" y="16"/>
                    </a:lnTo>
                    <a:lnTo>
                      <a:pt x="6" y="14"/>
                    </a:lnTo>
                    <a:lnTo>
                      <a:pt x="9" y="13"/>
                    </a:lnTo>
                    <a:lnTo>
                      <a:pt x="12" y="9"/>
                    </a:lnTo>
                  </a:path>
                </a:pathLst>
              </a:custGeom>
              <a:solidFill>
                <a:srgbClr val="333333"/>
              </a:solidFill>
              <a:ln w="9525" cap="rnd">
                <a:noFill/>
                <a:round/>
                <a:headEnd type="none" w="sm" len="sm"/>
                <a:tailEnd type="none" w="sm" len="sm"/>
              </a:ln>
            </p:spPr>
            <p:txBody>
              <a:bodyPr/>
              <a:lstStyle/>
              <a:p>
                <a:endParaRPr lang="en-US"/>
              </a:p>
            </p:txBody>
          </p:sp>
          <p:sp>
            <p:nvSpPr>
              <p:cNvPr id="8319" name="Freeform 91"/>
              <p:cNvSpPr>
                <a:spLocks/>
              </p:cNvSpPr>
              <p:nvPr/>
            </p:nvSpPr>
            <p:spPr bwMode="auto">
              <a:xfrm>
                <a:off x="207" y="2003"/>
                <a:ext cx="17" cy="17"/>
              </a:xfrm>
              <a:custGeom>
                <a:avLst/>
                <a:gdLst>
                  <a:gd name="T0" fmla="*/ 12 w 17"/>
                  <a:gd name="T1" fmla="*/ 10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4 w 17"/>
                  <a:gd name="T15" fmla="*/ 1 h 17"/>
                  <a:gd name="T16" fmla="*/ 0 w 17"/>
                  <a:gd name="T17" fmla="*/ 4 h 17"/>
                  <a:gd name="T18" fmla="*/ 0 w 17"/>
                  <a:gd name="T19" fmla="*/ 7 h 17"/>
                  <a:gd name="T20" fmla="*/ 0 w 17"/>
                  <a:gd name="T21" fmla="*/ 10 h 17"/>
                  <a:gd name="T22" fmla="*/ 0 w 17"/>
                  <a:gd name="T23" fmla="*/ 13 h 17"/>
                  <a:gd name="T24" fmla="*/ 0 w 17"/>
                  <a:gd name="T25" fmla="*/ 14 h 17"/>
                  <a:gd name="T26" fmla="*/ 4 w 17"/>
                  <a:gd name="T27" fmla="*/ 16 h 17"/>
                  <a:gd name="T28" fmla="*/ 6 w 17"/>
                  <a:gd name="T29" fmla="*/ 14 h 17"/>
                  <a:gd name="T30" fmla="*/ 10 w 17"/>
                  <a:gd name="T31" fmla="*/ 13 h 17"/>
                  <a:gd name="T32" fmla="*/ 12 w 17"/>
                  <a:gd name="T33" fmla="*/ 1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10"/>
                    </a:moveTo>
                    <a:lnTo>
                      <a:pt x="14" y="6"/>
                    </a:lnTo>
                    <a:lnTo>
                      <a:pt x="16" y="3"/>
                    </a:lnTo>
                    <a:lnTo>
                      <a:pt x="14" y="0"/>
                    </a:lnTo>
                    <a:lnTo>
                      <a:pt x="12" y="0"/>
                    </a:lnTo>
                    <a:lnTo>
                      <a:pt x="10" y="0"/>
                    </a:lnTo>
                    <a:lnTo>
                      <a:pt x="6" y="0"/>
                    </a:lnTo>
                    <a:lnTo>
                      <a:pt x="4" y="1"/>
                    </a:lnTo>
                    <a:lnTo>
                      <a:pt x="0" y="4"/>
                    </a:lnTo>
                    <a:lnTo>
                      <a:pt x="0" y="7"/>
                    </a:lnTo>
                    <a:lnTo>
                      <a:pt x="0" y="10"/>
                    </a:lnTo>
                    <a:lnTo>
                      <a:pt x="0" y="13"/>
                    </a:lnTo>
                    <a:lnTo>
                      <a:pt x="0" y="14"/>
                    </a:lnTo>
                    <a:lnTo>
                      <a:pt x="4" y="16"/>
                    </a:lnTo>
                    <a:lnTo>
                      <a:pt x="6" y="14"/>
                    </a:lnTo>
                    <a:lnTo>
                      <a:pt x="10" y="13"/>
                    </a:lnTo>
                    <a:lnTo>
                      <a:pt x="12" y="10"/>
                    </a:lnTo>
                  </a:path>
                </a:pathLst>
              </a:custGeom>
              <a:solidFill>
                <a:srgbClr val="000000"/>
              </a:solidFill>
              <a:ln w="9525" cap="rnd">
                <a:noFill/>
                <a:round/>
                <a:headEnd type="none" w="sm" len="sm"/>
                <a:tailEnd type="none" w="sm" len="sm"/>
              </a:ln>
            </p:spPr>
            <p:txBody>
              <a:bodyPr/>
              <a:lstStyle/>
              <a:p>
                <a:endParaRPr lang="en-US"/>
              </a:p>
            </p:txBody>
          </p:sp>
          <p:sp>
            <p:nvSpPr>
              <p:cNvPr id="8320" name="Freeform 92"/>
              <p:cNvSpPr>
                <a:spLocks/>
              </p:cNvSpPr>
              <p:nvPr/>
            </p:nvSpPr>
            <p:spPr bwMode="auto">
              <a:xfrm>
                <a:off x="188" y="2000"/>
                <a:ext cx="29" cy="21"/>
              </a:xfrm>
              <a:custGeom>
                <a:avLst/>
                <a:gdLst>
                  <a:gd name="T0" fmla="*/ 0 w 29"/>
                  <a:gd name="T1" fmla="*/ 13 h 21"/>
                  <a:gd name="T2" fmla="*/ 28 w 29"/>
                  <a:gd name="T3" fmla="*/ 0 h 21"/>
                  <a:gd name="T4" fmla="*/ 28 w 29"/>
                  <a:gd name="T5" fmla="*/ 4 h 21"/>
                  <a:gd name="T6" fmla="*/ 21 w 29"/>
                  <a:gd name="T7" fmla="*/ 9 h 21"/>
                  <a:gd name="T8" fmla="*/ 18 w 29"/>
                  <a:gd name="T9" fmla="*/ 13 h 21"/>
                  <a:gd name="T10" fmla="*/ 8 w 29"/>
                  <a:gd name="T11" fmla="*/ 20 h 21"/>
                  <a:gd name="T12" fmla="*/ 5 w 29"/>
                  <a:gd name="T13" fmla="*/ 17 h 21"/>
                  <a:gd name="T14" fmla="*/ 0 w 29"/>
                  <a:gd name="T15" fmla="*/ 18 h 21"/>
                  <a:gd name="T16" fmla="*/ 0 w 2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1"/>
                  <a:gd name="T29" fmla="*/ 29 w 2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1">
                    <a:moveTo>
                      <a:pt x="0" y="13"/>
                    </a:moveTo>
                    <a:lnTo>
                      <a:pt x="28" y="0"/>
                    </a:lnTo>
                    <a:lnTo>
                      <a:pt x="28" y="4"/>
                    </a:lnTo>
                    <a:lnTo>
                      <a:pt x="21" y="9"/>
                    </a:lnTo>
                    <a:lnTo>
                      <a:pt x="18" y="13"/>
                    </a:lnTo>
                    <a:lnTo>
                      <a:pt x="8" y="20"/>
                    </a:lnTo>
                    <a:lnTo>
                      <a:pt x="5" y="17"/>
                    </a:lnTo>
                    <a:lnTo>
                      <a:pt x="0" y="18"/>
                    </a:lnTo>
                    <a:lnTo>
                      <a:pt x="0" y="13"/>
                    </a:lnTo>
                  </a:path>
                </a:pathLst>
              </a:custGeom>
              <a:solidFill>
                <a:srgbClr val="333333"/>
              </a:solidFill>
              <a:ln w="9525" cap="rnd">
                <a:noFill/>
                <a:round/>
                <a:headEnd type="none" w="sm" len="sm"/>
                <a:tailEnd type="none" w="sm" len="sm"/>
              </a:ln>
            </p:spPr>
            <p:txBody>
              <a:bodyPr/>
              <a:lstStyle/>
              <a:p>
                <a:endParaRPr lang="en-US"/>
              </a:p>
            </p:txBody>
          </p:sp>
          <p:sp>
            <p:nvSpPr>
              <p:cNvPr id="8321" name="Freeform 93"/>
              <p:cNvSpPr>
                <a:spLocks/>
              </p:cNvSpPr>
              <p:nvPr/>
            </p:nvSpPr>
            <p:spPr bwMode="auto">
              <a:xfrm>
                <a:off x="197" y="2012"/>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322" name="Freeform 94"/>
              <p:cNvSpPr>
                <a:spLocks/>
              </p:cNvSpPr>
              <p:nvPr/>
            </p:nvSpPr>
            <p:spPr bwMode="auto">
              <a:xfrm>
                <a:off x="187" y="2014"/>
                <a:ext cx="17" cy="17"/>
              </a:xfrm>
              <a:custGeom>
                <a:avLst/>
                <a:gdLst>
                  <a:gd name="T0" fmla="*/ 0 w 17"/>
                  <a:gd name="T1" fmla="*/ 13 h 17"/>
                  <a:gd name="T2" fmla="*/ 0 w 17"/>
                  <a:gd name="T3" fmla="*/ 0 h 17"/>
                  <a:gd name="T4" fmla="*/ 16 w 17"/>
                  <a:gd name="T5" fmla="*/ 1 h 17"/>
                  <a:gd name="T6" fmla="*/ 16 w 17"/>
                  <a:gd name="T7" fmla="*/ 16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0" y="0"/>
                    </a:lnTo>
                    <a:lnTo>
                      <a:pt x="16" y="1"/>
                    </a:lnTo>
                    <a:lnTo>
                      <a:pt x="16" y="16"/>
                    </a:lnTo>
                    <a:lnTo>
                      <a:pt x="0" y="13"/>
                    </a:lnTo>
                  </a:path>
                </a:pathLst>
              </a:custGeom>
              <a:solidFill>
                <a:srgbClr val="666666"/>
              </a:solidFill>
              <a:ln w="9525" cap="rnd">
                <a:noFill/>
                <a:round/>
                <a:headEnd type="none" w="sm" len="sm"/>
                <a:tailEnd type="none" w="sm" len="sm"/>
              </a:ln>
            </p:spPr>
            <p:txBody>
              <a:bodyPr/>
              <a:lstStyle/>
              <a:p>
                <a:endParaRPr lang="en-US"/>
              </a:p>
            </p:txBody>
          </p:sp>
          <p:sp>
            <p:nvSpPr>
              <p:cNvPr id="8323" name="Freeform 95"/>
              <p:cNvSpPr>
                <a:spLocks/>
              </p:cNvSpPr>
              <p:nvPr/>
            </p:nvSpPr>
            <p:spPr bwMode="auto">
              <a:xfrm>
                <a:off x="187" y="2000"/>
                <a:ext cx="30" cy="17"/>
              </a:xfrm>
              <a:custGeom>
                <a:avLst/>
                <a:gdLst>
                  <a:gd name="T0" fmla="*/ 29 w 30"/>
                  <a:gd name="T1" fmla="*/ 0 h 17"/>
                  <a:gd name="T2" fmla="*/ 26 w 30"/>
                  <a:gd name="T3" fmla="*/ 0 h 17"/>
                  <a:gd name="T4" fmla="*/ 0 w 30"/>
                  <a:gd name="T5" fmla="*/ 14 h 17"/>
                  <a:gd name="T6" fmla="*/ 0 w 30"/>
                  <a:gd name="T7" fmla="*/ 16 h 17"/>
                  <a:gd name="T8" fmla="*/ 29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26" y="0"/>
                    </a:lnTo>
                    <a:lnTo>
                      <a:pt x="0" y="14"/>
                    </a:lnTo>
                    <a:lnTo>
                      <a:pt x="0" y="16"/>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8324" name="Freeform 96"/>
              <p:cNvSpPr>
                <a:spLocks/>
              </p:cNvSpPr>
              <p:nvPr/>
            </p:nvSpPr>
            <p:spPr bwMode="auto">
              <a:xfrm>
                <a:off x="201" y="2010"/>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325" name="Freeform 97"/>
              <p:cNvSpPr>
                <a:spLocks/>
              </p:cNvSpPr>
              <p:nvPr/>
            </p:nvSpPr>
            <p:spPr bwMode="auto">
              <a:xfrm>
                <a:off x="204" y="2008"/>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8326" name="Freeform 98"/>
              <p:cNvSpPr>
                <a:spLocks/>
              </p:cNvSpPr>
              <p:nvPr/>
            </p:nvSpPr>
            <p:spPr bwMode="auto">
              <a:xfrm>
                <a:off x="301" y="1945"/>
                <a:ext cx="17" cy="17"/>
              </a:xfrm>
              <a:custGeom>
                <a:avLst/>
                <a:gdLst>
                  <a:gd name="T0" fmla="*/ 2 w 17"/>
                  <a:gd name="T1" fmla="*/ 14 h 17"/>
                  <a:gd name="T2" fmla="*/ 0 w 17"/>
                  <a:gd name="T3" fmla="*/ 13 h 17"/>
                  <a:gd name="T4" fmla="*/ 0 w 17"/>
                  <a:gd name="T5" fmla="*/ 12 h 17"/>
                  <a:gd name="T6" fmla="*/ 0 w 17"/>
                  <a:gd name="T7" fmla="*/ 10 h 17"/>
                  <a:gd name="T8" fmla="*/ 0 w 17"/>
                  <a:gd name="T9" fmla="*/ 7 h 17"/>
                  <a:gd name="T10" fmla="*/ 0 w 17"/>
                  <a:gd name="T11" fmla="*/ 4 h 17"/>
                  <a:gd name="T12" fmla="*/ 2 w 17"/>
                  <a:gd name="T13" fmla="*/ 2 h 17"/>
                  <a:gd name="T14" fmla="*/ 5 w 17"/>
                  <a:gd name="T15" fmla="*/ 0 h 17"/>
                  <a:gd name="T16" fmla="*/ 9 w 17"/>
                  <a:gd name="T17" fmla="*/ 0 h 17"/>
                  <a:gd name="T18" fmla="*/ 10 w 17"/>
                  <a:gd name="T19" fmla="*/ 0 h 17"/>
                  <a:gd name="T20" fmla="*/ 13 w 17"/>
                  <a:gd name="T21" fmla="*/ 0 h 17"/>
                  <a:gd name="T22" fmla="*/ 14 w 17"/>
                  <a:gd name="T23" fmla="*/ 1 h 17"/>
                  <a:gd name="T24" fmla="*/ 14 w 17"/>
                  <a:gd name="T25" fmla="*/ 2 h 17"/>
                  <a:gd name="T26" fmla="*/ 16 w 17"/>
                  <a:gd name="T27" fmla="*/ 4 h 17"/>
                  <a:gd name="T28" fmla="*/ 14 w 17"/>
                  <a:gd name="T29" fmla="*/ 7 h 17"/>
                  <a:gd name="T30" fmla="*/ 13 w 17"/>
                  <a:gd name="T31" fmla="*/ 10 h 17"/>
                  <a:gd name="T32" fmla="*/ 10 w 17"/>
                  <a:gd name="T33" fmla="*/ 12 h 17"/>
                  <a:gd name="T34" fmla="*/ 8 w 17"/>
                  <a:gd name="T35" fmla="*/ 14 h 17"/>
                  <a:gd name="T36" fmla="*/ 5 w 17"/>
                  <a:gd name="T37" fmla="*/ 16 h 17"/>
                  <a:gd name="T38" fmla="*/ 2 w 17"/>
                  <a:gd name="T39" fmla="*/ 1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2" y="14"/>
                    </a:moveTo>
                    <a:lnTo>
                      <a:pt x="0" y="13"/>
                    </a:lnTo>
                    <a:lnTo>
                      <a:pt x="0" y="12"/>
                    </a:lnTo>
                    <a:lnTo>
                      <a:pt x="0" y="10"/>
                    </a:lnTo>
                    <a:lnTo>
                      <a:pt x="0" y="7"/>
                    </a:lnTo>
                    <a:lnTo>
                      <a:pt x="0" y="4"/>
                    </a:lnTo>
                    <a:lnTo>
                      <a:pt x="2" y="2"/>
                    </a:lnTo>
                    <a:lnTo>
                      <a:pt x="5" y="0"/>
                    </a:lnTo>
                    <a:lnTo>
                      <a:pt x="9" y="0"/>
                    </a:lnTo>
                    <a:lnTo>
                      <a:pt x="10" y="0"/>
                    </a:lnTo>
                    <a:lnTo>
                      <a:pt x="13" y="0"/>
                    </a:lnTo>
                    <a:lnTo>
                      <a:pt x="14" y="1"/>
                    </a:lnTo>
                    <a:lnTo>
                      <a:pt x="14" y="2"/>
                    </a:lnTo>
                    <a:lnTo>
                      <a:pt x="16" y="4"/>
                    </a:lnTo>
                    <a:lnTo>
                      <a:pt x="14" y="7"/>
                    </a:lnTo>
                    <a:lnTo>
                      <a:pt x="13" y="10"/>
                    </a:lnTo>
                    <a:lnTo>
                      <a:pt x="10" y="12"/>
                    </a:lnTo>
                    <a:lnTo>
                      <a:pt x="8" y="14"/>
                    </a:lnTo>
                    <a:lnTo>
                      <a:pt x="5" y="16"/>
                    </a:lnTo>
                    <a:lnTo>
                      <a:pt x="2" y="14"/>
                    </a:lnTo>
                  </a:path>
                </a:pathLst>
              </a:custGeom>
              <a:solidFill>
                <a:srgbClr val="999999"/>
              </a:solidFill>
              <a:ln w="9525" cap="rnd">
                <a:noFill/>
                <a:round/>
                <a:headEnd type="none" w="sm" len="sm"/>
                <a:tailEnd type="none" w="sm" len="sm"/>
              </a:ln>
            </p:spPr>
            <p:txBody>
              <a:bodyPr/>
              <a:lstStyle/>
              <a:p>
                <a:endParaRPr lang="en-US"/>
              </a:p>
            </p:txBody>
          </p:sp>
          <p:sp>
            <p:nvSpPr>
              <p:cNvPr id="8327" name="Freeform 99"/>
              <p:cNvSpPr>
                <a:spLocks/>
              </p:cNvSpPr>
              <p:nvPr/>
            </p:nvSpPr>
            <p:spPr bwMode="auto">
              <a:xfrm>
                <a:off x="302" y="1946"/>
                <a:ext cx="17" cy="18"/>
              </a:xfrm>
              <a:custGeom>
                <a:avLst/>
                <a:gdLst>
                  <a:gd name="T0" fmla="*/ 13 w 17"/>
                  <a:gd name="T1" fmla="*/ 11 h 18"/>
                  <a:gd name="T2" fmla="*/ 14 w 17"/>
                  <a:gd name="T3" fmla="*/ 7 h 18"/>
                  <a:gd name="T4" fmla="*/ 16 w 17"/>
                  <a:gd name="T5" fmla="*/ 3 h 18"/>
                  <a:gd name="T6" fmla="*/ 14 w 17"/>
                  <a:gd name="T7" fmla="*/ 1 h 18"/>
                  <a:gd name="T8" fmla="*/ 14 w 17"/>
                  <a:gd name="T9" fmla="*/ 0 h 18"/>
                  <a:gd name="T10" fmla="*/ 13 w 17"/>
                  <a:gd name="T11" fmla="*/ 0 h 18"/>
                  <a:gd name="T12" fmla="*/ 11 w 17"/>
                  <a:gd name="T13" fmla="*/ 0 h 18"/>
                  <a:gd name="T14" fmla="*/ 10 w 17"/>
                  <a:gd name="T15" fmla="*/ 0 h 18"/>
                  <a:gd name="T16" fmla="*/ 7 w 17"/>
                  <a:gd name="T17" fmla="*/ 0 h 18"/>
                  <a:gd name="T18" fmla="*/ 4 w 17"/>
                  <a:gd name="T19" fmla="*/ 2 h 18"/>
                  <a:gd name="T20" fmla="*/ 1 w 17"/>
                  <a:gd name="T21" fmla="*/ 5 h 18"/>
                  <a:gd name="T22" fmla="*/ 0 w 17"/>
                  <a:gd name="T23" fmla="*/ 8 h 18"/>
                  <a:gd name="T24" fmla="*/ 0 w 17"/>
                  <a:gd name="T25" fmla="*/ 12 h 18"/>
                  <a:gd name="T26" fmla="*/ 0 w 17"/>
                  <a:gd name="T27" fmla="*/ 14 h 18"/>
                  <a:gd name="T28" fmla="*/ 0 w 17"/>
                  <a:gd name="T29" fmla="*/ 15 h 18"/>
                  <a:gd name="T30" fmla="*/ 1 w 17"/>
                  <a:gd name="T31" fmla="*/ 15 h 18"/>
                  <a:gd name="T32" fmla="*/ 3 w 17"/>
                  <a:gd name="T33" fmla="*/ 17 h 18"/>
                  <a:gd name="T34" fmla="*/ 4 w 17"/>
                  <a:gd name="T35" fmla="*/ 17 h 18"/>
                  <a:gd name="T36" fmla="*/ 7 w 17"/>
                  <a:gd name="T37" fmla="*/ 15 h 18"/>
                  <a:gd name="T38" fmla="*/ 10 w 17"/>
                  <a:gd name="T39" fmla="*/ 13 h 18"/>
                  <a:gd name="T40" fmla="*/ 13 w 17"/>
                  <a:gd name="T41" fmla="*/ 1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3" y="11"/>
                    </a:moveTo>
                    <a:lnTo>
                      <a:pt x="14" y="7"/>
                    </a:lnTo>
                    <a:lnTo>
                      <a:pt x="16" y="3"/>
                    </a:lnTo>
                    <a:lnTo>
                      <a:pt x="14" y="1"/>
                    </a:lnTo>
                    <a:lnTo>
                      <a:pt x="14" y="0"/>
                    </a:lnTo>
                    <a:lnTo>
                      <a:pt x="13" y="0"/>
                    </a:lnTo>
                    <a:lnTo>
                      <a:pt x="11" y="0"/>
                    </a:lnTo>
                    <a:lnTo>
                      <a:pt x="10" y="0"/>
                    </a:lnTo>
                    <a:lnTo>
                      <a:pt x="7" y="0"/>
                    </a:lnTo>
                    <a:lnTo>
                      <a:pt x="4" y="2"/>
                    </a:lnTo>
                    <a:lnTo>
                      <a:pt x="1" y="5"/>
                    </a:lnTo>
                    <a:lnTo>
                      <a:pt x="0" y="8"/>
                    </a:lnTo>
                    <a:lnTo>
                      <a:pt x="0" y="12"/>
                    </a:lnTo>
                    <a:lnTo>
                      <a:pt x="0" y="14"/>
                    </a:lnTo>
                    <a:lnTo>
                      <a:pt x="0" y="15"/>
                    </a:lnTo>
                    <a:lnTo>
                      <a:pt x="1" y="15"/>
                    </a:lnTo>
                    <a:lnTo>
                      <a:pt x="3" y="17"/>
                    </a:lnTo>
                    <a:lnTo>
                      <a:pt x="4" y="17"/>
                    </a:lnTo>
                    <a:lnTo>
                      <a:pt x="7" y="15"/>
                    </a:lnTo>
                    <a:lnTo>
                      <a:pt x="10" y="13"/>
                    </a:lnTo>
                    <a:lnTo>
                      <a:pt x="13" y="11"/>
                    </a:lnTo>
                  </a:path>
                </a:pathLst>
              </a:custGeom>
              <a:solidFill>
                <a:srgbClr val="333333"/>
              </a:solidFill>
              <a:ln w="9525" cap="rnd">
                <a:noFill/>
                <a:round/>
                <a:headEnd type="none" w="sm" len="sm"/>
                <a:tailEnd type="none" w="sm" len="sm"/>
              </a:ln>
            </p:spPr>
            <p:txBody>
              <a:bodyPr/>
              <a:lstStyle/>
              <a:p>
                <a:endParaRPr lang="en-US"/>
              </a:p>
            </p:txBody>
          </p:sp>
          <p:sp>
            <p:nvSpPr>
              <p:cNvPr id="8328" name="Freeform 100"/>
              <p:cNvSpPr>
                <a:spLocks/>
              </p:cNvSpPr>
              <p:nvPr/>
            </p:nvSpPr>
            <p:spPr bwMode="auto">
              <a:xfrm>
                <a:off x="304" y="1949"/>
                <a:ext cx="17" cy="17"/>
              </a:xfrm>
              <a:custGeom>
                <a:avLst/>
                <a:gdLst>
                  <a:gd name="T0" fmla="*/ 12 w 17"/>
                  <a:gd name="T1" fmla="*/ 9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2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2 w 17"/>
                  <a:gd name="T27" fmla="*/ 16 h 17"/>
                  <a:gd name="T28" fmla="*/ 6 w 17"/>
                  <a:gd name="T29" fmla="*/ 16 h 17"/>
                  <a:gd name="T30" fmla="*/ 10 w 17"/>
                  <a:gd name="T31" fmla="*/ 12 h 17"/>
                  <a:gd name="T32" fmla="*/ 12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9"/>
                    </a:moveTo>
                    <a:lnTo>
                      <a:pt x="14" y="6"/>
                    </a:lnTo>
                    <a:lnTo>
                      <a:pt x="16" y="3"/>
                    </a:lnTo>
                    <a:lnTo>
                      <a:pt x="14" y="0"/>
                    </a:lnTo>
                    <a:lnTo>
                      <a:pt x="12" y="0"/>
                    </a:lnTo>
                    <a:lnTo>
                      <a:pt x="10" y="0"/>
                    </a:lnTo>
                    <a:lnTo>
                      <a:pt x="6" y="0"/>
                    </a:lnTo>
                    <a:lnTo>
                      <a:pt x="2" y="2"/>
                    </a:lnTo>
                    <a:lnTo>
                      <a:pt x="0" y="5"/>
                    </a:lnTo>
                    <a:lnTo>
                      <a:pt x="0" y="8"/>
                    </a:lnTo>
                    <a:lnTo>
                      <a:pt x="0" y="11"/>
                    </a:lnTo>
                    <a:lnTo>
                      <a:pt x="0" y="14"/>
                    </a:lnTo>
                    <a:lnTo>
                      <a:pt x="0" y="16"/>
                    </a:lnTo>
                    <a:lnTo>
                      <a:pt x="2" y="16"/>
                    </a:lnTo>
                    <a:lnTo>
                      <a:pt x="6" y="16"/>
                    </a:lnTo>
                    <a:lnTo>
                      <a:pt x="10" y="12"/>
                    </a:lnTo>
                    <a:lnTo>
                      <a:pt x="12" y="9"/>
                    </a:lnTo>
                  </a:path>
                </a:pathLst>
              </a:custGeom>
              <a:solidFill>
                <a:srgbClr val="000000"/>
              </a:solidFill>
              <a:ln w="9525" cap="rnd">
                <a:noFill/>
                <a:round/>
                <a:headEnd type="none" w="sm" len="sm"/>
                <a:tailEnd type="none" w="sm" len="sm"/>
              </a:ln>
            </p:spPr>
            <p:txBody>
              <a:bodyPr/>
              <a:lstStyle/>
              <a:p>
                <a:endParaRPr lang="en-US"/>
              </a:p>
            </p:txBody>
          </p:sp>
          <p:sp>
            <p:nvSpPr>
              <p:cNvPr id="8329" name="Freeform 101"/>
              <p:cNvSpPr>
                <a:spLocks/>
              </p:cNvSpPr>
              <p:nvPr/>
            </p:nvSpPr>
            <p:spPr bwMode="auto">
              <a:xfrm>
                <a:off x="321" y="1934"/>
                <a:ext cx="17" cy="17"/>
              </a:xfrm>
              <a:custGeom>
                <a:avLst/>
                <a:gdLst>
                  <a:gd name="T0" fmla="*/ 2 w 17"/>
                  <a:gd name="T1" fmla="*/ 16 h 17"/>
                  <a:gd name="T2" fmla="*/ 1 w 17"/>
                  <a:gd name="T3" fmla="*/ 14 h 17"/>
                  <a:gd name="T4" fmla="*/ 0 w 17"/>
                  <a:gd name="T5" fmla="*/ 13 h 17"/>
                  <a:gd name="T6" fmla="*/ 0 w 17"/>
                  <a:gd name="T7" fmla="*/ 12 h 17"/>
                  <a:gd name="T8" fmla="*/ 0 w 17"/>
                  <a:gd name="T9" fmla="*/ 10 h 17"/>
                  <a:gd name="T10" fmla="*/ 0 w 17"/>
                  <a:gd name="T11" fmla="*/ 7 h 17"/>
                  <a:gd name="T12" fmla="*/ 1 w 17"/>
                  <a:gd name="T13" fmla="*/ 4 h 17"/>
                  <a:gd name="T14" fmla="*/ 4 w 17"/>
                  <a:gd name="T15" fmla="*/ 2 h 17"/>
                  <a:gd name="T16" fmla="*/ 6 w 17"/>
                  <a:gd name="T17" fmla="*/ 0 h 17"/>
                  <a:gd name="T18" fmla="*/ 9 w 17"/>
                  <a:gd name="T19" fmla="*/ 0 h 17"/>
                  <a:gd name="T20" fmla="*/ 12 w 17"/>
                  <a:gd name="T21" fmla="*/ 0 h 17"/>
                  <a:gd name="T22" fmla="*/ 13 w 17"/>
                  <a:gd name="T23" fmla="*/ 1 h 17"/>
                  <a:gd name="T24" fmla="*/ 14 w 17"/>
                  <a:gd name="T25" fmla="*/ 1 h 17"/>
                  <a:gd name="T26" fmla="*/ 16 w 17"/>
                  <a:gd name="T27" fmla="*/ 2 h 17"/>
                  <a:gd name="T28" fmla="*/ 16 w 17"/>
                  <a:gd name="T29" fmla="*/ 4 h 17"/>
                  <a:gd name="T30" fmla="*/ 16 w 17"/>
                  <a:gd name="T31" fmla="*/ 7 h 17"/>
                  <a:gd name="T32" fmla="*/ 13 w 17"/>
                  <a:gd name="T33" fmla="*/ 10 h 17"/>
                  <a:gd name="T34" fmla="*/ 10 w 17"/>
                  <a:gd name="T35" fmla="*/ 12 h 17"/>
                  <a:gd name="T36" fmla="*/ 8 w 17"/>
                  <a:gd name="T37" fmla="*/ 14 h 17"/>
                  <a:gd name="T38" fmla="*/ 5 w 17"/>
                  <a:gd name="T39" fmla="*/ 16 h 17"/>
                  <a:gd name="T40" fmla="*/ 2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2" y="16"/>
                    </a:moveTo>
                    <a:lnTo>
                      <a:pt x="1" y="14"/>
                    </a:lnTo>
                    <a:lnTo>
                      <a:pt x="0" y="13"/>
                    </a:lnTo>
                    <a:lnTo>
                      <a:pt x="0" y="12"/>
                    </a:lnTo>
                    <a:lnTo>
                      <a:pt x="0" y="10"/>
                    </a:lnTo>
                    <a:lnTo>
                      <a:pt x="0" y="7"/>
                    </a:lnTo>
                    <a:lnTo>
                      <a:pt x="1" y="4"/>
                    </a:lnTo>
                    <a:lnTo>
                      <a:pt x="4" y="2"/>
                    </a:lnTo>
                    <a:lnTo>
                      <a:pt x="6" y="0"/>
                    </a:lnTo>
                    <a:lnTo>
                      <a:pt x="9" y="0"/>
                    </a:lnTo>
                    <a:lnTo>
                      <a:pt x="12" y="0"/>
                    </a:lnTo>
                    <a:lnTo>
                      <a:pt x="13" y="1"/>
                    </a:lnTo>
                    <a:lnTo>
                      <a:pt x="14" y="1"/>
                    </a:lnTo>
                    <a:lnTo>
                      <a:pt x="16" y="2"/>
                    </a:lnTo>
                    <a:lnTo>
                      <a:pt x="16" y="4"/>
                    </a:lnTo>
                    <a:lnTo>
                      <a:pt x="16" y="7"/>
                    </a:lnTo>
                    <a:lnTo>
                      <a:pt x="13" y="10"/>
                    </a:lnTo>
                    <a:lnTo>
                      <a:pt x="10" y="12"/>
                    </a:lnTo>
                    <a:lnTo>
                      <a:pt x="8" y="14"/>
                    </a:lnTo>
                    <a:lnTo>
                      <a:pt x="5" y="16"/>
                    </a:lnTo>
                    <a:lnTo>
                      <a:pt x="2" y="16"/>
                    </a:lnTo>
                  </a:path>
                </a:pathLst>
              </a:custGeom>
              <a:solidFill>
                <a:srgbClr val="999999"/>
              </a:solidFill>
              <a:ln w="9525" cap="rnd">
                <a:noFill/>
                <a:round/>
                <a:headEnd type="none" w="sm" len="sm"/>
                <a:tailEnd type="none" w="sm" len="sm"/>
              </a:ln>
            </p:spPr>
            <p:txBody>
              <a:bodyPr/>
              <a:lstStyle/>
              <a:p>
                <a:endParaRPr lang="en-US"/>
              </a:p>
            </p:txBody>
          </p:sp>
          <p:sp>
            <p:nvSpPr>
              <p:cNvPr id="8330" name="Freeform 102"/>
              <p:cNvSpPr>
                <a:spLocks/>
              </p:cNvSpPr>
              <p:nvPr/>
            </p:nvSpPr>
            <p:spPr bwMode="auto">
              <a:xfrm>
                <a:off x="323" y="1935"/>
                <a:ext cx="17" cy="17"/>
              </a:xfrm>
              <a:custGeom>
                <a:avLst/>
                <a:gdLst>
                  <a:gd name="T0" fmla="*/ 12 w 17"/>
                  <a:gd name="T1" fmla="*/ 10 h 17"/>
                  <a:gd name="T2" fmla="*/ 16 w 17"/>
                  <a:gd name="T3" fmla="*/ 6 h 17"/>
                  <a:gd name="T4" fmla="*/ 16 w 17"/>
                  <a:gd name="T5" fmla="*/ 3 h 17"/>
                  <a:gd name="T6" fmla="*/ 16 w 17"/>
                  <a:gd name="T7" fmla="*/ 1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2 h 17"/>
                  <a:gd name="T20" fmla="*/ 0 w 17"/>
                  <a:gd name="T21" fmla="*/ 4 h 17"/>
                  <a:gd name="T22" fmla="*/ 0 w 17"/>
                  <a:gd name="T23" fmla="*/ 8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2 h 17"/>
                  <a:gd name="T40" fmla="*/ 12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10"/>
                    </a:moveTo>
                    <a:lnTo>
                      <a:pt x="16" y="6"/>
                    </a:lnTo>
                    <a:lnTo>
                      <a:pt x="16" y="3"/>
                    </a:lnTo>
                    <a:lnTo>
                      <a:pt x="16" y="1"/>
                    </a:lnTo>
                    <a:lnTo>
                      <a:pt x="14" y="0"/>
                    </a:lnTo>
                    <a:lnTo>
                      <a:pt x="12" y="0"/>
                    </a:lnTo>
                    <a:lnTo>
                      <a:pt x="11" y="0"/>
                    </a:lnTo>
                    <a:lnTo>
                      <a:pt x="9" y="0"/>
                    </a:lnTo>
                    <a:lnTo>
                      <a:pt x="6" y="0"/>
                    </a:lnTo>
                    <a:lnTo>
                      <a:pt x="3" y="2"/>
                    </a:lnTo>
                    <a:lnTo>
                      <a:pt x="0" y="4"/>
                    </a:lnTo>
                    <a:lnTo>
                      <a:pt x="0" y="8"/>
                    </a:lnTo>
                    <a:lnTo>
                      <a:pt x="0" y="11"/>
                    </a:lnTo>
                    <a:lnTo>
                      <a:pt x="0" y="13"/>
                    </a:lnTo>
                    <a:lnTo>
                      <a:pt x="0" y="14"/>
                    </a:lnTo>
                    <a:lnTo>
                      <a:pt x="0" y="16"/>
                    </a:lnTo>
                    <a:lnTo>
                      <a:pt x="2" y="16"/>
                    </a:lnTo>
                    <a:lnTo>
                      <a:pt x="3" y="16"/>
                    </a:lnTo>
                    <a:lnTo>
                      <a:pt x="6" y="14"/>
                    </a:lnTo>
                    <a:lnTo>
                      <a:pt x="9" y="12"/>
                    </a:lnTo>
                    <a:lnTo>
                      <a:pt x="12" y="10"/>
                    </a:lnTo>
                  </a:path>
                </a:pathLst>
              </a:custGeom>
              <a:solidFill>
                <a:srgbClr val="333333"/>
              </a:solidFill>
              <a:ln w="9525" cap="rnd">
                <a:noFill/>
                <a:round/>
                <a:headEnd type="none" w="sm" len="sm"/>
                <a:tailEnd type="none" w="sm" len="sm"/>
              </a:ln>
            </p:spPr>
            <p:txBody>
              <a:bodyPr/>
              <a:lstStyle/>
              <a:p>
                <a:endParaRPr lang="en-US"/>
              </a:p>
            </p:txBody>
          </p:sp>
          <p:sp>
            <p:nvSpPr>
              <p:cNvPr id="8331" name="Freeform 103"/>
              <p:cNvSpPr>
                <a:spLocks/>
              </p:cNvSpPr>
              <p:nvPr/>
            </p:nvSpPr>
            <p:spPr bwMode="auto">
              <a:xfrm>
                <a:off x="324" y="1937"/>
                <a:ext cx="17" cy="17"/>
              </a:xfrm>
              <a:custGeom>
                <a:avLst/>
                <a:gdLst>
                  <a:gd name="T0" fmla="*/ 14 w 17"/>
                  <a:gd name="T1" fmla="*/ 9 h 17"/>
                  <a:gd name="T2" fmla="*/ 16 w 17"/>
                  <a:gd name="T3" fmla="*/ 6 h 17"/>
                  <a:gd name="T4" fmla="*/ 16 w 17"/>
                  <a:gd name="T5" fmla="*/ 3 h 17"/>
                  <a:gd name="T6" fmla="*/ 16 w 17"/>
                  <a:gd name="T7" fmla="*/ 0 h 17"/>
                  <a:gd name="T8" fmla="*/ 14 w 17"/>
                  <a:gd name="T9" fmla="*/ 0 h 17"/>
                  <a:gd name="T10" fmla="*/ 10 w 17"/>
                  <a:gd name="T11" fmla="*/ 0 h 17"/>
                  <a:gd name="T12" fmla="*/ 6 w 17"/>
                  <a:gd name="T13" fmla="*/ 0 h 17"/>
                  <a:gd name="T14" fmla="*/ 4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4 w 17"/>
                  <a:gd name="T27" fmla="*/ 16 h 17"/>
                  <a:gd name="T28" fmla="*/ 6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3"/>
                    </a:lnTo>
                    <a:lnTo>
                      <a:pt x="16" y="0"/>
                    </a:lnTo>
                    <a:lnTo>
                      <a:pt x="14" y="0"/>
                    </a:lnTo>
                    <a:lnTo>
                      <a:pt x="10" y="0"/>
                    </a:lnTo>
                    <a:lnTo>
                      <a:pt x="6" y="0"/>
                    </a:lnTo>
                    <a:lnTo>
                      <a:pt x="4" y="2"/>
                    </a:lnTo>
                    <a:lnTo>
                      <a:pt x="0" y="5"/>
                    </a:lnTo>
                    <a:lnTo>
                      <a:pt x="0" y="8"/>
                    </a:lnTo>
                    <a:lnTo>
                      <a:pt x="0" y="11"/>
                    </a:lnTo>
                    <a:lnTo>
                      <a:pt x="0" y="14"/>
                    </a:lnTo>
                    <a:lnTo>
                      <a:pt x="0" y="16"/>
                    </a:lnTo>
                    <a:lnTo>
                      <a:pt x="4" y="16"/>
                    </a:lnTo>
                    <a:lnTo>
                      <a:pt x="6"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8332" name="Freeform 104"/>
              <p:cNvSpPr>
                <a:spLocks/>
              </p:cNvSpPr>
              <p:nvPr/>
            </p:nvSpPr>
            <p:spPr bwMode="auto">
              <a:xfrm>
                <a:off x="306" y="1931"/>
                <a:ext cx="28" cy="24"/>
              </a:xfrm>
              <a:custGeom>
                <a:avLst/>
                <a:gdLst>
                  <a:gd name="T0" fmla="*/ 0 w 28"/>
                  <a:gd name="T1" fmla="*/ 16 h 24"/>
                  <a:gd name="T2" fmla="*/ 27 w 28"/>
                  <a:gd name="T3" fmla="*/ 0 h 24"/>
                  <a:gd name="T4" fmla="*/ 27 w 28"/>
                  <a:gd name="T5" fmla="*/ 4 h 24"/>
                  <a:gd name="T6" fmla="*/ 20 w 28"/>
                  <a:gd name="T7" fmla="*/ 11 h 24"/>
                  <a:gd name="T8" fmla="*/ 17 w 28"/>
                  <a:gd name="T9" fmla="*/ 16 h 24"/>
                  <a:gd name="T10" fmla="*/ 7 w 28"/>
                  <a:gd name="T11" fmla="*/ 23 h 24"/>
                  <a:gd name="T12" fmla="*/ 4 w 28"/>
                  <a:gd name="T13" fmla="*/ 20 h 24"/>
                  <a:gd name="T14" fmla="*/ 0 w 28"/>
                  <a:gd name="T15" fmla="*/ 21 h 24"/>
                  <a:gd name="T16" fmla="*/ 0 w 28"/>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0" y="16"/>
                    </a:moveTo>
                    <a:lnTo>
                      <a:pt x="27" y="0"/>
                    </a:lnTo>
                    <a:lnTo>
                      <a:pt x="27" y="4"/>
                    </a:lnTo>
                    <a:lnTo>
                      <a:pt x="20" y="11"/>
                    </a:lnTo>
                    <a:lnTo>
                      <a:pt x="17" y="16"/>
                    </a:lnTo>
                    <a:lnTo>
                      <a:pt x="7" y="23"/>
                    </a:lnTo>
                    <a:lnTo>
                      <a:pt x="4" y="20"/>
                    </a:lnTo>
                    <a:lnTo>
                      <a:pt x="0" y="21"/>
                    </a:lnTo>
                    <a:lnTo>
                      <a:pt x="0" y="16"/>
                    </a:lnTo>
                  </a:path>
                </a:pathLst>
              </a:custGeom>
              <a:solidFill>
                <a:srgbClr val="333333"/>
              </a:solidFill>
              <a:ln w="9525" cap="rnd">
                <a:noFill/>
                <a:round/>
                <a:headEnd type="none" w="sm" len="sm"/>
                <a:tailEnd type="none" w="sm" len="sm"/>
              </a:ln>
            </p:spPr>
            <p:txBody>
              <a:bodyPr/>
              <a:lstStyle/>
              <a:p>
                <a:endParaRPr lang="en-US"/>
              </a:p>
            </p:txBody>
          </p:sp>
          <p:sp>
            <p:nvSpPr>
              <p:cNvPr id="8333" name="Freeform 105"/>
              <p:cNvSpPr>
                <a:spLocks/>
              </p:cNvSpPr>
              <p:nvPr/>
            </p:nvSpPr>
            <p:spPr bwMode="auto">
              <a:xfrm>
                <a:off x="314" y="1944"/>
                <a:ext cx="16" cy="17"/>
              </a:xfrm>
              <a:custGeom>
                <a:avLst/>
                <a:gdLst>
                  <a:gd name="T0" fmla="*/ 15 w 16"/>
                  <a:gd name="T1" fmla="*/ 11 h 17"/>
                  <a:gd name="T2" fmla="*/ 15 w 16"/>
                  <a:gd name="T3" fmla="*/ 0 h 17"/>
                  <a:gd name="T4" fmla="*/ 0 w 16"/>
                  <a:gd name="T5" fmla="*/ 1 h 17"/>
                  <a:gd name="T6" fmla="*/ 0 w 16"/>
                  <a:gd name="T7" fmla="*/ 16 h 17"/>
                  <a:gd name="T8" fmla="*/ 15 w 16"/>
                  <a:gd name="T9" fmla="*/ 1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1"/>
                    </a:moveTo>
                    <a:lnTo>
                      <a:pt x="15" y="0"/>
                    </a:lnTo>
                    <a:lnTo>
                      <a:pt x="0" y="1"/>
                    </a:lnTo>
                    <a:lnTo>
                      <a:pt x="0" y="16"/>
                    </a:lnTo>
                    <a:lnTo>
                      <a:pt x="15" y="11"/>
                    </a:lnTo>
                  </a:path>
                </a:pathLst>
              </a:custGeom>
              <a:solidFill>
                <a:srgbClr val="000000"/>
              </a:solidFill>
              <a:ln w="9525" cap="rnd">
                <a:noFill/>
                <a:round/>
                <a:headEnd type="none" w="sm" len="sm"/>
                <a:tailEnd type="none" w="sm" len="sm"/>
              </a:ln>
            </p:spPr>
            <p:txBody>
              <a:bodyPr/>
              <a:lstStyle/>
              <a:p>
                <a:endParaRPr lang="en-US"/>
              </a:p>
            </p:txBody>
          </p:sp>
          <p:sp>
            <p:nvSpPr>
              <p:cNvPr id="8334" name="Freeform 106"/>
              <p:cNvSpPr>
                <a:spLocks/>
              </p:cNvSpPr>
              <p:nvPr/>
            </p:nvSpPr>
            <p:spPr bwMode="auto">
              <a:xfrm>
                <a:off x="304" y="1946"/>
                <a:ext cx="17" cy="18"/>
              </a:xfrm>
              <a:custGeom>
                <a:avLst/>
                <a:gdLst>
                  <a:gd name="T0" fmla="*/ 0 w 17"/>
                  <a:gd name="T1" fmla="*/ 14 h 18"/>
                  <a:gd name="T2" fmla="*/ 0 w 17"/>
                  <a:gd name="T3" fmla="*/ 0 h 18"/>
                  <a:gd name="T4" fmla="*/ 16 w 17"/>
                  <a:gd name="T5" fmla="*/ 2 h 18"/>
                  <a:gd name="T6" fmla="*/ 16 w 17"/>
                  <a:gd name="T7" fmla="*/ 17 h 18"/>
                  <a:gd name="T8" fmla="*/ 0 w 17"/>
                  <a:gd name="T9" fmla="*/ 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4"/>
                    </a:moveTo>
                    <a:lnTo>
                      <a:pt x="0" y="0"/>
                    </a:lnTo>
                    <a:lnTo>
                      <a:pt x="16" y="2"/>
                    </a:lnTo>
                    <a:lnTo>
                      <a:pt x="16" y="17"/>
                    </a:lnTo>
                    <a:lnTo>
                      <a:pt x="0" y="14"/>
                    </a:lnTo>
                  </a:path>
                </a:pathLst>
              </a:custGeom>
              <a:solidFill>
                <a:srgbClr val="666666"/>
              </a:solidFill>
              <a:ln w="9525" cap="rnd">
                <a:noFill/>
                <a:round/>
                <a:headEnd type="none" w="sm" len="sm"/>
                <a:tailEnd type="none" w="sm" len="sm"/>
              </a:ln>
            </p:spPr>
            <p:txBody>
              <a:bodyPr/>
              <a:lstStyle/>
              <a:p>
                <a:endParaRPr lang="en-US"/>
              </a:p>
            </p:txBody>
          </p:sp>
          <p:sp>
            <p:nvSpPr>
              <p:cNvPr id="8335" name="Freeform 107"/>
              <p:cNvSpPr>
                <a:spLocks/>
              </p:cNvSpPr>
              <p:nvPr/>
            </p:nvSpPr>
            <p:spPr bwMode="auto">
              <a:xfrm>
                <a:off x="304" y="1930"/>
                <a:ext cx="30" cy="19"/>
              </a:xfrm>
              <a:custGeom>
                <a:avLst/>
                <a:gdLst>
                  <a:gd name="T0" fmla="*/ 29 w 30"/>
                  <a:gd name="T1" fmla="*/ 0 h 19"/>
                  <a:gd name="T2" fmla="*/ 26 w 30"/>
                  <a:gd name="T3" fmla="*/ 0 h 19"/>
                  <a:gd name="T4" fmla="*/ 0 w 30"/>
                  <a:gd name="T5" fmla="*/ 16 h 19"/>
                  <a:gd name="T6" fmla="*/ 0 w 30"/>
                  <a:gd name="T7" fmla="*/ 18 h 19"/>
                  <a:gd name="T8" fmla="*/ 29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29" y="0"/>
                    </a:moveTo>
                    <a:lnTo>
                      <a:pt x="26" y="0"/>
                    </a:lnTo>
                    <a:lnTo>
                      <a:pt x="0" y="16"/>
                    </a:lnTo>
                    <a:lnTo>
                      <a:pt x="0" y="18"/>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8336" name="Freeform 108"/>
              <p:cNvSpPr>
                <a:spLocks/>
              </p:cNvSpPr>
              <p:nvPr/>
            </p:nvSpPr>
            <p:spPr bwMode="auto">
              <a:xfrm>
                <a:off x="318" y="1942"/>
                <a:ext cx="17" cy="17"/>
              </a:xfrm>
              <a:custGeom>
                <a:avLst/>
                <a:gdLst>
                  <a:gd name="T0" fmla="*/ 16 w 17"/>
                  <a:gd name="T1" fmla="*/ 11 h 17"/>
                  <a:gd name="T2" fmla="*/ 16 w 17"/>
                  <a:gd name="T3" fmla="*/ 0 h 17"/>
                  <a:gd name="T4" fmla="*/ 0 w 17"/>
                  <a:gd name="T5" fmla="*/ 1 h 17"/>
                  <a:gd name="T6" fmla="*/ 0 w 17"/>
                  <a:gd name="T7" fmla="*/ 16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16" y="0"/>
                    </a:lnTo>
                    <a:lnTo>
                      <a:pt x="0" y="1"/>
                    </a:lnTo>
                    <a:lnTo>
                      <a:pt x="0" y="16"/>
                    </a:lnTo>
                    <a:lnTo>
                      <a:pt x="16" y="11"/>
                    </a:lnTo>
                  </a:path>
                </a:pathLst>
              </a:custGeom>
              <a:solidFill>
                <a:srgbClr val="000000"/>
              </a:solidFill>
              <a:ln w="9525" cap="rnd">
                <a:noFill/>
                <a:round/>
                <a:headEnd type="none" w="sm" len="sm"/>
                <a:tailEnd type="none" w="sm" len="sm"/>
              </a:ln>
            </p:spPr>
            <p:txBody>
              <a:bodyPr/>
              <a:lstStyle/>
              <a:p>
                <a:endParaRPr lang="en-US"/>
              </a:p>
            </p:txBody>
          </p:sp>
          <p:sp>
            <p:nvSpPr>
              <p:cNvPr id="8337" name="Freeform 109"/>
              <p:cNvSpPr>
                <a:spLocks/>
              </p:cNvSpPr>
              <p:nvPr/>
            </p:nvSpPr>
            <p:spPr bwMode="auto">
              <a:xfrm>
                <a:off x="321" y="1941"/>
                <a:ext cx="17" cy="16"/>
              </a:xfrm>
              <a:custGeom>
                <a:avLst/>
                <a:gdLst>
                  <a:gd name="T0" fmla="*/ 16 w 17"/>
                  <a:gd name="T1" fmla="*/ 10 h 16"/>
                  <a:gd name="T2" fmla="*/ 16 w 17"/>
                  <a:gd name="T3" fmla="*/ 0 h 16"/>
                  <a:gd name="T4" fmla="*/ 0 w 17"/>
                  <a:gd name="T5" fmla="*/ 1 h 16"/>
                  <a:gd name="T6" fmla="*/ 0 w 17"/>
                  <a:gd name="T7" fmla="*/ 15 h 16"/>
                  <a:gd name="T8" fmla="*/ 16 w 17"/>
                  <a:gd name="T9" fmla="*/ 1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0"/>
                    </a:moveTo>
                    <a:lnTo>
                      <a:pt x="16" y="0"/>
                    </a:lnTo>
                    <a:lnTo>
                      <a:pt x="0" y="1"/>
                    </a:lnTo>
                    <a:lnTo>
                      <a:pt x="0" y="15"/>
                    </a:lnTo>
                    <a:lnTo>
                      <a:pt x="16" y="10"/>
                    </a:lnTo>
                  </a:path>
                </a:pathLst>
              </a:custGeom>
              <a:solidFill>
                <a:srgbClr val="000000"/>
              </a:solidFill>
              <a:ln w="9525" cap="rnd">
                <a:noFill/>
                <a:round/>
                <a:headEnd type="none" w="sm" len="sm"/>
                <a:tailEnd type="none" w="sm" len="sm"/>
              </a:ln>
            </p:spPr>
            <p:txBody>
              <a:bodyPr/>
              <a:lstStyle/>
              <a:p>
                <a:endParaRPr lang="en-US"/>
              </a:p>
            </p:txBody>
          </p:sp>
          <p:sp>
            <p:nvSpPr>
              <p:cNvPr id="8338" name="Freeform 110"/>
              <p:cNvSpPr>
                <a:spLocks/>
              </p:cNvSpPr>
              <p:nvPr/>
            </p:nvSpPr>
            <p:spPr bwMode="auto">
              <a:xfrm>
                <a:off x="147" y="1941"/>
                <a:ext cx="40" cy="79"/>
              </a:xfrm>
              <a:custGeom>
                <a:avLst/>
                <a:gdLst>
                  <a:gd name="T0" fmla="*/ 0 w 40"/>
                  <a:gd name="T1" fmla="*/ 55 h 79"/>
                  <a:gd name="T2" fmla="*/ 39 w 40"/>
                  <a:gd name="T3" fmla="*/ 78 h 79"/>
                  <a:gd name="T4" fmla="*/ 39 w 40"/>
                  <a:gd name="T5" fmla="*/ 23 h 79"/>
                  <a:gd name="T6" fmla="*/ 0 w 40"/>
                  <a:gd name="T7" fmla="*/ 0 h 79"/>
                  <a:gd name="T8" fmla="*/ 0 w 40"/>
                  <a:gd name="T9" fmla="*/ 55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55"/>
                    </a:moveTo>
                    <a:lnTo>
                      <a:pt x="39" y="78"/>
                    </a:lnTo>
                    <a:lnTo>
                      <a:pt x="39" y="23"/>
                    </a:lnTo>
                    <a:lnTo>
                      <a:pt x="0" y="0"/>
                    </a:lnTo>
                    <a:lnTo>
                      <a:pt x="0" y="55"/>
                    </a:lnTo>
                  </a:path>
                </a:pathLst>
              </a:custGeom>
              <a:solidFill>
                <a:srgbClr val="7167B1"/>
              </a:solidFill>
              <a:ln w="9525" cap="rnd">
                <a:noFill/>
                <a:round/>
                <a:headEnd type="none" w="sm" len="sm"/>
                <a:tailEnd type="none" w="sm" len="sm"/>
              </a:ln>
            </p:spPr>
            <p:txBody>
              <a:bodyPr/>
              <a:lstStyle/>
              <a:p>
                <a:endParaRPr lang="en-US"/>
              </a:p>
            </p:txBody>
          </p:sp>
          <p:sp>
            <p:nvSpPr>
              <p:cNvPr id="8339" name="Freeform 111"/>
              <p:cNvSpPr>
                <a:spLocks/>
              </p:cNvSpPr>
              <p:nvPr/>
            </p:nvSpPr>
            <p:spPr bwMode="auto">
              <a:xfrm>
                <a:off x="147" y="1852"/>
                <a:ext cx="194" cy="114"/>
              </a:xfrm>
              <a:custGeom>
                <a:avLst/>
                <a:gdLst>
                  <a:gd name="T0" fmla="*/ 152 w 194"/>
                  <a:gd name="T1" fmla="*/ 0 h 114"/>
                  <a:gd name="T2" fmla="*/ 0 w 194"/>
                  <a:gd name="T3" fmla="*/ 88 h 114"/>
                  <a:gd name="T4" fmla="*/ 38 w 194"/>
                  <a:gd name="T5" fmla="*/ 113 h 114"/>
                  <a:gd name="T6" fmla="*/ 193 w 194"/>
                  <a:gd name="T7" fmla="*/ 22 h 114"/>
                  <a:gd name="T8" fmla="*/ 152 w 194"/>
                  <a:gd name="T9" fmla="*/ 0 h 114"/>
                  <a:gd name="T10" fmla="*/ 0 60000 65536"/>
                  <a:gd name="T11" fmla="*/ 0 60000 65536"/>
                  <a:gd name="T12" fmla="*/ 0 60000 65536"/>
                  <a:gd name="T13" fmla="*/ 0 60000 65536"/>
                  <a:gd name="T14" fmla="*/ 0 60000 65536"/>
                  <a:gd name="T15" fmla="*/ 0 w 194"/>
                  <a:gd name="T16" fmla="*/ 0 h 114"/>
                  <a:gd name="T17" fmla="*/ 194 w 194"/>
                  <a:gd name="T18" fmla="*/ 114 h 114"/>
                </a:gdLst>
                <a:ahLst/>
                <a:cxnLst>
                  <a:cxn ang="T10">
                    <a:pos x="T0" y="T1"/>
                  </a:cxn>
                  <a:cxn ang="T11">
                    <a:pos x="T2" y="T3"/>
                  </a:cxn>
                  <a:cxn ang="T12">
                    <a:pos x="T4" y="T5"/>
                  </a:cxn>
                  <a:cxn ang="T13">
                    <a:pos x="T6" y="T7"/>
                  </a:cxn>
                  <a:cxn ang="T14">
                    <a:pos x="T8" y="T9"/>
                  </a:cxn>
                </a:cxnLst>
                <a:rect l="T15" t="T16" r="T17" b="T18"/>
                <a:pathLst>
                  <a:path w="194" h="114">
                    <a:moveTo>
                      <a:pt x="152" y="0"/>
                    </a:moveTo>
                    <a:lnTo>
                      <a:pt x="0" y="88"/>
                    </a:lnTo>
                    <a:lnTo>
                      <a:pt x="38" y="113"/>
                    </a:lnTo>
                    <a:lnTo>
                      <a:pt x="193" y="22"/>
                    </a:lnTo>
                    <a:lnTo>
                      <a:pt x="152" y="0"/>
                    </a:lnTo>
                  </a:path>
                </a:pathLst>
              </a:custGeom>
              <a:solidFill>
                <a:srgbClr val="A19ACB"/>
              </a:solidFill>
              <a:ln w="9525" cap="rnd">
                <a:noFill/>
                <a:round/>
                <a:headEnd type="none" w="sm" len="sm"/>
                <a:tailEnd type="none" w="sm" len="sm"/>
              </a:ln>
            </p:spPr>
            <p:txBody>
              <a:bodyPr/>
              <a:lstStyle/>
              <a:p>
                <a:endParaRPr lang="en-US"/>
              </a:p>
            </p:txBody>
          </p:sp>
          <p:sp>
            <p:nvSpPr>
              <p:cNvPr id="8340" name="Freeform 112"/>
              <p:cNvSpPr>
                <a:spLocks/>
              </p:cNvSpPr>
              <p:nvPr/>
            </p:nvSpPr>
            <p:spPr bwMode="auto">
              <a:xfrm>
                <a:off x="186" y="1876"/>
                <a:ext cx="155" cy="144"/>
              </a:xfrm>
              <a:custGeom>
                <a:avLst/>
                <a:gdLst>
                  <a:gd name="T0" fmla="*/ 154 w 155"/>
                  <a:gd name="T1" fmla="*/ 55 h 144"/>
                  <a:gd name="T2" fmla="*/ 0 w 155"/>
                  <a:gd name="T3" fmla="*/ 143 h 144"/>
                  <a:gd name="T4" fmla="*/ 0 w 155"/>
                  <a:gd name="T5" fmla="*/ 87 h 144"/>
                  <a:gd name="T6" fmla="*/ 154 w 155"/>
                  <a:gd name="T7" fmla="*/ 0 h 144"/>
                  <a:gd name="T8" fmla="*/ 154 w 155"/>
                  <a:gd name="T9" fmla="*/ 55 h 144"/>
                  <a:gd name="T10" fmla="*/ 0 60000 65536"/>
                  <a:gd name="T11" fmla="*/ 0 60000 65536"/>
                  <a:gd name="T12" fmla="*/ 0 60000 65536"/>
                  <a:gd name="T13" fmla="*/ 0 60000 65536"/>
                  <a:gd name="T14" fmla="*/ 0 60000 65536"/>
                  <a:gd name="T15" fmla="*/ 0 w 155"/>
                  <a:gd name="T16" fmla="*/ 0 h 144"/>
                  <a:gd name="T17" fmla="*/ 155 w 155"/>
                  <a:gd name="T18" fmla="*/ 144 h 144"/>
                </a:gdLst>
                <a:ahLst/>
                <a:cxnLst>
                  <a:cxn ang="T10">
                    <a:pos x="T0" y="T1"/>
                  </a:cxn>
                  <a:cxn ang="T11">
                    <a:pos x="T2" y="T3"/>
                  </a:cxn>
                  <a:cxn ang="T12">
                    <a:pos x="T4" y="T5"/>
                  </a:cxn>
                  <a:cxn ang="T13">
                    <a:pos x="T6" y="T7"/>
                  </a:cxn>
                  <a:cxn ang="T14">
                    <a:pos x="T8" y="T9"/>
                  </a:cxn>
                </a:cxnLst>
                <a:rect l="T15" t="T16" r="T17" b="T18"/>
                <a:pathLst>
                  <a:path w="155" h="144">
                    <a:moveTo>
                      <a:pt x="154" y="55"/>
                    </a:moveTo>
                    <a:lnTo>
                      <a:pt x="0" y="143"/>
                    </a:lnTo>
                    <a:lnTo>
                      <a:pt x="0" y="87"/>
                    </a:lnTo>
                    <a:lnTo>
                      <a:pt x="154" y="0"/>
                    </a:lnTo>
                    <a:lnTo>
                      <a:pt x="154" y="55"/>
                    </a:lnTo>
                  </a:path>
                </a:pathLst>
              </a:custGeom>
              <a:solidFill>
                <a:srgbClr val="3E347E"/>
              </a:solidFill>
              <a:ln w="9525" cap="rnd">
                <a:noFill/>
                <a:round/>
                <a:headEnd type="none" w="sm" len="sm"/>
                <a:tailEnd type="none" w="sm" len="sm"/>
              </a:ln>
            </p:spPr>
            <p:txBody>
              <a:bodyPr/>
              <a:lstStyle/>
              <a:p>
                <a:endParaRPr lang="en-US"/>
              </a:p>
            </p:txBody>
          </p:sp>
          <p:sp>
            <p:nvSpPr>
              <p:cNvPr id="8341" name="Freeform 113"/>
              <p:cNvSpPr>
                <a:spLocks/>
              </p:cNvSpPr>
              <p:nvPr/>
            </p:nvSpPr>
            <p:spPr bwMode="auto">
              <a:xfrm>
                <a:off x="186" y="1963"/>
                <a:ext cx="17" cy="57"/>
              </a:xfrm>
              <a:custGeom>
                <a:avLst/>
                <a:gdLst>
                  <a:gd name="T0" fmla="*/ 16 w 17"/>
                  <a:gd name="T1" fmla="*/ 54 h 57"/>
                  <a:gd name="T2" fmla="*/ 0 w 17"/>
                  <a:gd name="T3" fmla="*/ 56 h 57"/>
                  <a:gd name="T4" fmla="*/ 0 w 17"/>
                  <a:gd name="T5" fmla="*/ 1 h 57"/>
                  <a:gd name="T6" fmla="*/ 16 w 17"/>
                  <a:gd name="T7" fmla="*/ 0 h 57"/>
                  <a:gd name="T8" fmla="*/ 16 w 17"/>
                  <a:gd name="T9" fmla="*/ 54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16" y="54"/>
                    </a:moveTo>
                    <a:lnTo>
                      <a:pt x="0" y="56"/>
                    </a:lnTo>
                    <a:lnTo>
                      <a:pt x="0" y="1"/>
                    </a:lnTo>
                    <a:lnTo>
                      <a:pt x="16" y="0"/>
                    </a:lnTo>
                    <a:lnTo>
                      <a:pt x="16" y="54"/>
                    </a:lnTo>
                  </a:path>
                </a:pathLst>
              </a:custGeom>
              <a:solidFill>
                <a:srgbClr val="A19ACB"/>
              </a:solidFill>
              <a:ln w="9525" cap="rnd">
                <a:noFill/>
                <a:round/>
                <a:headEnd type="none" w="sm" len="sm"/>
                <a:tailEnd type="none" w="sm" len="sm"/>
              </a:ln>
            </p:spPr>
            <p:txBody>
              <a:bodyPr/>
              <a:lstStyle/>
              <a:p>
                <a:endParaRPr lang="en-US"/>
              </a:p>
            </p:txBody>
          </p:sp>
          <p:sp>
            <p:nvSpPr>
              <p:cNvPr id="8342" name="Freeform 114"/>
              <p:cNvSpPr>
                <a:spLocks/>
              </p:cNvSpPr>
              <p:nvPr/>
            </p:nvSpPr>
            <p:spPr bwMode="auto">
              <a:xfrm>
                <a:off x="212" y="1948"/>
                <a:ext cx="17" cy="58"/>
              </a:xfrm>
              <a:custGeom>
                <a:avLst/>
                <a:gdLst>
                  <a:gd name="T0" fmla="*/ 16 w 17"/>
                  <a:gd name="T1" fmla="*/ 0 h 58"/>
                  <a:gd name="T2" fmla="*/ 16 w 17"/>
                  <a:gd name="T3" fmla="*/ 54 h 58"/>
                  <a:gd name="T4" fmla="*/ 0 w 17"/>
                  <a:gd name="T5" fmla="*/ 57 h 58"/>
                  <a:gd name="T6" fmla="*/ 0 w 17"/>
                  <a:gd name="T7" fmla="*/ 1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4"/>
                    </a:lnTo>
                    <a:lnTo>
                      <a:pt x="0" y="57"/>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343" name="Freeform 115"/>
              <p:cNvSpPr>
                <a:spLocks/>
              </p:cNvSpPr>
              <p:nvPr/>
            </p:nvSpPr>
            <p:spPr bwMode="auto">
              <a:xfrm>
                <a:off x="237" y="1934"/>
                <a:ext cx="17" cy="58"/>
              </a:xfrm>
              <a:custGeom>
                <a:avLst/>
                <a:gdLst>
                  <a:gd name="T0" fmla="*/ 16 w 17"/>
                  <a:gd name="T1" fmla="*/ 0 h 58"/>
                  <a:gd name="T2" fmla="*/ 16 w 17"/>
                  <a:gd name="T3" fmla="*/ 55 h 58"/>
                  <a:gd name="T4" fmla="*/ 0 w 17"/>
                  <a:gd name="T5" fmla="*/ 57 h 58"/>
                  <a:gd name="T6" fmla="*/ 0 w 17"/>
                  <a:gd name="T7" fmla="*/ 0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5"/>
                    </a:lnTo>
                    <a:lnTo>
                      <a:pt x="0" y="57"/>
                    </a:lnTo>
                    <a:lnTo>
                      <a:pt x="0" y="0"/>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344" name="Freeform 116"/>
              <p:cNvSpPr>
                <a:spLocks/>
              </p:cNvSpPr>
              <p:nvPr/>
            </p:nvSpPr>
            <p:spPr bwMode="auto">
              <a:xfrm>
                <a:off x="262" y="1919"/>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8345" name="Freeform 117"/>
              <p:cNvSpPr>
                <a:spLocks/>
              </p:cNvSpPr>
              <p:nvPr/>
            </p:nvSpPr>
            <p:spPr bwMode="auto">
              <a:xfrm>
                <a:off x="287" y="1904"/>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8346" name="Freeform 118"/>
              <p:cNvSpPr>
                <a:spLocks/>
              </p:cNvSpPr>
              <p:nvPr/>
            </p:nvSpPr>
            <p:spPr bwMode="auto">
              <a:xfrm>
                <a:off x="312" y="1890"/>
                <a:ext cx="17" cy="59"/>
              </a:xfrm>
              <a:custGeom>
                <a:avLst/>
                <a:gdLst>
                  <a:gd name="T0" fmla="*/ 16 w 17"/>
                  <a:gd name="T1" fmla="*/ 0 h 59"/>
                  <a:gd name="T2" fmla="*/ 16 w 17"/>
                  <a:gd name="T3" fmla="*/ 56 h 59"/>
                  <a:gd name="T4" fmla="*/ 0 w 17"/>
                  <a:gd name="T5" fmla="*/ 58 h 59"/>
                  <a:gd name="T6" fmla="*/ 0 w 17"/>
                  <a:gd name="T7" fmla="*/ 1 h 59"/>
                  <a:gd name="T8" fmla="*/ 16 w 17"/>
                  <a:gd name="T9" fmla="*/ 0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0"/>
                    </a:moveTo>
                    <a:lnTo>
                      <a:pt x="16" y="56"/>
                    </a:lnTo>
                    <a:lnTo>
                      <a:pt x="0" y="58"/>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8347" name="Freeform 119"/>
              <p:cNvSpPr>
                <a:spLocks/>
              </p:cNvSpPr>
              <p:nvPr/>
            </p:nvSpPr>
            <p:spPr bwMode="auto">
              <a:xfrm>
                <a:off x="337" y="1876"/>
                <a:ext cx="17" cy="59"/>
              </a:xfrm>
              <a:custGeom>
                <a:avLst/>
                <a:gdLst>
                  <a:gd name="T0" fmla="*/ 16 w 17"/>
                  <a:gd name="T1" fmla="*/ 55 h 59"/>
                  <a:gd name="T2" fmla="*/ 0 w 17"/>
                  <a:gd name="T3" fmla="*/ 58 h 59"/>
                  <a:gd name="T4" fmla="*/ 0 w 17"/>
                  <a:gd name="T5" fmla="*/ 1 h 59"/>
                  <a:gd name="T6" fmla="*/ 16 w 17"/>
                  <a:gd name="T7" fmla="*/ 0 h 59"/>
                  <a:gd name="T8" fmla="*/ 16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55"/>
                    </a:moveTo>
                    <a:lnTo>
                      <a:pt x="0" y="58"/>
                    </a:lnTo>
                    <a:lnTo>
                      <a:pt x="0" y="1"/>
                    </a:lnTo>
                    <a:lnTo>
                      <a:pt x="16" y="0"/>
                    </a:lnTo>
                    <a:lnTo>
                      <a:pt x="16" y="55"/>
                    </a:lnTo>
                  </a:path>
                </a:pathLst>
              </a:custGeom>
              <a:solidFill>
                <a:srgbClr val="A19ACB"/>
              </a:solidFill>
              <a:ln w="9525" cap="rnd">
                <a:noFill/>
                <a:round/>
                <a:headEnd type="none" w="sm" len="sm"/>
                <a:tailEnd type="none" w="sm" len="sm"/>
              </a:ln>
            </p:spPr>
            <p:txBody>
              <a:bodyPr/>
              <a:lstStyle/>
              <a:p>
                <a:endParaRPr lang="en-US"/>
              </a:p>
            </p:txBody>
          </p:sp>
          <p:sp>
            <p:nvSpPr>
              <p:cNvPr id="8348" name="Freeform 120"/>
              <p:cNvSpPr>
                <a:spLocks/>
              </p:cNvSpPr>
              <p:nvPr/>
            </p:nvSpPr>
            <p:spPr bwMode="auto">
              <a:xfrm>
                <a:off x="182" y="1961"/>
                <a:ext cx="17" cy="59"/>
              </a:xfrm>
              <a:custGeom>
                <a:avLst/>
                <a:gdLst>
                  <a:gd name="T0" fmla="*/ 0 w 17"/>
                  <a:gd name="T1" fmla="*/ 55 h 59"/>
                  <a:gd name="T2" fmla="*/ 16 w 17"/>
                  <a:gd name="T3" fmla="*/ 58 h 59"/>
                  <a:gd name="T4" fmla="*/ 16 w 17"/>
                  <a:gd name="T5" fmla="*/ 2 h 59"/>
                  <a:gd name="T6" fmla="*/ 0 w 17"/>
                  <a:gd name="T7" fmla="*/ 0 h 59"/>
                  <a:gd name="T8" fmla="*/ 0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0" y="55"/>
                    </a:moveTo>
                    <a:lnTo>
                      <a:pt x="16" y="58"/>
                    </a:lnTo>
                    <a:lnTo>
                      <a:pt x="16" y="2"/>
                    </a:lnTo>
                    <a:lnTo>
                      <a:pt x="0" y="0"/>
                    </a:lnTo>
                    <a:lnTo>
                      <a:pt x="0" y="55"/>
                    </a:lnTo>
                  </a:path>
                </a:pathLst>
              </a:custGeom>
              <a:solidFill>
                <a:srgbClr val="D0CDE5"/>
              </a:solidFill>
              <a:ln w="9525" cap="rnd">
                <a:noFill/>
                <a:round/>
                <a:headEnd type="none" w="sm" len="sm"/>
                <a:tailEnd type="none" w="sm" len="sm"/>
              </a:ln>
            </p:spPr>
            <p:txBody>
              <a:bodyPr/>
              <a:lstStyle/>
              <a:p>
                <a:endParaRPr lang="en-US"/>
              </a:p>
            </p:txBody>
          </p:sp>
          <p:sp>
            <p:nvSpPr>
              <p:cNvPr id="8349" name="Freeform 121"/>
              <p:cNvSpPr>
                <a:spLocks/>
              </p:cNvSpPr>
              <p:nvPr/>
            </p:nvSpPr>
            <p:spPr bwMode="auto">
              <a:xfrm>
                <a:off x="147" y="1941"/>
                <a:ext cx="17" cy="60"/>
              </a:xfrm>
              <a:custGeom>
                <a:avLst/>
                <a:gdLst>
                  <a:gd name="T0" fmla="*/ 0 w 17"/>
                  <a:gd name="T1" fmla="*/ 56 h 60"/>
                  <a:gd name="T2" fmla="*/ 16 w 17"/>
                  <a:gd name="T3" fmla="*/ 59 h 60"/>
                  <a:gd name="T4" fmla="*/ 16 w 17"/>
                  <a:gd name="T5" fmla="*/ 1 h 60"/>
                  <a:gd name="T6" fmla="*/ 0 w 17"/>
                  <a:gd name="T7" fmla="*/ 0 h 60"/>
                  <a:gd name="T8" fmla="*/ 0 w 17"/>
                  <a:gd name="T9" fmla="*/ 56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56"/>
                    </a:moveTo>
                    <a:lnTo>
                      <a:pt x="16" y="59"/>
                    </a:lnTo>
                    <a:lnTo>
                      <a:pt x="16" y="1"/>
                    </a:lnTo>
                    <a:lnTo>
                      <a:pt x="0" y="0"/>
                    </a:lnTo>
                    <a:lnTo>
                      <a:pt x="0" y="56"/>
                    </a:lnTo>
                  </a:path>
                </a:pathLst>
              </a:custGeom>
              <a:solidFill>
                <a:srgbClr val="D0CDE5"/>
              </a:solidFill>
              <a:ln w="9525" cap="rnd">
                <a:noFill/>
                <a:round/>
                <a:headEnd type="none" w="sm" len="sm"/>
                <a:tailEnd type="none" w="sm" len="sm"/>
              </a:ln>
            </p:spPr>
            <p:txBody>
              <a:bodyPr/>
              <a:lstStyle/>
              <a:p>
                <a:endParaRPr lang="en-US"/>
              </a:p>
            </p:txBody>
          </p:sp>
          <p:sp>
            <p:nvSpPr>
              <p:cNvPr id="8350" name="Freeform 122"/>
              <p:cNvSpPr>
                <a:spLocks/>
              </p:cNvSpPr>
              <p:nvPr/>
            </p:nvSpPr>
            <p:spPr bwMode="auto">
              <a:xfrm>
                <a:off x="156" y="1930"/>
                <a:ext cx="34" cy="29"/>
              </a:xfrm>
              <a:custGeom>
                <a:avLst/>
                <a:gdLst>
                  <a:gd name="T0" fmla="*/ 33 w 34"/>
                  <a:gd name="T1" fmla="*/ 0 h 29"/>
                  <a:gd name="T2" fmla="*/ 0 w 34"/>
                  <a:gd name="T3" fmla="*/ 9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9"/>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8351" name="Freeform 123"/>
              <p:cNvSpPr>
                <a:spLocks/>
              </p:cNvSpPr>
              <p:nvPr/>
            </p:nvSpPr>
            <p:spPr bwMode="auto">
              <a:xfrm>
                <a:off x="188" y="1930"/>
                <a:ext cx="36" cy="29"/>
              </a:xfrm>
              <a:custGeom>
                <a:avLst/>
                <a:gdLst>
                  <a:gd name="T0" fmla="*/ 0 w 36"/>
                  <a:gd name="T1" fmla="*/ 0 h 29"/>
                  <a:gd name="T2" fmla="*/ 35 w 36"/>
                  <a:gd name="T3" fmla="*/ 7 h 29"/>
                  <a:gd name="T4" fmla="*/ 0 w 36"/>
                  <a:gd name="T5" fmla="*/ 28 h 29"/>
                  <a:gd name="T6" fmla="*/ 0 w 36"/>
                  <a:gd name="T7" fmla="*/ 0 h 29"/>
                  <a:gd name="T8" fmla="*/ 0 60000 65536"/>
                  <a:gd name="T9" fmla="*/ 0 60000 65536"/>
                  <a:gd name="T10" fmla="*/ 0 60000 65536"/>
                  <a:gd name="T11" fmla="*/ 0 60000 65536"/>
                  <a:gd name="T12" fmla="*/ 0 w 36"/>
                  <a:gd name="T13" fmla="*/ 0 h 29"/>
                  <a:gd name="T14" fmla="*/ 36 w 36"/>
                  <a:gd name="T15" fmla="*/ 29 h 29"/>
                </a:gdLst>
                <a:ahLst/>
                <a:cxnLst>
                  <a:cxn ang="T8">
                    <a:pos x="T0" y="T1"/>
                  </a:cxn>
                  <a:cxn ang="T9">
                    <a:pos x="T2" y="T3"/>
                  </a:cxn>
                  <a:cxn ang="T10">
                    <a:pos x="T4" y="T5"/>
                  </a:cxn>
                  <a:cxn ang="T11">
                    <a:pos x="T6" y="T7"/>
                  </a:cxn>
                </a:cxnLst>
                <a:rect l="T12" t="T13" r="T14" b="T15"/>
                <a:pathLst>
                  <a:path w="36" h="29">
                    <a:moveTo>
                      <a:pt x="0" y="0"/>
                    </a:moveTo>
                    <a:lnTo>
                      <a:pt x="35"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352" name="Freeform 124"/>
              <p:cNvSpPr>
                <a:spLocks/>
              </p:cNvSpPr>
              <p:nvPr/>
            </p:nvSpPr>
            <p:spPr bwMode="auto">
              <a:xfrm>
                <a:off x="156" y="1920"/>
                <a:ext cx="35" cy="22"/>
              </a:xfrm>
              <a:custGeom>
                <a:avLst/>
                <a:gdLst>
                  <a:gd name="T0" fmla="*/ 32 w 35"/>
                  <a:gd name="T1" fmla="*/ 10 h 22"/>
                  <a:gd name="T2" fmla="*/ 0 w 35"/>
                  <a:gd name="T3" fmla="*/ 21 h 22"/>
                  <a:gd name="T4" fmla="*/ 34 w 35"/>
                  <a:gd name="T5" fmla="*/ 0 h 22"/>
                  <a:gd name="T6" fmla="*/ 32 w 35"/>
                  <a:gd name="T7" fmla="*/ 10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32" y="10"/>
                    </a:moveTo>
                    <a:lnTo>
                      <a:pt x="0" y="21"/>
                    </a:lnTo>
                    <a:lnTo>
                      <a:pt x="34"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8353" name="Freeform 125"/>
              <p:cNvSpPr>
                <a:spLocks/>
              </p:cNvSpPr>
              <p:nvPr/>
            </p:nvSpPr>
            <p:spPr bwMode="auto">
              <a:xfrm>
                <a:off x="189" y="1920"/>
                <a:ext cx="35" cy="20"/>
              </a:xfrm>
              <a:custGeom>
                <a:avLst/>
                <a:gdLst>
                  <a:gd name="T0" fmla="*/ 0 w 35"/>
                  <a:gd name="T1" fmla="*/ 10 h 20"/>
                  <a:gd name="T2" fmla="*/ 0 w 35"/>
                  <a:gd name="T3" fmla="*/ 0 h 20"/>
                  <a:gd name="T4" fmla="*/ 34 w 35"/>
                  <a:gd name="T5" fmla="*/ 19 h 20"/>
                  <a:gd name="T6" fmla="*/ 0 w 35"/>
                  <a:gd name="T7" fmla="*/ 1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0"/>
                    </a:moveTo>
                    <a:lnTo>
                      <a:pt x="0" y="0"/>
                    </a:lnTo>
                    <a:lnTo>
                      <a:pt x="34"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8354" name="Freeform 126"/>
              <p:cNvSpPr>
                <a:spLocks/>
              </p:cNvSpPr>
              <p:nvPr/>
            </p:nvSpPr>
            <p:spPr bwMode="auto">
              <a:xfrm>
                <a:off x="264" y="1868"/>
                <a:ext cx="34" cy="29"/>
              </a:xfrm>
              <a:custGeom>
                <a:avLst/>
                <a:gdLst>
                  <a:gd name="T0" fmla="*/ 33 w 34"/>
                  <a:gd name="T1" fmla="*/ 0 h 29"/>
                  <a:gd name="T2" fmla="*/ 0 w 34"/>
                  <a:gd name="T3" fmla="*/ 8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8"/>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8355" name="Freeform 127"/>
              <p:cNvSpPr>
                <a:spLocks/>
              </p:cNvSpPr>
              <p:nvPr/>
            </p:nvSpPr>
            <p:spPr bwMode="auto">
              <a:xfrm>
                <a:off x="296" y="1868"/>
                <a:ext cx="37" cy="29"/>
              </a:xfrm>
              <a:custGeom>
                <a:avLst/>
                <a:gdLst>
                  <a:gd name="T0" fmla="*/ 0 w 37"/>
                  <a:gd name="T1" fmla="*/ 0 h 29"/>
                  <a:gd name="T2" fmla="*/ 36 w 37"/>
                  <a:gd name="T3" fmla="*/ 7 h 29"/>
                  <a:gd name="T4" fmla="*/ 0 w 37"/>
                  <a:gd name="T5" fmla="*/ 28 h 29"/>
                  <a:gd name="T6" fmla="*/ 0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0"/>
                    </a:moveTo>
                    <a:lnTo>
                      <a:pt x="36"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356" name="Freeform 128"/>
              <p:cNvSpPr>
                <a:spLocks/>
              </p:cNvSpPr>
              <p:nvPr/>
            </p:nvSpPr>
            <p:spPr bwMode="auto">
              <a:xfrm>
                <a:off x="264" y="1858"/>
                <a:ext cx="36" cy="21"/>
              </a:xfrm>
              <a:custGeom>
                <a:avLst/>
                <a:gdLst>
                  <a:gd name="T0" fmla="*/ 32 w 36"/>
                  <a:gd name="T1" fmla="*/ 10 h 21"/>
                  <a:gd name="T2" fmla="*/ 0 w 36"/>
                  <a:gd name="T3" fmla="*/ 20 h 21"/>
                  <a:gd name="T4" fmla="*/ 35 w 36"/>
                  <a:gd name="T5" fmla="*/ 0 h 21"/>
                  <a:gd name="T6" fmla="*/ 32 w 36"/>
                  <a:gd name="T7" fmla="*/ 1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2" y="10"/>
                    </a:moveTo>
                    <a:lnTo>
                      <a:pt x="0" y="20"/>
                    </a:lnTo>
                    <a:lnTo>
                      <a:pt x="35"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8357" name="Freeform 129"/>
              <p:cNvSpPr>
                <a:spLocks/>
              </p:cNvSpPr>
              <p:nvPr/>
            </p:nvSpPr>
            <p:spPr bwMode="auto">
              <a:xfrm>
                <a:off x="297" y="1858"/>
                <a:ext cx="36" cy="20"/>
              </a:xfrm>
              <a:custGeom>
                <a:avLst/>
                <a:gdLst>
                  <a:gd name="T0" fmla="*/ 0 w 36"/>
                  <a:gd name="T1" fmla="*/ 10 h 20"/>
                  <a:gd name="T2" fmla="*/ 1 w 36"/>
                  <a:gd name="T3" fmla="*/ 0 h 20"/>
                  <a:gd name="T4" fmla="*/ 35 w 36"/>
                  <a:gd name="T5" fmla="*/ 19 h 20"/>
                  <a:gd name="T6" fmla="*/ 0 w 36"/>
                  <a:gd name="T7" fmla="*/ 10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10"/>
                    </a:moveTo>
                    <a:lnTo>
                      <a:pt x="1" y="0"/>
                    </a:lnTo>
                    <a:lnTo>
                      <a:pt x="35"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8358" name="Freeform 130"/>
              <p:cNvSpPr>
                <a:spLocks/>
              </p:cNvSpPr>
              <p:nvPr/>
            </p:nvSpPr>
            <p:spPr bwMode="auto">
              <a:xfrm>
                <a:off x="211" y="1897"/>
                <a:ext cx="35" cy="30"/>
              </a:xfrm>
              <a:custGeom>
                <a:avLst/>
                <a:gdLst>
                  <a:gd name="T0" fmla="*/ 34 w 35"/>
                  <a:gd name="T1" fmla="*/ 0 h 30"/>
                  <a:gd name="T2" fmla="*/ 0 w 35"/>
                  <a:gd name="T3" fmla="*/ 9 h 30"/>
                  <a:gd name="T4" fmla="*/ 32 w 35"/>
                  <a:gd name="T5" fmla="*/ 29 h 30"/>
                  <a:gd name="T6" fmla="*/ 34 w 35"/>
                  <a:gd name="T7" fmla="*/ 0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34" y="0"/>
                    </a:moveTo>
                    <a:lnTo>
                      <a:pt x="0" y="9"/>
                    </a:lnTo>
                    <a:lnTo>
                      <a:pt x="32" y="29"/>
                    </a:lnTo>
                    <a:lnTo>
                      <a:pt x="34" y="0"/>
                    </a:lnTo>
                  </a:path>
                </a:pathLst>
              </a:custGeom>
              <a:solidFill>
                <a:srgbClr val="B3B3B3"/>
              </a:solidFill>
              <a:ln w="9525" cap="rnd">
                <a:noFill/>
                <a:round/>
                <a:headEnd type="none" w="sm" len="sm"/>
                <a:tailEnd type="none" w="sm" len="sm"/>
              </a:ln>
            </p:spPr>
            <p:txBody>
              <a:bodyPr/>
              <a:lstStyle/>
              <a:p>
                <a:endParaRPr lang="en-US"/>
              </a:p>
            </p:txBody>
          </p:sp>
          <p:sp>
            <p:nvSpPr>
              <p:cNvPr id="8359" name="Freeform 131"/>
              <p:cNvSpPr>
                <a:spLocks/>
              </p:cNvSpPr>
              <p:nvPr/>
            </p:nvSpPr>
            <p:spPr bwMode="auto">
              <a:xfrm>
                <a:off x="244" y="1897"/>
                <a:ext cx="36" cy="30"/>
              </a:xfrm>
              <a:custGeom>
                <a:avLst/>
                <a:gdLst>
                  <a:gd name="T0" fmla="*/ 0 w 36"/>
                  <a:gd name="T1" fmla="*/ 0 h 30"/>
                  <a:gd name="T2" fmla="*/ 35 w 36"/>
                  <a:gd name="T3" fmla="*/ 8 h 30"/>
                  <a:gd name="T4" fmla="*/ 0 w 36"/>
                  <a:gd name="T5" fmla="*/ 29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0" y="0"/>
                    </a:moveTo>
                    <a:lnTo>
                      <a:pt x="35" y="8"/>
                    </a:lnTo>
                    <a:lnTo>
                      <a:pt x="0" y="29"/>
                    </a:lnTo>
                    <a:lnTo>
                      <a:pt x="0" y="0"/>
                    </a:lnTo>
                  </a:path>
                </a:pathLst>
              </a:custGeom>
              <a:solidFill>
                <a:srgbClr val="666666"/>
              </a:solidFill>
              <a:ln w="9525" cap="rnd">
                <a:noFill/>
                <a:round/>
                <a:headEnd type="none" w="sm" len="sm"/>
                <a:tailEnd type="none" w="sm" len="sm"/>
              </a:ln>
            </p:spPr>
            <p:txBody>
              <a:bodyPr/>
              <a:lstStyle/>
              <a:p>
                <a:endParaRPr lang="en-US"/>
              </a:p>
            </p:txBody>
          </p:sp>
          <p:sp>
            <p:nvSpPr>
              <p:cNvPr id="8360" name="Freeform 132"/>
              <p:cNvSpPr>
                <a:spLocks/>
              </p:cNvSpPr>
              <p:nvPr/>
            </p:nvSpPr>
            <p:spPr bwMode="auto">
              <a:xfrm>
                <a:off x="211" y="1888"/>
                <a:ext cx="36" cy="21"/>
              </a:xfrm>
              <a:custGeom>
                <a:avLst/>
                <a:gdLst>
                  <a:gd name="T0" fmla="*/ 33 w 36"/>
                  <a:gd name="T1" fmla="*/ 9 h 21"/>
                  <a:gd name="T2" fmla="*/ 0 w 36"/>
                  <a:gd name="T3" fmla="*/ 20 h 21"/>
                  <a:gd name="T4" fmla="*/ 35 w 36"/>
                  <a:gd name="T5" fmla="*/ 0 h 21"/>
                  <a:gd name="T6" fmla="*/ 33 w 36"/>
                  <a:gd name="T7" fmla="*/ 9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3" y="9"/>
                    </a:moveTo>
                    <a:lnTo>
                      <a:pt x="0" y="20"/>
                    </a:lnTo>
                    <a:lnTo>
                      <a:pt x="35" y="0"/>
                    </a:lnTo>
                    <a:lnTo>
                      <a:pt x="33" y="9"/>
                    </a:lnTo>
                  </a:path>
                </a:pathLst>
              </a:custGeom>
              <a:solidFill>
                <a:srgbClr val="E6E6E6"/>
              </a:solidFill>
              <a:ln w="9525" cap="rnd">
                <a:noFill/>
                <a:round/>
                <a:headEnd type="none" w="sm" len="sm"/>
                <a:tailEnd type="none" w="sm" len="sm"/>
              </a:ln>
            </p:spPr>
            <p:txBody>
              <a:bodyPr/>
              <a:lstStyle/>
              <a:p>
                <a:endParaRPr lang="en-US"/>
              </a:p>
            </p:txBody>
          </p:sp>
          <p:sp>
            <p:nvSpPr>
              <p:cNvPr id="8361" name="Freeform 133"/>
              <p:cNvSpPr>
                <a:spLocks/>
              </p:cNvSpPr>
              <p:nvPr/>
            </p:nvSpPr>
            <p:spPr bwMode="auto">
              <a:xfrm>
                <a:off x="245" y="1888"/>
                <a:ext cx="35" cy="20"/>
              </a:xfrm>
              <a:custGeom>
                <a:avLst/>
                <a:gdLst>
                  <a:gd name="T0" fmla="*/ 0 w 35"/>
                  <a:gd name="T1" fmla="*/ 9 h 20"/>
                  <a:gd name="T2" fmla="*/ 0 w 35"/>
                  <a:gd name="T3" fmla="*/ 0 h 20"/>
                  <a:gd name="T4" fmla="*/ 34 w 35"/>
                  <a:gd name="T5" fmla="*/ 19 h 20"/>
                  <a:gd name="T6" fmla="*/ 0 w 35"/>
                  <a:gd name="T7" fmla="*/ 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9"/>
                    </a:moveTo>
                    <a:lnTo>
                      <a:pt x="0" y="0"/>
                    </a:lnTo>
                    <a:lnTo>
                      <a:pt x="34" y="19"/>
                    </a:lnTo>
                    <a:lnTo>
                      <a:pt x="0" y="9"/>
                    </a:lnTo>
                  </a:path>
                </a:pathLst>
              </a:custGeom>
              <a:solidFill>
                <a:srgbClr val="7F7F7F"/>
              </a:solidFill>
              <a:ln w="9525" cap="rnd">
                <a:noFill/>
                <a:round/>
                <a:headEnd type="none" w="sm" len="sm"/>
                <a:tailEnd type="none" w="sm" len="sm"/>
              </a:ln>
            </p:spPr>
            <p:txBody>
              <a:bodyPr/>
              <a:lstStyle/>
              <a:p>
                <a:endParaRPr lang="en-US"/>
              </a:p>
            </p:txBody>
          </p:sp>
          <p:sp>
            <p:nvSpPr>
              <p:cNvPr id="8362" name="Freeform 134"/>
              <p:cNvSpPr>
                <a:spLocks/>
              </p:cNvSpPr>
              <p:nvPr/>
            </p:nvSpPr>
            <p:spPr bwMode="auto">
              <a:xfrm>
                <a:off x="156" y="2001"/>
                <a:ext cx="17" cy="16"/>
              </a:xfrm>
              <a:custGeom>
                <a:avLst/>
                <a:gdLst>
                  <a:gd name="T0" fmla="*/ 0 w 17"/>
                  <a:gd name="T1" fmla="*/ 9 h 16"/>
                  <a:gd name="T2" fmla="*/ 16 w 17"/>
                  <a:gd name="T3" fmla="*/ 15 h 16"/>
                  <a:gd name="T4" fmla="*/ 16 w 17"/>
                  <a:gd name="T5" fmla="*/ 4 h 16"/>
                  <a:gd name="T6" fmla="*/ 0 w 17"/>
                  <a:gd name="T7" fmla="*/ 0 h 16"/>
                  <a:gd name="T8" fmla="*/ 0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9"/>
                    </a:moveTo>
                    <a:lnTo>
                      <a:pt x="16" y="15"/>
                    </a:lnTo>
                    <a:lnTo>
                      <a:pt x="16" y="4"/>
                    </a:lnTo>
                    <a:lnTo>
                      <a:pt x="0" y="0"/>
                    </a:lnTo>
                    <a:lnTo>
                      <a:pt x="0" y="9"/>
                    </a:lnTo>
                  </a:path>
                </a:pathLst>
              </a:custGeom>
              <a:solidFill>
                <a:srgbClr val="999999"/>
              </a:solidFill>
              <a:ln w="9525" cap="rnd">
                <a:noFill/>
                <a:round/>
                <a:headEnd type="none" w="sm" len="sm"/>
                <a:tailEnd type="none" w="sm" len="sm"/>
              </a:ln>
            </p:spPr>
            <p:txBody>
              <a:bodyPr/>
              <a:lstStyle/>
              <a:p>
                <a:endParaRPr lang="en-US"/>
              </a:p>
            </p:txBody>
          </p:sp>
          <p:sp>
            <p:nvSpPr>
              <p:cNvPr id="8363" name="Freeform 135"/>
              <p:cNvSpPr>
                <a:spLocks/>
              </p:cNvSpPr>
              <p:nvPr/>
            </p:nvSpPr>
            <p:spPr bwMode="auto">
              <a:xfrm>
                <a:off x="156" y="1998"/>
                <a:ext cx="17" cy="17"/>
              </a:xfrm>
              <a:custGeom>
                <a:avLst/>
                <a:gdLst>
                  <a:gd name="T0" fmla="*/ 8 w 17"/>
                  <a:gd name="T1" fmla="*/ 0 h 17"/>
                  <a:gd name="T2" fmla="*/ 0 w 17"/>
                  <a:gd name="T3" fmla="*/ 6 h 17"/>
                  <a:gd name="T4" fmla="*/ 7 w 17"/>
                  <a:gd name="T5" fmla="*/ 16 h 17"/>
                  <a:gd name="T6" fmla="*/ 16 w 17"/>
                  <a:gd name="T7" fmla="*/ 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6"/>
                    </a:lnTo>
                    <a:lnTo>
                      <a:pt x="7" y="16"/>
                    </a:lnTo>
                    <a:lnTo>
                      <a:pt x="16" y="6"/>
                    </a:lnTo>
                    <a:lnTo>
                      <a:pt x="8" y="0"/>
                    </a:lnTo>
                  </a:path>
                </a:pathLst>
              </a:custGeom>
              <a:solidFill>
                <a:srgbClr val="CCCCCC"/>
              </a:solidFill>
              <a:ln w="9525" cap="rnd">
                <a:noFill/>
                <a:round/>
                <a:headEnd type="none" w="sm" len="sm"/>
                <a:tailEnd type="none" w="sm" len="sm"/>
              </a:ln>
            </p:spPr>
            <p:txBody>
              <a:bodyPr/>
              <a:lstStyle/>
              <a:p>
                <a:endParaRPr lang="en-US"/>
              </a:p>
            </p:txBody>
          </p:sp>
          <p:sp>
            <p:nvSpPr>
              <p:cNvPr id="8364" name="Freeform 136"/>
              <p:cNvSpPr>
                <a:spLocks/>
              </p:cNvSpPr>
              <p:nvPr/>
            </p:nvSpPr>
            <p:spPr bwMode="auto">
              <a:xfrm>
                <a:off x="163" y="2001"/>
                <a:ext cx="17" cy="16"/>
              </a:xfrm>
              <a:custGeom>
                <a:avLst/>
                <a:gdLst>
                  <a:gd name="T0" fmla="*/ 16 w 17"/>
                  <a:gd name="T1" fmla="*/ 9 h 16"/>
                  <a:gd name="T2" fmla="*/ 0 w 17"/>
                  <a:gd name="T3" fmla="*/ 15 h 16"/>
                  <a:gd name="T4" fmla="*/ 0 w 17"/>
                  <a:gd name="T5" fmla="*/ 4 h 16"/>
                  <a:gd name="T6" fmla="*/ 16 w 17"/>
                  <a:gd name="T7" fmla="*/ 0 h 16"/>
                  <a:gd name="T8" fmla="*/ 16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9"/>
                    </a:moveTo>
                    <a:lnTo>
                      <a:pt x="0" y="15"/>
                    </a:lnTo>
                    <a:lnTo>
                      <a:pt x="0" y="4"/>
                    </a:lnTo>
                    <a:lnTo>
                      <a:pt x="16" y="0"/>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8365" name="Freeform 137"/>
              <p:cNvSpPr>
                <a:spLocks/>
              </p:cNvSpPr>
              <p:nvPr/>
            </p:nvSpPr>
            <p:spPr bwMode="auto">
              <a:xfrm>
                <a:off x="310" y="1886"/>
                <a:ext cx="17" cy="18"/>
              </a:xfrm>
              <a:custGeom>
                <a:avLst/>
                <a:gdLst>
                  <a:gd name="T0" fmla="*/ 16 w 17"/>
                  <a:gd name="T1" fmla="*/ 8 h 18"/>
                  <a:gd name="T2" fmla="*/ 6 w 17"/>
                  <a:gd name="T3" fmla="*/ 0 h 18"/>
                  <a:gd name="T4" fmla="*/ 0 w 17"/>
                  <a:gd name="T5" fmla="*/ 8 h 18"/>
                  <a:gd name="T6" fmla="*/ 6 w 17"/>
                  <a:gd name="T7" fmla="*/ 17 h 18"/>
                  <a:gd name="T8" fmla="*/ 16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8"/>
                    </a:moveTo>
                    <a:lnTo>
                      <a:pt x="6" y="0"/>
                    </a:lnTo>
                    <a:lnTo>
                      <a:pt x="0" y="8"/>
                    </a:lnTo>
                    <a:lnTo>
                      <a:pt x="6" y="17"/>
                    </a:lnTo>
                    <a:lnTo>
                      <a:pt x="16" y="8"/>
                    </a:lnTo>
                  </a:path>
                </a:pathLst>
              </a:custGeom>
              <a:solidFill>
                <a:srgbClr val="191919"/>
              </a:solidFill>
              <a:ln w="9525" cap="rnd">
                <a:noFill/>
                <a:round/>
                <a:headEnd type="none" w="sm" len="sm"/>
                <a:tailEnd type="none" w="sm" len="sm"/>
              </a:ln>
            </p:spPr>
            <p:txBody>
              <a:bodyPr/>
              <a:lstStyle/>
              <a:p>
                <a:endParaRPr lang="en-US"/>
              </a:p>
            </p:txBody>
          </p:sp>
          <p:sp>
            <p:nvSpPr>
              <p:cNvPr id="8366" name="Freeform 138"/>
              <p:cNvSpPr>
                <a:spLocks/>
              </p:cNvSpPr>
              <p:nvPr/>
            </p:nvSpPr>
            <p:spPr bwMode="auto">
              <a:xfrm>
                <a:off x="306" y="1994"/>
                <a:ext cx="44" cy="38"/>
              </a:xfrm>
              <a:custGeom>
                <a:avLst/>
                <a:gdLst>
                  <a:gd name="T0" fmla="*/ 0 w 44"/>
                  <a:gd name="T1" fmla="*/ 22 h 38"/>
                  <a:gd name="T2" fmla="*/ 43 w 44"/>
                  <a:gd name="T3" fmla="*/ 0 h 38"/>
                  <a:gd name="T4" fmla="*/ 23 w 44"/>
                  <a:gd name="T5" fmla="*/ 24 h 38"/>
                  <a:gd name="T6" fmla="*/ 1 w 44"/>
                  <a:gd name="T7" fmla="*/ 37 h 38"/>
                  <a:gd name="T8" fmla="*/ 0 w 44"/>
                  <a:gd name="T9" fmla="*/ 22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2"/>
                    </a:moveTo>
                    <a:lnTo>
                      <a:pt x="43" y="0"/>
                    </a:lnTo>
                    <a:lnTo>
                      <a:pt x="23" y="24"/>
                    </a:lnTo>
                    <a:lnTo>
                      <a:pt x="1" y="37"/>
                    </a:lnTo>
                    <a:lnTo>
                      <a:pt x="0" y="22"/>
                    </a:lnTo>
                  </a:path>
                </a:pathLst>
              </a:custGeom>
              <a:solidFill>
                <a:srgbClr val="333333"/>
              </a:solidFill>
              <a:ln w="9525" cap="rnd">
                <a:noFill/>
                <a:round/>
                <a:headEnd type="none" w="sm" len="sm"/>
                <a:tailEnd type="none" w="sm" len="sm"/>
              </a:ln>
            </p:spPr>
            <p:txBody>
              <a:bodyPr/>
              <a:lstStyle/>
              <a:p>
                <a:endParaRPr lang="en-US"/>
              </a:p>
            </p:txBody>
          </p:sp>
          <p:sp>
            <p:nvSpPr>
              <p:cNvPr id="8367" name="Freeform 139"/>
              <p:cNvSpPr>
                <a:spLocks/>
              </p:cNvSpPr>
              <p:nvPr/>
            </p:nvSpPr>
            <p:spPr bwMode="auto">
              <a:xfrm>
                <a:off x="272" y="1998"/>
                <a:ext cx="37" cy="34"/>
              </a:xfrm>
              <a:custGeom>
                <a:avLst/>
                <a:gdLst>
                  <a:gd name="T0" fmla="*/ 0 w 37"/>
                  <a:gd name="T1" fmla="*/ 0 h 34"/>
                  <a:gd name="T2" fmla="*/ 33 w 37"/>
                  <a:gd name="T3" fmla="*/ 18 h 34"/>
                  <a:gd name="T4" fmla="*/ 36 w 37"/>
                  <a:gd name="T5" fmla="*/ 33 h 34"/>
                  <a:gd name="T6" fmla="*/ 19 w 37"/>
                  <a:gd name="T7" fmla="*/ 22 h 34"/>
                  <a:gd name="T8" fmla="*/ 0 w 37"/>
                  <a:gd name="T9" fmla="*/ 0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0"/>
                    </a:moveTo>
                    <a:lnTo>
                      <a:pt x="33" y="18"/>
                    </a:lnTo>
                    <a:lnTo>
                      <a:pt x="36" y="33"/>
                    </a:lnTo>
                    <a:lnTo>
                      <a:pt x="19" y="22"/>
                    </a:lnTo>
                    <a:lnTo>
                      <a:pt x="0" y="0"/>
                    </a:lnTo>
                  </a:path>
                </a:pathLst>
              </a:custGeom>
              <a:solidFill>
                <a:srgbClr val="808080"/>
              </a:solidFill>
              <a:ln w="9525" cap="rnd">
                <a:noFill/>
                <a:round/>
                <a:headEnd type="none" w="sm" len="sm"/>
                <a:tailEnd type="none" w="sm" len="sm"/>
              </a:ln>
            </p:spPr>
            <p:txBody>
              <a:bodyPr/>
              <a:lstStyle/>
              <a:p>
                <a:endParaRPr lang="en-US"/>
              </a:p>
            </p:txBody>
          </p:sp>
          <p:sp>
            <p:nvSpPr>
              <p:cNvPr id="8368" name="Freeform 140"/>
              <p:cNvSpPr>
                <a:spLocks/>
              </p:cNvSpPr>
              <p:nvPr/>
            </p:nvSpPr>
            <p:spPr bwMode="auto">
              <a:xfrm>
                <a:off x="272" y="1911"/>
                <a:ext cx="35" cy="106"/>
              </a:xfrm>
              <a:custGeom>
                <a:avLst/>
                <a:gdLst>
                  <a:gd name="T0" fmla="*/ 34 w 35"/>
                  <a:gd name="T1" fmla="*/ 105 h 106"/>
                  <a:gd name="T2" fmla="*/ 34 w 35"/>
                  <a:gd name="T3" fmla="*/ 20 h 106"/>
                  <a:gd name="T4" fmla="*/ 0 w 35"/>
                  <a:gd name="T5" fmla="*/ 0 h 106"/>
                  <a:gd name="T6" fmla="*/ 0 w 35"/>
                  <a:gd name="T7" fmla="*/ 85 h 106"/>
                  <a:gd name="T8" fmla="*/ 34 w 35"/>
                  <a:gd name="T9" fmla="*/ 105 h 106"/>
                  <a:gd name="T10" fmla="*/ 0 60000 65536"/>
                  <a:gd name="T11" fmla="*/ 0 60000 65536"/>
                  <a:gd name="T12" fmla="*/ 0 60000 65536"/>
                  <a:gd name="T13" fmla="*/ 0 60000 65536"/>
                  <a:gd name="T14" fmla="*/ 0 60000 65536"/>
                  <a:gd name="T15" fmla="*/ 0 w 35"/>
                  <a:gd name="T16" fmla="*/ 0 h 106"/>
                  <a:gd name="T17" fmla="*/ 35 w 35"/>
                  <a:gd name="T18" fmla="*/ 106 h 106"/>
                </a:gdLst>
                <a:ahLst/>
                <a:cxnLst>
                  <a:cxn ang="T10">
                    <a:pos x="T0" y="T1"/>
                  </a:cxn>
                  <a:cxn ang="T11">
                    <a:pos x="T2" y="T3"/>
                  </a:cxn>
                  <a:cxn ang="T12">
                    <a:pos x="T4" y="T5"/>
                  </a:cxn>
                  <a:cxn ang="T13">
                    <a:pos x="T6" y="T7"/>
                  </a:cxn>
                  <a:cxn ang="T14">
                    <a:pos x="T8" y="T9"/>
                  </a:cxn>
                </a:cxnLst>
                <a:rect l="T15" t="T16" r="T17" b="T18"/>
                <a:pathLst>
                  <a:path w="35" h="106">
                    <a:moveTo>
                      <a:pt x="34" y="105"/>
                    </a:moveTo>
                    <a:lnTo>
                      <a:pt x="34" y="20"/>
                    </a:lnTo>
                    <a:lnTo>
                      <a:pt x="0" y="0"/>
                    </a:lnTo>
                    <a:lnTo>
                      <a:pt x="0" y="85"/>
                    </a:lnTo>
                    <a:lnTo>
                      <a:pt x="34" y="105"/>
                    </a:lnTo>
                  </a:path>
                </a:pathLst>
              </a:custGeom>
              <a:solidFill>
                <a:srgbClr val="666666"/>
              </a:solidFill>
              <a:ln w="9525" cap="rnd">
                <a:noFill/>
                <a:round/>
                <a:headEnd type="none" w="sm" len="sm"/>
                <a:tailEnd type="none" w="sm" len="sm"/>
              </a:ln>
            </p:spPr>
            <p:txBody>
              <a:bodyPr/>
              <a:lstStyle/>
              <a:p>
                <a:endParaRPr lang="en-US"/>
              </a:p>
            </p:txBody>
          </p:sp>
          <p:sp>
            <p:nvSpPr>
              <p:cNvPr id="8369" name="Freeform 141"/>
              <p:cNvSpPr>
                <a:spLocks/>
              </p:cNvSpPr>
              <p:nvPr/>
            </p:nvSpPr>
            <p:spPr bwMode="auto">
              <a:xfrm>
                <a:off x="272" y="1886"/>
                <a:ext cx="78" cy="46"/>
              </a:xfrm>
              <a:custGeom>
                <a:avLst/>
                <a:gdLst>
                  <a:gd name="T0" fmla="*/ 77 w 78"/>
                  <a:gd name="T1" fmla="*/ 19 h 46"/>
                  <a:gd name="T2" fmla="*/ 40 w 78"/>
                  <a:gd name="T3" fmla="*/ 0 h 46"/>
                  <a:gd name="T4" fmla="*/ 0 w 78"/>
                  <a:gd name="T5" fmla="*/ 23 h 46"/>
                  <a:gd name="T6" fmla="*/ 33 w 78"/>
                  <a:gd name="T7" fmla="*/ 45 h 46"/>
                  <a:gd name="T8" fmla="*/ 77 w 78"/>
                  <a:gd name="T9" fmla="*/ 19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7" y="19"/>
                    </a:moveTo>
                    <a:lnTo>
                      <a:pt x="40" y="0"/>
                    </a:lnTo>
                    <a:lnTo>
                      <a:pt x="0" y="23"/>
                    </a:lnTo>
                    <a:lnTo>
                      <a:pt x="33" y="45"/>
                    </a:lnTo>
                    <a:lnTo>
                      <a:pt x="77" y="19"/>
                    </a:lnTo>
                  </a:path>
                </a:pathLst>
              </a:custGeom>
              <a:solidFill>
                <a:srgbClr val="CCCCCC"/>
              </a:solidFill>
              <a:ln w="9525" cap="rnd">
                <a:noFill/>
                <a:round/>
                <a:headEnd type="none" w="sm" len="sm"/>
                <a:tailEnd type="none" w="sm" len="sm"/>
              </a:ln>
            </p:spPr>
            <p:txBody>
              <a:bodyPr/>
              <a:lstStyle/>
              <a:p>
                <a:endParaRPr lang="en-US"/>
              </a:p>
            </p:txBody>
          </p:sp>
          <p:sp>
            <p:nvSpPr>
              <p:cNvPr id="8370" name="Freeform 142"/>
              <p:cNvSpPr>
                <a:spLocks/>
              </p:cNvSpPr>
              <p:nvPr/>
            </p:nvSpPr>
            <p:spPr bwMode="auto">
              <a:xfrm>
                <a:off x="306" y="1907"/>
                <a:ext cx="44" cy="110"/>
              </a:xfrm>
              <a:custGeom>
                <a:avLst/>
                <a:gdLst>
                  <a:gd name="T0" fmla="*/ 43 w 44"/>
                  <a:gd name="T1" fmla="*/ 85 h 110"/>
                  <a:gd name="T2" fmla="*/ 43 w 44"/>
                  <a:gd name="T3" fmla="*/ 0 h 110"/>
                  <a:gd name="T4" fmla="*/ 0 w 44"/>
                  <a:gd name="T5" fmla="*/ 24 h 110"/>
                  <a:gd name="T6" fmla="*/ 0 w 44"/>
                  <a:gd name="T7" fmla="*/ 109 h 110"/>
                  <a:gd name="T8" fmla="*/ 43 w 44"/>
                  <a:gd name="T9" fmla="*/ 85 h 110"/>
                  <a:gd name="T10" fmla="*/ 0 60000 65536"/>
                  <a:gd name="T11" fmla="*/ 0 60000 65536"/>
                  <a:gd name="T12" fmla="*/ 0 60000 65536"/>
                  <a:gd name="T13" fmla="*/ 0 60000 65536"/>
                  <a:gd name="T14" fmla="*/ 0 60000 65536"/>
                  <a:gd name="T15" fmla="*/ 0 w 44"/>
                  <a:gd name="T16" fmla="*/ 0 h 110"/>
                  <a:gd name="T17" fmla="*/ 44 w 44"/>
                  <a:gd name="T18" fmla="*/ 110 h 110"/>
                </a:gdLst>
                <a:ahLst/>
                <a:cxnLst>
                  <a:cxn ang="T10">
                    <a:pos x="T0" y="T1"/>
                  </a:cxn>
                  <a:cxn ang="T11">
                    <a:pos x="T2" y="T3"/>
                  </a:cxn>
                  <a:cxn ang="T12">
                    <a:pos x="T4" y="T5"/>
                  </a:cxn>
                  <a:cxn ang="T13">
                    <a:pos x="T6" y="T7"/>
                  </a:cxn>
                  <a:cxn ang="T14">
                    <a:pos x="T8" y="T9"/>
                  </a:cxn>
                </a:cxnLst>
                <a:rect l="T15" t="T16" r="T17" b="T18"/>
                <a:pathLst>
                  <a:path w="44" h="110">
                    <a:moveTo>
                      <a:pt x="43" y="85"/>
                    </a:moveTo>
                    <a:lnTo>
                      <a:pt x="43" y="0"/>
                    </a:lnTo>
                    <a:lnTo>
                      <a:pt x="0" y="24"/>
                    </a:lnTo>
                    <a:lnTo>
                      <a:pt x="0" y="109"/>
                    </a:lnTo>
                    <a:lnTo>
                      <a:pt x="43" y="85"/>
                    </a:lnTo>
                  </a:path>
                </a:pathLst>
              </a:custGeom>
              <a:solidFill>
                <a:srgbClr val="666666"/>
              </a:solidFill>
              <a:ln w="9525" cap="rnd">
                <a:noFill/>
                <a:round/>
                <a:headEnd type="none" w="sm" len="sm"/>
                <a:tailEnd type="none" w="sm" len="sm"/>
              </a:ln>
            </p:spPr>
            <p:txBody>
              <a:bodyPr/>
              <a:lstStyle/>
              <a:p>
                <a:endParaRPr lang="en-US"/>
              </a:p>
            </p:txBody>
          </p:sp>
          <p:sp>
            <p:nvSpPr>
              <p:cNvPr id="8371" name="Freeform 143"/>
              <p:cNvSpPr>
                <a:spLocks/>
              </p:cNvSpPr>
              <p:nvPr/>
            </p:nvSpPr>
            <p:spPr bwMode="auto">
              <a:xfrm>
                <a:off x="303" y="1927"/>
                <a:ext cx="17" cy="17"/>
              </a:xfrm>
              <a:custGeom>
                <a:avLst/>
                <a:gdLst>
                  <a:gd name="T0" fmla="*/ 16 w 17"/>
                  <a:gd name="T1" fmla="*/ 7 h 17"/>
                  <a:gd name="T2" fmla="*/ 8 w 17"/>
                  <a:gd name="T3" fmla="*/ 0 h 17"/>
                  <a:gd name="T4" fmla="*/ 0 w 17"/>
                  <a:gd name="T5" fmla="*/ 7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8" y="0"/>
                    </a:lnTo>
                    <a:lnTo>
                      <a:pt x="0" y="7"/>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8372" name="Freeform 144"/>
              <p:cNvSpPr>
                <a:spLocks/>
              </p:cNvSpPr>
              <p:nvPr/>
            </p:nvSpPr>
            <p:spPr bwMode="auto">
              <a:xfrm>
                <a:off x="272" y="1912"/>
                <a:ext cx="17" cy="129"/>
              </a:xfrm>
              <a:custGeom>
                <a:avLst/>
                <a:gdLst>
                  <a:gd name="T0" fmla="*/ 16 w 17"/>
                  <a:gd name="T1" fmla="*/ 128 h 129"/>
                  <a:gd name="T2" fmla="*/ 16 w 17"/>
                  <a:gd name="T3" fmla="*/ 0 h 129"/>
                  <a:gd name="T4" fmla="*/ 0 w 17"/>
                  <a:gd name="T5" fmla="*/ 0 h 129"/>
                  <a:gd name="T6" fmla="*/ 0 w 17"/>
                  <a:gd name="T7" fmla="*/ 125 h 129"/>
                  <a:gd name="T8" fmla="*/ 16 w 17"/>
                  <a:gd name="T9" fmla="*/ 128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6" y="128"/>
                    </a:moveTo>
                    <a:lnTo>
                      <a:pt x="16" y="0"/>
                    </a:lnTo>
                    <a:lnTo>
                      <a:pt x="0" y="0"/>
                    </a:lnTo>
                    <a:lnTo>
                      <a:pt x="0" y="125"/>
                    </a:lnTo>
                    <a:lnTo>
                      <a:pt x="16" y="128"/>
                    </a:lnTo>
                  </a:path>
                </a:pathLst>
              </a:custGeom>
              <a:solidFill>
                <a:srgbClr val="B3B3B3"/>
              </a:solidFill>
              <a:ln w="9525" cap="rnd">
                <a:noFill/>
                <a:round/>
                <a:headEnd type="none" w="sm" len="sm"/>
                <a:tailEnd type="none" w="sm" len="sm"/>
              </a:ln>
            </p:spPr>
            <p:txBody>
              <a:bodyPr/>
              <a:lstStyle/>
              <a:p>
                <a:endParaRPr lang="en-US"/>
              </a:p>
            </p:txBody>
          </p:sp>
          <p:sp>
            <p:nvSpPr>
              <p:cNvPr id="8373" name="Freeform 145"/>
              <p:cNvSpPr>
                <a:spLocks/>
              </p:cNvSpPr>
              <p:nvPr/>
            </p:nvSpPr>
            <p:spPr bwMode="auto">
              <a:xfrm>
                <a:off x="345" y="1908"/>
                <a:ext cx="17" cy="129"/>
              </a:xfrm>
              <a:custGeom>
                <a:avLst/>
                <a:gdLst>
                  <a:gd name="T0" fmla="*/ 11 w 17"/>
                  <a:gd name="T1" fmla="*/ 125 h 129"/>
                  <a:gd name="T2" fmla="*/ 16 w 17"/>
                  <a:gd name="T3" fmla="*/ 0 h 129"/>
                  <a:gd name="T4" fmla="*/ 0 w 17"/>
                  <a:gd name="T5" fmla="*/ 1 h 129"/>
                  <a:gd name="T6" fmla="*/ 0 w 17"/>
                  <a:gd name="T7" fmla="*/ 128 h 129"/>
                  <a:gd name="T8" fmla="*/ 11 w 17"/>
                  <a:gd name="T9" fmla="*/ 125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1" y="125"/>
                    </a:moveTo>
                    <a:lnTo>
                      <a:pt x="16" y="0"/>
                    </a:lnTo>
                    <a:lnTo>
                      <a:pt x="0" y="1"/>
                    </a:lnTo>
                    <a:lnTo>
                      <a:pt x="0" y="128"/>
                    </a:lnTo>
                    <a:lnTo>
                      <a:pt x="11" y="125"/>
                    </a:lnTo>
                  </a:path>
                </a:pathLst>
              </a:custGeom>
              <a:solidFill>
                <a:srgbClr val="808080"/>
              </a:solidFill>
              <a:ln w="9525" cap="rnd">
                <a:noFill/>
                <a:round/>
                <a:headEnd type="none" w="sm" len="sm"/>
                <a:tailEnd type="none" w="sm" len="sm"/>
              </a:ln>
            </p:spPr>
            <p:txBody>
              <a:bodyPr/>
              <a:lstStyle/>
              <a:p>
                <a:endParaRPr lang="en-US"/>
              </a:p>
            </p:txBody>
          </p:sp>
          <p:sp>
            <p:nvSpPr>
              <p:cNvPr id="8374" name="Freeform 146"/>
              <p:cNvSpPr>
                <a:spLocks/>
              </p:cNvSpPr>
              <p:nvPr/>
            </p:nvSpPr>
            <p:spPr bwMode="auto">
              <a:xfrm>
                <a:off x="306" y="1929"/>
                <a:ext cx="17" cy="131"/>
              </a:xfrm>
              <a:custGeom>
                <a:avLst/>
                <a:gdLst>
                  <a:gd name="T0" fmla="*/ 11 w 17"/>
                  <a:gd name="T1" fmla="*/ 127 h 131"/>
                  <a:gd name="T2" fmla="*/ 16 w 17"/>
                  <a:gd name="T3" fmla="*/ 0 h 131"/>
                  <a:gd name="T4" fmla="*/ 0 w 17"/>
                  <a:gd name="T5" fmla="*/ 1 h 131"/>
                  <a:gd name="T6" fmla="*/ 0 w 17"/>
                  <a:gd name="T7" fmla="*/ 130 h 131"/>
                  <a:gd name="T8" fmla="*/ 11 w 17"/>
                  <a:gd name="T9" fmla="*/ 127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1" y="127"/>
                    </a:moveTo>
                    <a:lnTo>
                      <a:pt x="16" y="0"/>
                    </a:lnTo>
                    <a:lnTo>
                      <a:pt x="0" y="1"/>
                    </a:lnTo>
                    <a:lnTo>
                      <a:pt x="0" y="130"/>
                    </a:lnTo>
                    <a:lnTo>
                      <a:pt x="11" y="127"/>
                    </a:lnTo>
                  </a:path>
                </a:pathLst>
              </a:custGeom>
              <a:solidFill>
                <a:srgbClr val="808080"/>
              </a:solidFill>
              <a:ln w="9525" cap="rnd">
                <a:noFill/>
                <a:round/>
                <a:headEnd type="none" w="sm" len="sm"/>
                <a:tailEnd type="none" w="sm" len="sm"/>
              </a:ln>
            </p:spPr>
            <p:txBody>
              <a:bodyPr/>
              <a:lstStyle/>
              <a:p>
                <a:endParaRPr lang="en-US"/>
              </a:p>
            </p:txBody>
          </p:sp>
          <p:sp>
            <p:nvSpPr>
              <p:cNvPr id="8375" name="Freeform 147"/>
              <p:cNvSpPr>
                <a:spLocks/>
              </p:cNvSpPr>
              <p:nvPr/>
            </p:nvSpPr>
            <p:spPr bwMode="auto">
              <a:xfrm>
                <a:off x="303" y="1929"/>
                <a:ext cx="17" cy="131"/>
              </a:xfrm>
              <a:custGeom>
                <a:avLst/>
                <a:gdLst>
                  <a:gd name="T0" fmla="*/ 16 w 17"/>
                  <a:gd name="T1" fmla="*/ 130 h 131"/>
                  <a:gd name="T2" fmla="*/ 16 w 17"/>
                  <a:gd name="T3" fmla="*/ 1 h 131"/>
                  <a:gd name="T4" fmla="*/ 0 w 17"/>
                  <a:gd name="T5" fmla="*/ 0 h 131"/>
                  <a:gd name="T6" fmla="*/ 0 w 17"/>
                  <a:gd name="T7" fmla="*/ 127 h 131"/>
                  <a:gd name="T8" fmla="*/ 16 w 17"/>
                  <a:gd name="T9" fmla="*/ 13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6" y="130"/>
                    </a:moveTo>
                    <a:lnTo>
                      <a:pt x="16" y="1"/>
                    </a:lnTo>
                    <a:lnTo>
                      <a:pt x="0" y="0"/>
                    </a:lnTo>
                    <a:lnTo>
                      <a:pt x="0" y="127"/>
                    </a:lnTo>
                    <a:lnTo>
                      <a:pt x="16" y="130"/>
                    </a:lnTo>
                  </a:path>
                </a:pathLst>
              </a:custGeom>
              <a:solidFill>
                <a:srgbClr val="B3B3B3"/>
              </a:solidFill>
              <a:ln w="9525" cap="rnd">
                <a:noFill/>
                <a:round/>
                <a:headEnd type="none" w="sm" len="sm"/>
                <a:tailEnd type="none" w="sm" len="sm"/>
              </a:ln>
            </p:spPr>
            <p:txBody>
              <a:bodyPr/>
              <a:lstStyle/>
              <a:p>
                <a:endParaRPr lang="en-US"/>
              </a:p>
            </p:txBody>
          </p:sp>
          <p:sp>
            <p:nvSpPr>
              <p:cNvPr id="8376" name="Freeform 148"/>
              <p:cNvSpPr>
                <a:spLocks/>
              </p:cNvSpPr>
              <p:nvPr/>
            </p:nvSpPr>
            <p:spPr bwMode="auto">
              <a:xfrm>
                <a:off x="272" y="1909"/>
                <a:ext cx="17" cy="17"/>
              </a:xfrm>
              <a:custGeom>
                <a:avLst/>
                <a:gdLst>
                  <a:gd name="T0" fmla="*/ 16 w 17"/>
                  <a:gd name="T1" fmla="*/ 7 h 17"/>
                  <a:gd name="T2" fmla="*/ 9 w 17"/>
                  <a:gd name="T3" fmla="*/ 0 h 17"/>
                  <a:gd name="T4" fmla="*/ 0 w 17"/>
                  <a:gd name="T5" fmla="*/ 11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11"/>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8377" name="Freeform 149"/>
              <p:cNvSpPr>
                <a:spLocks/>
              </p:cNvSpPr>
              <p:nvPr/>
            </p:nvSpPr>
            <p:spPr bwMode="auto">
              <a:xfrm>
                <a:off x="342" y="1906"/>
                <a:ext cx="17" cy="17"/>
              </a:xfrm>
              <a:custGeom>
                <a:avLst/>
                <a:gdLst>
                  <a:gd name="T0" fmla="*/ 16 w 17"/>
                  <a:gd name="T1" fmla="*/ 3 h 17"/>
                  <a:gd name="T2" fmla="*/ 6 w 17"/>
                  <a:gd name="T3" fmla="*/ 0 h 17"/>
                  <a:gd name="T4" fmla="*/ 0 w 17"/>
                  <a:gd name="T5" fmla="*/ 7 h 17"/>
                  <a:gd name="T6" fmla="*/ 6 w 17"/>
                  <a:gd name="T7" fmla="*/ 16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6" y="0"/>
                    </a:lnTo>
                    <a:lnTo>
                      <a:pt x="0" y="7"/>
                    </a:lnTo>
                    <a:lnTo>
                      <a:pt x="6" y="16"/>
                    </a:lnTo>
                    <a:lnTo>
                      <a:pt x="16" y="3"/>
                    </a:lnTo>
                  </a:path>
                </a:pathLst>
              </a:custGeom>
              <a:solidFill>
                <a:srgbClr val="191919"/>
              </a:solidFill>
              <a:ln w="9525" cap="rnd">
                <a:noFill/>
                <a:round/>
                <a:headEnd type="none" w="sm" len="sm"/>
                <a:tailEnd type="none" w="sm" len="sm"/>
              </a:ln>
            </p:spPr>
            <p:txBody>
              <a:bodyPr/>
              <a:lstStyle/>
              <a:p>
                <a:endParaRPr lang="en-US"/>
              </a:p>
            </p:txBody>
          </p:sp>
          <p:sp>
            <p:nvSpPr>
              <p:cNvPr id="8378" name="Freeform 15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79" name="Freeform 15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380" name="Oval 15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381" name="Freeform 15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82" name="Oval 15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383" name="Oval 15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384" name="Oval 15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385" name="Freeform 15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86" name="Freeform 15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387" name="Oval 15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388" name="Freeform 16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89" name="Oval 16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390" name="Oval 16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391" name="Oval 16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392" name="Freeform 16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93" name="Freeform 16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394" name="Oval 16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395" name="Freeform 16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396" name="Oval 16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397" name="Oval 16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398" name="Oval 17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399" name="Freeform 17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00" name="Freeform 17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01" name="Oval 17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02" name="Freeform 17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03" name="Oval 17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04" name="Oval 17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05" name="Oval 17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06" name="Freeform 17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07" name="Freeform 17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08" name="Oval 18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09" name="Freeform 18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10" name="Oval 18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11" name="Oval 18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12" name="Oval 18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13" name="Freeform 18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14" name="Freeform 18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15" name="Oval 18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16" name="Freeform 18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17" name="Oval 18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18" name="Oval 19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19" name="Oval 19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20" name="Freeform 192"/>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21" name="Freeform 193"/>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22" name="Oval 194"/>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23" name="Freeform 195"/>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24" name="Oval 196"/>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25" name="Oval 197"/>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26" name="Oval 198"/>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27" name="Freeform 199"/>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28" name="Freeform 200"/>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29" name="Oval 201"/>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30" name="Freeform 202"/>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31" name="Oval 203"/>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32" name="Oval 204"/>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33" name="Oval 205"/>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34" name="Freeform 206"/>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35" name="Freeform 207"/>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36" name="Oval 208"/>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37" name="Freeform 209"/>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38" name="Oval 210"/>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39" name="Oval 211"/>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40" name="Oval 212"/>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41" name="Freeform 213"/>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42" name="Freeform 214"/>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43" name="Oval 215"/>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44" name="Freeform 216"/>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45" name="Oval 217"/>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46" name="Oval 218"/>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47" name="Oval 219"/>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48" name="Freeform 22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49" name="Freeform 22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50" name="Oval 22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51" name="Freeform 22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52" name="Oval 22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53" name="Oval 22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54" name="Oval 22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55" name="Freeform 22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56" name="Freeform 22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57" name="Oval 22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58" name="Freeform 23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59" name="Oval 23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60" name="Oval 23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61" name="Oval 23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62" name="Freeform 23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63" name="Freeform 23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64" name="Oval 23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65" name="Freeform 23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66" name="Oval 23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67" name="Oval 23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68" name="Oval 24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69" name="Freeform 24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70" name="Freeform 24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71" name="Oval 24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72" name="Freeform 24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73" name="Oval 24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74" name="Oval 24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75" name="Oval 24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76" name="Freeform 24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77" name="Freeform 24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78" name="Oval 25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79" name="Freeform 25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80" name="Oval 25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81" name="Oval 25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82" name="Oval 25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83" name="Freeform 25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84" name="Freeform 25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8485" name="Oval 25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8486" name="Freeform 25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8487" name="Oval 25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8488" name="Oval 26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8489" name="Oval 26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8490" name="Freeform 262"/>
              <p:cNvSpPr>
                <a:spLocks/>
              </p:cNvSpPr>
              <p:nvPr/>
            </p:nvSpPr>
            <p:spPr bwMode="auto">
              <a:xfrm>
                <a:off x="399" y="1393"/>
                <a:ext cx="311" cy="125"/>
              </a:xfrm>
              <a:custGeom>
                <a:avLst/>
                <a:gdLst>
                  <a:gd name="T0" fmla="*/ 196 w 311"/>
                  <a:gd name="T1" fmla="*/ 124 h 125"/>
                  <a:gd name="T2" fmla="*/ 310 w 311"/>
                  <a:gd name="T3" fmla="*/ 118 h 125"/>
                  <a:gd name="T4" fmla="*/ 106 w 311"/>
                  <a:gd name="T5" fmla="*/ 0 h 125"/>
                  <a:gd name="T6" fmla="*/ 0 w 311"/>
                  <a:gd name="T7" fmla="*/ 9 h 125"/>
                  <a:gd name="T8" fmla="*/ 196 w 311"/>
                  <a:gd name="T9" fmla="*/ 124 h 125"/>
                  <a:gd name="T10" fmla="*/ 0 60000 65536"/>
                  <a:gd name="T11" fmla="*/ 0 60000 65536"/>
                  <a:gd name="T12" fmla="*/ 0 60000 65536"/>
                  <a:gd name="T13" fmla="*/ 0 60000 65536"/>
                  <a:gd name="T14" fmla="*/ 0 60000 65536"/>
                  <a:gd name="T15" fmla="*/ 0 w 311"/>
                  <a:gd name="T16" fmla="*/ 0 h 125"/>
                  <a:gd name="T17" fmla="*/ 311 w 311"/>
                  <a:gd name="T18" fmla="*/ 125 h 125"/>
                </a:gdLst>
                <a:ahLst/>
                <a:cxnLst>
                  <a:cxn ang="T10">
                    <a:pos x="T0" y="T1"/>
                  </a:cxn>
                  <a:cxn ang="T11">
                    <a:pos x="T2" y="T3"/>
                  </a:cxn>
                  <a:cxn ang="T12">
                    <a:pos x="T4" y="T5"/>
                  </a:cxn>
                  <a:cxn ang="T13">
                    <a:pos x="T6" y="T7"/>
                  </a:cxn>
                  <a:cxn ang="T14">
                    <a:pos x="T8" y="T9"/>
                  </a:cxn>
                </a:cxnLst>
                <a:rect l="T15" t="T16" r="T17" b="T18"/>
                <a:pathLst>
                  <a:path w="311" h="125">
                    <a:moveTo>
                      <a:pt x="196" y="124"/>
                    </a:moveTo>
                    <a:lnTo>
                      <a:pt x="310" y="118"/>
                    </a:lnTo>
                    <a:lnTo>
                      <a:pt x="106" y="0"/>
                    </a:lnTo>
                    <a:lnTo>
                      <a:pt x="0" y="9"/>
                    </a:lnTo>
                    <a:lnTo>
                      <a:pt x="196" y="124"/>
                    </a:lnTo>
                  </a:path>
                </a:pathLst>
              </a:custGeom>
              <a:solidFill>
                <a:srgbClr val="019170"/>
              </a:solidFill>
              <a:ln w="9525" cap="rnd">
                <a:noFill/>
                <a:round/>
                <a:headEnd type="none" w="sm" len="sm"/>
                <a:tailEnd type="none" w="sm" len="sm"/>
              </a:ln>
            </p:spPr>
            <p:txBody>
              <a:bodyPr/>
              <a:lstStyle/>
              <a:p>
                <a:endParaRPr lang="en-US"/>
              </a:p>
            </p:txBody>
          </p:sp>
          <p:sp>
            <p:nvSpPr>
              <p:cNvPr id="8491" name="Freeform 263"/>
              <p:cNvSpPr>
                <a:spLocks/>
              </p:cNvSpPr>
              <p:nvPr/>
            </p:nvSpPr>
            <p:spPr bwMode="auto">
              <a:xfrm>
                <a:off x="292" y="1402"/>
                <a:ext cx="305" cy="233"/>
              </a:xfrm>
              <a:custGeom>
                <a:avLst/>
                <a:gdLst>
                  <a:gd name="T0" fmla="*/ 304 w 305"/>
                  <a:gd name="T1" fmla="*/ 113 h 233"/>
                  <a:gd name="T2" fmla="*/ 205 w 305"/>
                  <a:gd name="T3" fmla="*/ 232 h 233"/>
                  <a:gd name="T4" fmla="*/ 0 w 305"/>
                  <a:gd name="T5" fmla="*/ 112 h 233"/>
                  <a:gd name="T6" fmla="*/ 106 w 305"/>
                  <a:gd name="T7" fmla="*/ 0 h 233"/>
                  <a:gd name="T8" fmla="*/ 304 w 305"/>
                  <a:gd name="T9" fmla="*/ 113 h 233"/>
                  <a:gd name="T10" fmla="*/ 0 60000 65536"/>
                  <a:gd name="T11" fmla="*/ 0 60000 65536"/>
                  <a:gd name="T12" fmla="*/ 0 60000 65536"/>
                  <a:gd name="T13" fmla="*/ 0 60000 65536"/>
                  <a:gd name="T14" fmla="*/ 0 60000 65536"/>
                  <a:gd name="T15" fmla="*/ 0 w 305"/>
                  <a:gd name="T16" fmla="*/ 0 h 233"/>
                  <a:gd name="T17" fmla="*/ 305 w 305"/>
                  <a:gd name="T18" fmla="*/ 233 h 233"/>
                </a:gdLst>
                <a:ahLst/>
                <a:cxnLst>
                  <a:cxn ang="T10">
                    <a:pos x="T0" y="T1"/>
                  </a:cxn>
                  <a:cxn ang="T11">
                    <a:pos x="T2" y="T3"/>
                  </a:cxn>
                  <a:cxn ang="T12">
                    <a:pos x="T4" y="T5"/>
                  </a:cxn>
                  <a:cxn ang="T13">
                    <a:pos x="T6" y="T7"/>
                  </a:cxn>
                  <a:cxn ang="T14">
                    <a:pos x="T8" y="T9"/>
                  </a:cxn>
                </a:cxnLst>
                <a:rect l="T15" t="T16" r="T17" b="T18"/>
                <a:pathLst>
                  <a:path w="305" h="233">
                    <a:moveTo>
                      <a:pt x="304" y="113"/>
                    </a:moveTo>
                    <a:lnTo>
                      <a:pt x="205" y="232"/>
                    </a:lnTo>
                    <a:lnTo>
                      <a:pt x="0" y="112"/>
                    </a:lnTo>
                    <a:lnTo>
                      <a:pt x="106" y="0"/>
                    </a:lnTo>
                    <a:lnTo>
                      <a:pt x="304" y="113"/>
                    </a:lnTo>
                  </a:path>
                </a:pathLst>
              </a:custGeom>
              <a:solidFill>
                <a:srgbClr val="66BCA4"/>
              </a:solidFill>
              <a:ln w="9525" cap="rnd">
                <a:noFill/>
                <a:round/>
                <a:headEnd type="none" w="sm" len="sm"/>
                <a:tailEnd type="none" w="sm" len="sm"/>
              </a:ln>
            </p:spPr>
            <p:txBody>
              <a:bodyPr/>
              <a:lstStyle/>
              <a:p>
                <a:endParaRPr lang="en-US"/>
              </a:p>
            </p:txBody>
          </p:sp>
          <p:sp>
            <p:nvSpPr>
              <p:cNvPr id="8492" name="Freeform 264"/>
              <p:cNvSpPr>
                <a:spLocks/>
              </p:cNvSpPr>
              <p:nvPr/>
            </p:nvSpPr>
            <p:spPr bwMode="auto">
              <a:xfrm>
                <a:off x="459" y="1635"/>
                <a:ext cx="17" cy="30"/>
              </a:xfrm>
              <a:custGeom>
                <a:avLst/>
                <a:gdLst>
                  <a:gd name="T0" fmla="*/ 16 w 17"/>
                  <a:gd name="T1" fmla="*/ 29 h 30"/>
                  <a:gd name="T2" fmla="*/ 0 w 17"/>
                  <a:gd name="T3" fmla="*/ 21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493" name="Freeform 265"/>
              <p:cNvSpPr>
                <a:spLocks/>
              </p:cNvSpPr>
              <p:nvPr/>
            </p:nvSpPr>
            <p:spPr bwMode="auto">
              <a:xfrm>
                <a:off x="455" y="1633"/>
                <a:ext cx="17" cy="26"/>
              </a:xfrm>
              <a:custGeom>
                <a:avLst/>
                <a:gdLst>
                  <a:gd name="T0" fmla="*/ 0 w 17"/>
                  <a:gd name="T1" fmla="*/ 25 h 26"/>
                  <a:gd name="T2" fmla="*/ 16 w 17"/>
                  <a:gd name="T3" fmla="*/ 21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1"/>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494" name="Freeform 266"/>
              <p:cNvSpPr>
                <a:spLocks/>
              </p:cNvSpPr>
              <p:nvPr/>
            </p:nvSpPr>
            <p:spPr bwMode="auto">
              <a:xfrm>
                <a:off x="455" y="1657"/>
                <a:ext cx="17" cy="16"/>
              </a:xfrm>
              <a:custGeom>
                <a:avLst/>
                <a:gdLst>
                  <a:gd name="T0" fmla="*/ 0 w 17"/>
                  <a:gd name="T1" fmla="*/ 2 h 16"/>
                  <a:gd name="T2" fmla="*/ 3 w 17"/>
                  <a:gd name="T3" fmla="*/ 0 h 16"/>
                  <a:gd name="T4" fmla="*/ 16 w 17"/>
                  <a:gd name="T5" fmla="*/ 8 h 16"/>
                  <a:gd name="T6" fmla="*/ 16 w 17"/>
                  <a:gd name="T7" fmla="*/ 15 h 16"/>
                  <a:gd name="T8" fmla="*/ 0 w 17"/>
                  <a:gd name="T9" fmla="*/ 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2"/>
                    </a:moveTo>
                    <a:lnTo>
                      <a:pt x="3" y="0"/>
                    </a:lnTo>
                    <a:lnTo>
                      <a:pt x="16" y="8"/>
                    </a:lnTo>
                    <a:lnTo>
                      <a:pt x="16"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495" name="Freeform 267"/>
              <p:cNvSpPr>
                <a:spLocks/>
              </p:cNvSpPr>
              <p:nvPr/>
            </p:nvSpPr>
            <p:spPr bwMode="auto">
              <a:xfrm>
                <a:off x="459" y="1645"/>
                <a:ext cx="17" cy="17"/>
              </a:xfrm>
              <a:custGeom>
                <a:avLst/>
                <a:gdLst>
                  <a:gd name="T0" fmla="*/ 16 w 17"/>
                  <a:gd name="T1" fmla="*/ 16 h 17"/>
                  <a:gd name="T2" fmla="*/ 0 w 17"/>
                  <a:gd name="T3" fmla="*/ 1 h 17"/>
                  <a:gd name="T4" fmla="*/ 0 w 17"/>
                  <a:gd name="T5" fmla="*/ 0 h 17"/>
                  <a:gd name="T6" fmla="*/ 16 w 17"/>
                  <a:gd name="T7" fmla="*/ 13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
                    </a:lnTo>
                    <a:lnTo>
                      <a:pt x="0" y="0"/>
                    </a:lnTo>
                    <a:lnTo>
                      <a:pt x="16" y="13"/>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496" name="Freeform 268"/>
              <p:cNvSpPr>
                <a:spLocks/>
              </p:cNvSpPr>
              <p:nvPr/>
            </p:nvSpPr>
            <p:spPr bwMode="auto">
              <a:xfrm>
                <a:off x="465" y="1639"/>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497" name="Freeform 269"/>
              <p:cNvSpPr>
                <a:spLocks/>
              </p:cNvSpPr>
              <p:nvPr/>
            </p:nvSpPr>
            <p:spPr bwMode="auto">
              <a:xfrm>
                <a:off x="430" y="161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498" name="Freeform 270"/>
              <p:cNvSpPr>
                <a:spLocks/>
              </p:cNvSpPr>
              <p:nvPr/>
            </p:nvSpPr>
            <p:spPr bwMode="auto">
              <a:xfrm>
                <a:off x="426" y="161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499" name="Freeform 271"/>
              <p:cNvSpPr>
                <a:spLocks/>
              </p:cNvSpPr>
              <p:nvPr/>
            </p:nvSpPr>
            <p:spPr bwMode="auto">
              <a:xfrm>
                <a:off x="426" y="1641"/>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00" name="Freeform 272"/>
              <p:cNvSpPr>
                <a:spLocks/>
              </p:cNvSpPr>
              <p:nvPr/>
            </p:nvSpPr>
            <p:spPr bwMode="auto">
              <a:xfrm>
                <a:off x="430" y="162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01" name="Freeform 273"/>
              <p:cNvSpPr>
                <a:spLocks/>
              </p:cNvSpPr>
              <p:nvPr/>
            </p:nvSpPr>
            <p:spPr bwMode="auto">
              <a:xfrm>
                <a:off x="436" y="1623"/>
                <a:ext cx="17" cy="23"/>
              </a:xfrm>
              <a:custGeom>
                <a:avLst/>
                <a:gdLst>
                  <a:gd name="T0" fmla="*/ 16 w 17"/>
                  <a:gd name="T1" fmla="*/ 22 h 23"/>
                  <a:gd name="T2" fmla="*/ 0 w 17"/>
                  <a:gd name="T3" fmla="*/ 20 h 23"/>
                  <a:gd name="T4" fmla="*/ 7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7"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02" name="Freeform 274"/>
              <p:cNvSpPr>
                <a:spLocks/>
              </p:cNvSpPr>
              <p:nvPr/>
            </p:nvSpPr>
            <p:spPr bwMode="auto">
              <a:xfrm>
                <a:off x="403" y="160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503" name="Freeform 275"/>
              <p:cNvSpPr>
                <a:spLocks/>
              </p:cNvSpPr>
              <p:nvPr/>
            </p:nvSpPr>
            <p:spPr bwMode="auto">
              <a:xfrm>
                <a:off x="399" y="159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04" name="Freeform 276"/>
              <p:cNvSpPr>
                <a:spLocks/>
              </p:cNvSpPr>
              <p:nvPr/>
            </p:nvSpPr>
            <p:spPr bwMode="auto">
              <a:xfrm>
                <a:off x="399" y="162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05" name="Freeform 277"/>
              <p:cNvSpPr>
                <a:spLocks/>
              </p:cNvSpPr>
              <p:nvPr/>
            </p:nvSpPr>
            <p:spPr bwMode="auto">
              <a:xfrm>
                <a:off x="403" y="1612"/>
                <a:ext cx="17" cy="17"/>
              </a:xfrm>
              <a:custGeom>
                <a:avLst/>
                <a:gdLst>
                  <a:gd name="T0" fmla="*/ 16 w 17"/>
                  <a:gd name="T1" fmla="*/ 16 h 17"/>
                  <a:gd name="T2" fmla="*/ 0 w 17"/>
                  <a:gd name="T3" fmla="*/ 2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06" name="Freeform 278"/>
              <p:cNvSpPr>
                <a:spLocks/>
              </p:cNvSpPr>
              <p:nvPr/>
            </p:nvSpPr>
            <p:spPr bwMode="auto">
              <a:xfrm>
                <a:off x="409" y="160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07" name="Freeform 279"/>
              <p:cNvSpPr>
                <a:spLocks/>
              </p:cNvSpPr>
              <p:nvPr/>
            </p:nvSpPr>
            <p:spPr bwMode="auto">
              <a:xfrm>
                <a:off x="375" y="158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508" name="Freeform 280"/>
              <p:cNvSpPr>
                <a:spLocks/>
              </p:cNvSpPr>
              <p:nvPr/>
            </p:nvSpPr>
            <p:spPr bwMode="auto">
              <a:xfrm>
                <a:off x="371" y="1583"/>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09" name="Freeform 281"/>
              <p:cNvSpPr>
                <a:spLocks/>
              </p:cNvSpPr>
              <p:nvPr/>
            </p:nvSpPr>
            <p:spPr bwMode="auto">
              <a:xfrm>
                <a:off x="371" y="160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10" name="Freeform 282"/>
              <p:cNvSpPr>
                <a:spLocks/>
              </p:cNvSpPr>
              <p:nvPr/>
            </p:nvSpPr>
            <p:spPr bwMode="auto">
              <a:xfrm>
                <a:off x="375" y="159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511" name="Freeform 283"/>
              <p:cNvSpPr>
                <a:spLocks/>
              </p:cNvSpPr>
              <p:nvPr/>
            </p:nvSpPr>
            <p:spPr bwMode="auto">
              <a:xfrm>
                <a:off x="381" y="159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12" name="Freeform 284"/>
              <p:cNvSpPr>
                <a:spLocks/>
              </p:cNvSpPr>
              <p:nvPr/>
            </p:nvSpPr>
            <p:spPr bwMode="auto">
              <a:xfrm>
                <a:off x="346" y="156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13" name="Freeform 285"/>
              <p:cNvSpPr>
                <a:spLocks/>
              </p:cNvSpPr>
              <p:nvPr/>
            </p:nvSpPr>
            <p:spPr bwMode="auto">
              <a:xfrm>
                <a:off x="342" y="1567"/>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14" name="Freeform 286"/>
              <p:cNvSpPr>
                <a:spLocks/>
              </p:cNvSpPr>
              <p:nvPr/>
            </p:nvSpPr>
            <p:spPr bwMode="auto">
              <a:xfrm>
                <a:off x="342" y="159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15" name="Freeform 287"/>
              <p:cNvSpPr>
                <a:spLocks/>
              </p:cNvSpPr>
              <p:nvPr/>
            </p:nvSpPr>
            <p:spPr bwMode="auto">
              <a:xfrm>
                <a:off x="346" y="1580"/>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16" name="Freeform 288"/>
              <p:cNvSpPr>
                <a:spLocks/>
              </p:cNvSpPr>
              <p:nvPr/>
            </p:nvSpPr>
            <p:spPr bwMode="auto">
              <a:xfrm>
                <a:off x="352" y="157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17" name="Freeform 289"/>
              <p:cNvSpPr>
                <a:spLocks/>
              </p:cNvSpPr>
              <p:nvPr/>
            </p:nvSpPr>
            <p:spPr bwMode="auto">
              <a:xfrm>
                <a:off x="318" y="1553"/>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18" name="Freeform 290"/>
              <p:cNvSpPr>
                <a:spLocks/>
              </p:cNvSpPr>
              <p:nvPr/>
            </p:nvSpPr>
            <p:spPr bwMode="auto">
              <a:xfrm>
                <a:off x="314" y="1551"/>
                <a:ext cx="16" cy="28"/>
              </a:xfrm>
              <a:custGeom>
                <a:avLst/>
                <a:gdLst>
                  <a:gd name="T0" fmla="*/ 0 w 16"/>
                  <a:gd name="T1" fmla="*/ 27 h 28"/>
                  <a:gd name="T2" fmla="*/ 15 w 16"/>
                  <a:gd name="T3" fmla="*/ 24 h 28"/>
                  <a:gd name="T4" fmla="*/ 15 w 16"/>
                  <a:gd name="T5" fmla="*/ 2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4"/>
                    </a:lnTo>
                    <a:lnTo>
                      <a:pt x="15"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19" name="Freeform 291"/>
              <p:cNvSpPr>
                <a:spLocks/>
              </p:cNvSpPr>
              <p:nvPr/>
            </p:nvSpPr>
            <p:spPr bwMode="auto">
              <a:xfrm>
                <a:off x="314" y="1576"/>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20" name="Freeform 292"/>
              <p:cNvSpPr>
                <a:spLocks/>
              </p:cNvSpPr>
              <p:nvPr/>
            </p:nvSpPr>
            <p:spPr bwMode="auto">
              <a:xfrm>
                <a:off x="318" y="1564"/>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21" name="Freeform 293"/>
              <p:cNvSpPr>
                <a:spLocks/>
              </p:cNvSpPr>
              <p:nvPr/>
            </p:nvSpPr>
            <p:spPr bwMode="auto">
              <a:xfrm>
                <a:off x="324" y="1556"/>
                <a:ext cx="17" cy="25"/>
              </a:xfrm>
              <a:custGeom>
                <a:avLst/>
                <a:gdLst>
                  <a:gd name="T0" fmla="*/ 16 w 17"/>
                  <a:gd name="T1" fmla="*/ 24 h 25"/>
                  <a:gd name="T2" fmla="*/ 0 w 17"/>
                  <a:gd name="T3" fmla="*/ 22 h 25"/>
                  <a:gd name="T4" fmla="*/ 0 w 17"/>
                  <a:gd name="T5" fmla="*/ 0 h 25"/>
                  <a:gd name="T6" fmla="*/ 16 w 17"/>
                  <a:gd name="T7" fmla="*/ 0 h 25"/>
                  <a:gd name="T8" fmla="*/ 16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22"/>
                    </a:lnTo>
                    <a:lnTo>
                      <a:pt x="0" y="0"/>
                    </a:lnTo>
                    <a:lnTo>
                      <a:pt x="16" y="0"/>
                    </a:lnTo>
                    <a:lnTo>
                      <a:pt x="16" y="24"/>
                    </a:lnTo>
                  </a:path>
                </a:pathLst>
              </a:custGeom>
              <a:solidFill>
                <a:srgbClr val="66BCA4"/>
              </a:solidFill>
              <a:ln w="9525" cap="rnd">
                <a:noFill/>
                <a:round/>
                <a:headEnd type="none" w="sm" len="sm"/>
                <a:tailEnd type="none" w="sm" len="sm"/>
              </a:ln>
            </p:spPr>
            <p:txBody>
              <a:bodyPr/>
              <a:lstStyle/>
              <a:p>
                <a:endParaRPr lang="en-US"/>
              </a:p>
            </p:txBody>
          </p:sp>
          <p:sp>
            <p:nvSpPr>
              <p:cNvPr id="8522" name="Freeform 294"/>
              <p:cNvSpPr>
                <a:spLocks/>
              </p:cNvSpPr>
              <p:nvPr/>
            </p:nvSpPr>
            <p:spPr bwMode="auto">
              <a:xfrm>
                <a:off x="459" y="169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523" name="Freeform 295"/>
              <p:cNvSpPr>
                <a:spLocks/>
              </p:cNvSpPr>
              <p:nvPr/>
            </p:nvSpPr>
            <p:spPr bwMode="auto">
              <a:xfrm>
                <a:off x="455" y="1693"/>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524" name="Freeform 296"/>
              <p:cNvSpPr>
                <a:spLocks/>
              </p:cNvSpPr>
              <p:nvPr/>
            </p:nvSpPr>
            <p:spPr bwMode="auto">
              <a:xfrm>
                <a:off x="455" y="171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25" name="Freeform 297"/>
              <p:cNvSpPr>
                <a:spLocks/>
              </p:cNvSpPr>
              <p:nvPr/>
            </p:nvSpPr>
            <p:spPr bwMode="auto">
              <a:xfrm>
                <a:off x="459" y="170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26" name="Freeform 298"/>
              <p:cNvSpPr>
                <a:spLocks/>
              </p:cNvSpPr>
              <p:nvPr/>
            </p:nvSpPr>
            <p:spPr bwMode="auto">
              <a:xfrm>
                <a:off x="465" y="1699"/>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27" name="Freeform 299"/>
              <p:cNvSpPr>
                <a:spLocks/>
              </p:cNvSpPr>
              <p:nvPr/>
            </p:nvSpPr>
            <p:spPr bwMode="auto">
              <a:xfrm>
                <a:off x="430" y="167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28" name="Freeform 300"/>
              <p:cNvSpPr>
                <a:spLocks/>
              </p:cNvSpPr>
              <p:nvPr/>
            </p:nvSpPr>
            <p:spPr bwMode="auto">
              <a:xfrm>
                <a:off x="426" y="167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529" name="Freeform 301"/>
              <p:cNvSpPr>
                <a:spLocks/>
              </p:cNvSpPr>
              <p:nvPr/>
            </p:nvSpPr>
            <p:spPr bwMode="auto">
              <a:xfrm>
                <a:off x="426" y="1701"/>
                <a:ext cx="18" cy="16"/>
              </a:xfrm>
              <a:custGeom>
                <a:avLst/>
                <a:gdLst>
                  <a:gd name="T0" fmla="*/ 0 w 18"/>
                  <a:gd name="T1" fmla="*/ 1 h 16"/>
                  <a:gd name="T2" fmla="*/ 3 w 18"/>
                  <a:gd name="T3" fmla="*/ 0 h 16"/>
                  <a:gd name="T4" fmla="*/ 17 w 18"/>
                  <a:gd name="T5" fmla="*/ 8 h 16"/>
                  <a:gd name="T6" fmla="*/ 17 w 18"/>
                  <a:gd name="T7" fmla="*/ 15 h 16"/>
                  <a:gd name="T8" fmla="*/ 0 w 18"/>
                  <a:gd name="T9" fmla="*/ 1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3" y="0"/>
                    </a:lnTo>
                    <a:lnTo>
                      <a:pt x="17" y="8"/>
                    </a:lnTo>
                    <a:lnTo>
                      <a:pt x="17"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30" name="Freeform 302"/>
              <p:cNvSpPr>
                <a:spLocks/>
              </p:cNvSpPr>
              <p:nvPr/>
            </p:nvSpPr>
            <p:spPr bwMode="auto">
              <a:xfrm>
                <a:off x="430" y="168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31" name="Freeform 303"/>
              <p:cNvSpPr>
                <a:spLocks/>
              </p:cNvSpPr>
              <p:nvPr/>
            </p:nvSpPr>
            <p:spPr bwMode="auto">
              <a:xfrm>
                <a:off x="436" y="168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532" name="Freeform 304"/>
              <p:cNvSpPr>
                <a:spLocks/>
              </p:cNvSpPr>
              <p:nvPr/>
            </p:nvSpPr>
            <p:spPr bwMode="auto">
              <a:xfrm>
                <a:off x="403" y="166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533" name="Freeform 305"/>
              <p:cNvSpPr>
                <a:spLocks/>
              </p:cNvSpPr>
              <p:nvPr/>
            </p:nvSpPr>
            <p:spPr bwMode="auto">
              <a:xfrm>
                <a:off x="399" y="165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34" name="Freeform 306"/>
              <p:cNvSpPr>
                <a:spLocks/>
              </p:cNvSpPr>
              <p:nvPr/>
            </p:nvSpPr>
            <p:spPr bwMode="auto">
              <a:xfrm>
                <a:off x="399" y="168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35" name="Freeform 307"/>
              <p:cNvSpPr>
                <a:spLocks/>
              </p:cNvSpPr>
              <p:nvPr/>
            </p:nvSpPr>
            <p:spPr bwMode="auto">
              <a:xfrm>
                <a:off x="403" y="1672"/>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36" name="Freeform 308"/>
              <p:cNvSpPr>
                <a:spLocks/>
              </p:cNvSpPr>
              <p:nvPr/>
            </p:nvSpPr>
            <p:spPr bwMode="auto">
              <a:xfrm>
                <a:off x="409" y="166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37" name="Freeform 309"/>
              <p:cNvSpPr>
                <a:spLocks/>
              </p:cNvSpPr>
              <p:nvPr/>
            </p:nvSpPr>
            <p:spPr bwMode="auto">
              <a:xfrm>
                <a:off x="375" y="1646"/>
                <a:ext cx="17" cy="30"/>
              </a:xfrm>
              <a:custGeom>
                <a:avLst/>
                <a:gdLst>
                  <a:gd name="T0" fmla="*/ 16 w 17"/>
                  <a:gd name="T1" fmla="*/ 29 h 30"/>
                  <a:gd name="T2" fmla="*/ 0 w 17"/>
                  <a:gd name="T3" fmla="*/ 20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38" name="Freeform 310"/>
              <p:cNvSpPr>
                <a:spLocks/>
              </p:cNvSpPr>
              <p:nvPr/>
            </p:nvSpPr>
            <p:spPr bwMode="auto">
              <a:xfrm>
                <a:off x="371" y="1644"/>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539" name="Freeform 311"/>
              <p:cNvSpPr>
                <a:spLocks/>
              </p:cNvSpPr>
              <p:nvPr/>
            </p:nvSpPr>
            <p:spPr bwMode="auto">
              <a:xfrm>
                <a:off x="371" y="166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40" name="Freeform 312"/>
              <p:cNvSpPr>
                <a:spLocks/>
              </p:cNvSpPr>
              <p:nvPr/>
            </p:nvSpPr>
            <p:spPr bwMode="auto">
              <a:xfrm>
                <a:off x="375" y="165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541" name="Freeform 313"/>
              <p:cNvSpPr>
                <a:spLocks/>
              </p:cNvSpPr>
              <p:nvPr/>
            </p:nvSpPr>
            <p:spPr bwMode="auto">
              <a:xfrm>
                <a:off x="381" y="165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42" name="Freeform 314"/>
              <p:cNvSpPr>
                <a:spLocks/>
              </p:cNvSpPr>
              <p:nvPr/>
            </p:nvSpPr>
            <p:spPr bwMode="auto">
              <a:xfrm>
                <a:off x="346" y="1630"/>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543" name="Freeform 315"/>
              <p:cNvSpPr>
                <a:spLocks/>
              </p:cNvSpPr>
              <p:nvPr/>
            </p:nvSpPr>
            <p:spPr bwMode="auto">
              <a:xfrm>
                <a:off x="342" y="1628"/>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8544" name="Freeform 316"/>
              <p:cNvSpPr>
                <a:spLocks/>
              </p:cNvSpPr>
              <p:nvPr/>
            </p:nvSpPr>
            <p:spPr bwMode="auto">
              <a:xfrm>
                <a:off x="342" y="165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45" name="Freeform 317"/>
              <p:cNvSpPr>
                <a:spLocks/>
              </p:cNvSpPr>
              <p:nvPr/>
            </p:nvSpPr>
            <p:spPr bwMode="auto">
              <a:xfrm>
                <a:off x="346" y="164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546" name="Freeform 318"/>
              <p:cNvSpPr>
                <a:spLocks/>
              </p:cNvSpPr>
              <p:nvPr/>
            </p:nvSpPr>
            <p:spPr bwMode="auto">
              <a:xfrm>
                <a:off x="352" y="163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47" name="Freeform 319"/>
              <p:cNvSpPr>
                <a:spLocks/>
              </p:cNvSpPr>
              <p:nvPr/>
            </p:nvSpPr>
            <p:spPr bwMode="auto">
              <a:xfrm>
                <a:off x="318" y="1613"/>
                <a:ext cx="17" cy="31"/>
              </a:xfrm>
              <a:custGeom>
                <a:avLst/>
                <a:gdLst>
                  <a:gd name="T0" fmla="*/ 16 w 17"/>
                  <a:gd name="T1" fmla="*/ 30 h 31"/>
                  <a:gd name="T2" fmla="*/ 0 w 17"/>
                  <a:gd name="T3" fmla="*/ 22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2"/>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548" name="Freeform 320"/>
              <p:cNvSpPr>
                <a:spLocks/>
              </p:cNvSpPr>
              <p:nvPr/>
            </p:nvSpPr>
            <p:spPr bwMode="auto">
              <a:xfrm>
                <a:off x="314" y="161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49" name="Freeform 321"/>
              <p:cNvSpPr>
                <a:spLocks/>
              </p:cNvSpPr>
              <p:nvPr/>
            </p:nvSpPr>
            <p:spPr bwMode="auto">
              <a:xfrm>
                <a:off x="314" y="1637"/>
                <a:ext cx="18" cy="17"/>
              </a:xfrm>
              <a:custGeom>
                <a:avLst/>
                <a:gdLst>
                  <a:gd name="T0" fmla="*/ 0 w 18"/>
                  <a:gd name="T1" fmla="*/ 2 h 17"/>
                  <a:gd name="T2" fmla="*/ 3 w 18"/>
                  <a:gd name="T3" fmla="*/ 0 h 17"/>
                  <a:gd name="T4" fmla="*/ 17 w 18"/>
                  <a:gd name="T5" fmla="*/ 10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10"/>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50" name="Freeform 322"/>
              <p:cNvSpPr>
                <a:spLocks/>
              </p:cNvSpPr>
              <p:nvPr/>
            </p:nvSpPr>
            <p:spPr bwMode="auto">
              <a:xfrm>
                <a:off x="318" y="162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51" name="Freeform 323"/>
              <p:cNvSpPr>
                <a:spLocks/>
              </p:cNvSpPr>
              <p:nvPr/>
            </p:nvSpPr>
            <p:spPr bwMode="auto">
              <a:xfrm>
                <a:off x="324" y="161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8552" name="Freeform 324"/>
              <p:cNvSpPr>
                <a:spLocks/>
              </p:cNvSpPr>
              <p:nvPr/>
            </p:nvSpPr>
            <p:spPr bwMode="auto">
              <a:xfrm>
                <a:off x="459" y="1756"/>
                <a:ext cx="17" cy="30"/>
              </a:xfrm>
              <a:custGeom>
                <a:avLst/>
                <a:gdLst>
                  <a:gd name="T0" fmla="*/ 16 w 17"/>
                  <a:gd name="T1" fmla="*/ 29 h 30"/>
                  <a:gd name="T2" fmla="*/ 0 w 17"/>
                  <a:gd name="T3" fmla="*/ 20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53" name="Freeform 325"/>
              <p:cNvSpPr>
                <a:spLocks/>
              </p:cNvSpPr>
              <p:nvPr/>
            </p:nvSpPr>
            <p:spPr bwMode="auto">
              <a:xfrm>
                <a:off x="455" y="1754"/>
                <a:ext cx="17" cy="25"/>
              </a:xfrm>
              <a:custGeom>
                <a:avLst/>
                <a:gdLst>
                  <a:gd name="T0" fmla="*/ 0 w 17"/>
                  <a:gd name="T1" fmla="*/ 24 h 25"/>
                  <a:gd name="T2" fmla="*/ 16 w 17"/>
                  <a:gd name="T3" fmla="*/ 21 h 25"/>
                  <a:gd name="T4" fmla="*/ 16 w 17"/>
                  <a:gd name="T5" fmla="*/ 1 h 25"/>
                  <a:gd name="T6" fmla="*/ 0 w 17"/>
                  <a:gd name="T7" fmla="*/ 0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6" y="21"/>
                    </a:lnTo>
                    <a:lnTo>
                      <a:pt x="16" y="1"/>
                    </a:lnTo>
                    <a:lnTo>
                      <a:pt x="0" y="0"/>
                    </a:lnTo>
                    <a:lnTo>
                      <a:pt x="0" y="24"/>
                    </a:lnTo>
                  </a:path>
                </a:pathLst>
              </a:custGeom>
              <a:solidFill>
                <a:srgbClr val="005B5A"/>
              </a:solidFill>
              <a:ln w="9525" cap="rnd">
                <a:noFill/>
                <a:round/>
                <a:headEnd type="none" w="sm" len="sm"/>
                <a:tailEnd type="none" w="sm" len="sm"/>
              </a:ln>
            </p:spPr>
            <p:txBody>
              <a:bodyPr/>
              <a:lstStyle/>
              <a:p>
                <a:endParaRPr lang="en-US"/>
              </a:p>
            </p:txBody>
          </p:sp>
          <p:sp>
            <p:nvSpPr>
              <p:cNvPr id="8554" name="Freeform 326"/>
              <p:cNvSpPr>
                <a:spLocks/>
              </p:cNvSpPr>
              <p:nvPr/>
            </p:nvSpPr>
            <p:spPr bwMode="auto">
              <a:xfrm>
                <a:off x="455" y="177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55" name="Freeform 327"/>
              <p:cNvSpPr>
                <a:spLocks/>
              </p:cNvSpPr>
              <p:nvPr/>
            </p:nvSpPr>
            <p:spPr bwMode="auto">
              <a:xfrm>
                <a:off x="459" y="176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56" name="Freeform 328"/>
              <p:cNvSpPr>
                <a:spLocks/>
              </p:cNvSpPr>
              <p:nvPr/>
            </p:nvSpPr>
            <p:spPr bwMode="auto">
              <a:xfrm>
                <a:off x="465" y="1760"/>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557" name="Freeform 329"/>
              <p:cNvSpPr>
                <a:spLocks/>
              </p:cNvSpPr>
              <p:nvPr/>
            </p:nvSpPr>
            <p:spPr bwMode="auto">
              <a:xfrm>
                <a:off x="430" y="1740"/>
                <a:ext cx="17" cy="29"/>
              </a:xfrm>
              <a:custGeom>
                <a:avLst/>
                <a:gdLst>
                  <a:gd name="T0" fmla="*/ 16 w 17"/>
                  <a:gd name="T1" fmla="*/ 28 h 29"/>
                  <a:gd name="T2" fmla="*/ 0 w 17"/>
                  <a:gd name="T3" fmla="*/ 21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1"/>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8558" name="Freeform 330"/>
              <p:cNvSpPr>
                <a:spLocks/>
              </p:cNvSpPr>
              <p:nvPr/>
            </p:nvSpPr>
            <p:spPr bwMode="auto">
              <a:xfrm>
                <a:off x="426" y="1738"/>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8559" name="Freeform 331"/>
              <p:cNvSpPr>
                <a:spLocks/>
              </p:cNvSpPr>
              <p:nvPr/>
            </p:nvSpPr>
            <p:spPr bwMode="auto">
              <a:xfrm>
                <a:off x="426" y="1762"/>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60" name="Freeform 332"/>
              <p:cNvSpPr>
                <a:spLocks/>
              </p:cNvSpPr>
              <p:nvPr/>
            </p:nvSpPr>
            <p:spPr bwMode="auto">
              <a:xfrm>
                <a:off x="430" y="1749"/>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61" name="Freeform 333"/>
              <p:cNvSpPr>
                <a:spLocks/>
              </p:cNvSpPr>
              <p:nvPr/>
            </p:nvSpPr>
            <p:spPr bwMode="auto">
              <a:xfrm>
                <a:off x="436" y="174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8562" name="Freeform 334"/>
              <p:cNvSpPr>
                <a:spLocks/>
              </p:cNvSpPr>
              <p:nvPr/>
            </p:nvSpPr>
            <p:spPr bwMode="auto">
              <a:xfrm>
                <a:off x="403" y="1724"/>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63" name="Freeform 335"/>
              <p:cNvSpPr>
                <a:spLocks/>
              </p:cNvSpPr>
              <p:nvPr/>
            </p:nvSpPr>
            <p:spPr bwMode="auto">
              <a:xfrm>
                <a:off x="399" y="1720"/>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64" name="Freeform 336"/>
              <p:cNvSpPr>
                <a:spLocks/>
              </p:cNvSpPr>
              <p:nvPr/>
            </p:nvSpPr>
            <p:spPr bwMode="auto">
              <a:xfrm>
                <a:off x="399" y="1746"/>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8565" name="Freeform 337"/>
              <p:cNvSpPr>
                <a:spLocks/>
              </p:cNvSpPr>
              <p:nvPr/>
            </p:nvSpPr>
            <p:spPr bwMode="auto">
              <a:xfrm>
                <a:off x="403" y="1733"/>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66" name="Freeform 338"/>
              <p:cNvSpPr>
                <a:spLocks/>
              </p:cNvSpPr>
              <p:nvPr/>
            </p:nvSpPr>
            <p:spPr bwMode="auto">
              <a:xfrm>
                <a:off x="409" y="1727"/>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67" name="Freeform 339"/>
              <p:cNvSpPr>
                <a:spLocks/>
              </p:cNvSpPr>
              <p:nvPr/>
            </p:nvSpPr>
            <p:spPr bwMode="auto">
              <a:xfrm>
                <a:off x="375" y="1706"/>
                <a:ext cx="17" cy="31"/>
              </a:xfrm>
              <a:custGeom>
                <a:avLst/>
                <a:gdLst>
                  <a:gd name="T0" fmla="*/ 16 w 17"/>
                  <a:gd name="T1" fmla="*/ 30 h 31"/>
                  <a:gd name="T2" fmla="*/ 0 w 17"/>
                  <a:gd name="T3" fmla="*/ 21 h 31"/>
                  <a:gd name="T4" fmla="*/ 0 w 17"/>
                  <a:gd name="T5" fmla="*/ 0 h 31"/>
                  <a:gd name="T6" fmla="*/ 16 w 17"/>
                  <a:gd name="T7" fmla="*/ 6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6"/>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568" name="Freeform 340"/>
              <p:cNvSpPr>
                <a:spLocks/>
              </p:cNvSpPr>
              <p:nvPr/>
            </p:nvSpPr>
            <p:spPr bwMode="auto">
              <a:xfrm>
                <a:off x="371" y="1704"/>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69" name="Freeform 341"/>
              <p:cNvSpPr>
                <a:spLocks/>
              </p:cNvSpPr>
              <p:nvPr/>
            </p:nvSpPr>
            <p:spPr bwMode="auto">
              <a:xfrm>
                <a:off x="371" y="1729"/>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70" name="Freeform 342"/>
              <p:cNvSpPr>
                <a:spLocks/>
              </p:cNvSpPr>
              <p:nvPr/>
            </p:nvSpPr>
            <p:spPr bwMode="auto">
              <a:xfrm>
                <a:off x="375" y="1717"/>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571" name="Freeform 343"/>
              <p:cNvSpPr>
                <a:spLocks/>
              </p:cNvSpPr>
              <p:nvPr/>
            </p:nvSpPr>
            <p:spPr bwMode="auto">
              <a:xfrm>
                <a:off x="381" y="1711"/>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72" name="Freeform 344"/>
              <p:cNvSpPr>
                <a:spLocks/>
              </p:cNvSpPr>
              <p:nvPr/>
            </p:nvSpPr>
            <p:spPr bwMode="auto">
              <a:xfrm>
                <a:off x="346" y="1690"/>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8573" name="Freeform 345"/>
              <p:cNvSpPr>
                <a:spLocks/>
              </p:cNvSpPr>
              <p:nvPr/>
            </p:nvSpPr>
            <p:spPr bwMode="auto">
              <a:xfrm>
                <a:off x="342" y="1687"/>
                <a:ext cx="17" cy="29"/>
              </a:xfrm>
              <a:custGeom>
                <a:avLst/>
                <a:gdLst>
                  <a:gd name="T0" fmla="*/ 0 w 17"/>
                  <a:gd name="T1" fmla="*/ 28 h 29"/>
                  <a:gd name="T2" fmla="*/ 16 w 17"/>
                  <a:gd name="T3" fmla="*/ 25 h 29"/>
                  <a:gd name="T4" fmla="*/ 16 w 17"/>
                  <a:gd name="T5" fmla="*/ 2 h 29"/>
                  <a:gd name="T6" fmla="*/ 0 w 17"/>
                  <a:gd name="T7" fmla="*/ 0 h 29"/>
                  <a:gd name="T8" fmla="*/ 0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25"/>
                    </a:lnTo>
                    <a:lnTo>
                      <a:pt x="16" y="2"/>
                    </a:lnTo>
                    <a:lnTo>
                      <a:pt x="0" y="0"/>
                    </a:lnTo>
                    <a:lnTo>
                      <a:pt x="0" y="28"/>
                    </a:lnTo>
                  </a:path>
                </a:pathLst>
              </a:custGeom>
              <a:solidFill>
                <a:srgbClr val="005B5A"/>
              </a:solidFill>
              <a:ln w="9525" cap="rnd">
                <a:noFill/>
                <a:round/>
                <a:headEnd type="none" w="sm" len="sm"/>
                <a:tailEnd type="none" w="sm" len="sm"/>
              </a:ln>
            </p:spPr>
            <p:txBody>
              <a:bodyPr/>
              <a:lstStyle/>
              <a:p>
                <a:endParaRPr lang="en-US"/>
              </a:p>
            </p:txBody>
          </p:sp>
          <p:sp>
            <p:nvSpPr>
              <p:cNvPr id="8574" name="Freeform 346"/>
              <p:cNvSpPr>
                <a:spLocks/>
              </p:cNvSpPr>
              <p:nvPr/>
            </p:nvSpPr>
            <p:spPr bwMode="auto">
              <a:xfrm>
                <a:off x="342" y="1713"/>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8575" name="Freeform 347"/>
              <p:cNvSpPr>
                <a:spLocks/>
              </p:cNvSpPr>
              <p:nvPr/>
            </p:nvSpPr>
            <p:spPr bwMode="auto">
              <a:xfrm>
                <a:off x="346" y="170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8576" name="Freeform 348"/>
              <p:cNvSpPr>
                <a:spLocks/>
              </p:cNvSpPr>
              <p:nvPr/>
            </p:nvSpPr>
            <p:spPr bwMode="auto">
              <a:xfrm>
                <a:off x="352" y="1694"/>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8577" name="Freeform 349"/>
              <p:cNvSpPr>
                <a:spLocks/>
              </p:cNvSpPr>
              <p:nvPr/>
            </p:nvSpPr>
            <p:spPr bwMode="auto">
              <a:xfrm>
                <a:off x="318" y="1673"/>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8578" name="Freeform 350"/>
              <p:cNvSpPr>
                <a:spLocks/>
              </p:cNvSpPr>
              <p:nvPr/>
            </p:nvSpPr>
            <p:spPr bwMode="auto">
              <a:xfrm>
                <a:off x="314" y="167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8579" name="Freeform 351"/>
              <p:cNvSpPr>
                <a:spLocks/>
              </p:cNvSpPr>
              <p:nvPr/>
            </p:nvSpPr>
            <p:spPr bwMode="auto">
              <a:xfrm>
                <a:off x="314" y="1696"/>
                <a:ext cx="18" cy="17"/>
              </a:xfrm>
              <a:custGeom>
                <a:avLst/>
                <a:gdLst>
                  <a:gd name="T0" fmla="*/ 0 w 18"/>
                  <a:gd name="T1" fmla="*/ 3 h 17"/>
                  <a:gd name="T2" fmla="*/ 3 w 18"/>
                  <a:gd name="T3" fmla="*/ 0 h 17"/>
                  <a:gd name="T4" fmla="*/ 17 w 18"/>
                  <a:gd name="T5" fmla="*/ 10 h 17"/>
                  <a:gd name="T6" fmla="*/ 17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3" y="0"/>
                    </a:lnTo>
                    <a:lnTo>
                      <a:pt x="17" y="10"/>
                    </a:lnTo>
                    <a:lnTo>
                      <a:pt x="17" y="16"/>
                    </a:lnTo>
                    <a:lnTo>
                      <a:pt x="0" y="3"/>
                    </a:lnTo>
                  </a:path>
                </a:pathLst>
              </a:custGeom>
              <a:solidFill>
                <a:srgbClr val="66BCA4"/>
              </a:solidFill>
              <a:ln w="9525" cap="rnd">
                <a:noFill/>
                <a:round/>
                <a:headEnd type="none" w="sm" len="sm"/>
                <a:tailEnd type="none" w="sm" len="sm"/>
              </a:ln>
            </p:spPr>
            <p:txBody>
              <a:bodyPr/>
              <a:lstStyle/>
              <a:p>
                <a:endParaRPr lang="en-US"/>
              </a:p>
            </p:txBody>
          </p:sp>
          <p:sp>
            <p:nvSpPr>
              <p:cNvPr id="8580" name="Freeform 352"/>
              <p:cNvSpPr>
                <a:spLocks/>
              </p:cNvSpPr>
              <p:nvPr/>
            </p:nvSpPr>
            <p:spPr bwMode="auto">
              <a:xfrm>
                <a:off x="318" y="168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8581" name="Freeform 353"/>
              <p:cNvSpPr>
                <a:spLocks/>
              </p:cNvSpPr>
              <p:nvPr/>
            </p:nvSpPr>
            <p:spPr bwMode="auto">
              <a:xfrm>
                <a:off x="324" y="167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8582" name="Freeform 354"/>
              <p:cNvSpPr>
                <a:spLocks/>
              </p:cNvSpPr>
              <p:nvPr/>
            </p:nvSpPr>
            <p:spPr bwMode="auto">
              <a:xfrm>
                <a:off x="561" y="1732"/>
                <a:ext cx="102" cy="194"/>
              </a:xfrm>
              <a:custGeom>
                <a:avLst/>
                <a:gdLst>
                  <a:gd name="T0" fmla="*/ 0 w 102"/>
                  <a:gd name="T1" fmla="*/ 193 h 194"/>
                  <a:gd name="T2" fmla="*/ 0 w 102"/>
                  <a:gd name="T3" fmla="*/ 56 h 194"/>
                  <a:gd name="T4" fmla="*/ 101 w 102"/>
                  <a:gd name="T5" fmla="*/ 0 h 194"/>
                  <a:gd name="T6" fmla="*/ 101 w 102"/>
                  <a:gd name="T7" fmla="*/ 135 h 194"/>
                  <a:gd name="T8" fmla="*/ 0 w 102"/>
                  <a:gd name="T9" fmla="*/ 193 h 194"/>
                  <a:gd name="T10" fmla="*/ 0 60000 65536"/>
                  <a:gd name="T11" fmla="*/ 0 60000 65536"/>
                  <a:gd name="T12" fmla="*/ 0 60000 65536"/>
                  <a:gd name="T13" fmla="*/ 0 60000 65536"/>
                  <a:gd name="T14" fmla="*/ 0 60000 65536"/>
                  <a:gd name="T15" fmla="*/ 0 w 102"/>
                  <a:gd name="T16" fmla="*/ 0 h 194"/>
                  <a:gd name="T17" fmla="*/ 102 w 102"/>
                  <a:gd name="T18" fmla="*/ 194 h 194"/>
                </a:gdLst>
                <a:ahLst/>
                <a:cxnLst>
                  <a:cxn ang="T10">
                    <a:pos x="T0" y="T1"/>
                  </a:cxn>
                  <a:cxn ang="T11">
                    <a:pos x="T2" y="T3"/>
                  </a:cxn>
                  <a:cxn ang="T12">
                    <a:pos x="T4" y="T5"/>
                  </a:cxn>
                  <a:cxn ang="T13">
                    <a:pos x="T6" y="T7"/>
                  </a:cxn>
                  <a:cxn ang="T14">
                    <a:pos x="T8" y="T9"/>
                  </a:cxn>
                </a:cxnLst>
                <a:rect l="T15" t="T16" r="T17" b="T18"/>
                <a:pathLst>
                  <a:path w="102" h="194">
                    <a:moveTo>
                      <a:pt x="0" y="193"/>
                    </a:moveTo>
                    <a:lnTo>
                      <a:pt x="0" y="56"/>
                    </a:lnTo>
                    <a:lnTo>
                      <a:pt x="101" y="0"/>
                    </a:lnTo>
                    <a:lnTo>
                      <a:pt x="101" y="135"/>
                    </a:lnTo>
                    <a:lnTo>
                      <a:pt x="0" y="193"/>
                    </a:lnTo>
                  </a:path>
                </a:pathLst>
              </a:custGeom>
              <a:solidFill>
                <a:srgbClr val="000000"/>
              </a:solidFill>
              <a:ln w="9525" cap="rnd">
                <a:noFill/>
                <a:round/>
                <a:headEnd type="none" w="sm" len="sm"/>
                <a:tailEnd type="none" w="sm" len="sm"/>
              </a:ln>
            </p:spPr>
            <p:txBody>
              <a:bodyPr/>
              <a:lstStyle/>
              <a:p>
                <a:endParaRPr lang="en-US"/>
              </a:p>
            </p:txBody>
          </p:sp>
          <p:sp>
            <p:nvSpPr>
              <p:cNvPr id="8583" name="Freeform 355"/>
              <p:cNvSpPr>
                <a:spLocks/>
              </p:cNvSpPr>
              <p:nvPr/>
            </p:nvSpPr>
            <p:spPr bwMode="auto">
              <a:xfrm>
                <a:off x="643" y="1732"/>
                <a:ext cx="20" cy="136"/>
              </a:xfrm>
              <a:custGeom>
                <a:avLst/>
                <a:gdLst>
                  <a:gd name="T0" fmla="*/ 0 w 20"/>
                  <a:gd name="T1" fmla="*/ 10 h 136"/>
                  <a:gd name="T2" fmla="*/ 19 w 20"/>
                  <a:gd name="T3" fmla="*/ 0 h 136"/>
                  <a:gd name="T4" fmla="*/ 19 w 20"/>
                  <a:gd name="T5" fmla="*/ 135 h 136"/>
                  <a:gd name="T6" fmla="*/ 0 w 20"/>
                  <a:gd name="T7" fmla="*/ 124 h 136"/>
                  <a:gd name="T8" fmla="*/ 0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0" y="10"/>
                    </a:moveTo>
                    <a:lnTo>
                      <a:pt x="19" y="0"/>
                    </a:lnTo>
                    <a:lnTo>
                      <a:pt x="19" y="135"/>
                    </a:lnTo>
                    <a:lnTo>
                      <a:pt x="0" y="124"/>
                    </a:lnTo>
                    <a:lnTo>
                      <a:pt x="0" y="10"/>
                    </a:lnTo>
                  </a:path>
                </a:pathLst>
              </a:custGeom>
              <a:solidFill>
                <a:srgbClr val="019170"/>
              </a:solidFill>
              <a:ln w="9525" cap="rnd">
                <a:noFill/>
                <a:round/>
                <a:headEnd type="none" w="sm" len="sm"/>
                <a:tailEnd type="none" w="sm" len="sm"/>
              </a:ln>
            </p:spPr>
            <p:txBody>
              <a:bodyPr/>
              <a:lstStyle/>
              <a:p>
                <a:endParaRPr lang="en-US"/>
              </a:p>
            </p:txBody>
          </p:sp>
          <p:sp>
            <p:nvSpPr>
              <p:cNvPr id="8584" name="Freeform 356"/>
              <p:cNvSpPr>
                <a:spLocks/>
              </p:cNvSpPr>
              <p:nvPr/>
            </p:nvSpPr>
            <p:spPr bwMode="auto">
              <a:xfrm>
                <a:off x="561" y="1858"/>
                <a:ext cx="102" cy="68"/>
              </a:xfrm>
              <a:custGeom>
                <a:avLst/>
                <a:gdLst>
                  <a:gd name="T0" fmla="*/ 0 w 102"/>
                  <a:gd name="T1" fmla="*/ 45 h 68"/>
                  <a:gd name="T2" fmla="*/ 81 w 102"/>
                  <a:gd name="T3" fmla="*/ 0 h 68"/>
                  <a:gd name="T4" fmla="*/ 101 w 102"/>
                  <a:gd name="T5" fmla="*/ 9 h 68"/>
                  <a:gd name="T6" fmla="*/ 0 w 102"/>
                  <a:gd name="T7" fmla="*/ 67 h 68"/>
                  <a:gd name="T8" fmla="*/ 0 w 102"/>
                  <a:gd name="T9" fmla="*/ 45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45"/>
                    </a:moveTo>
                    <a:lnTo>
                      <a:pt x="81" y="0"/>
                    </a:lnTo>
                    <a:lnTo>
                      <a:pt x="101" y="9"/>
                    </a:lnTo>
                    <a:lnTo>
                      <a:pt x="0" y="67"/>
                    </a:lnTo>
                    <a:lnTo>
                      <a:pt x="0" y="45"/>
                    </a:lnTo>
                  </a:path>
                </a:pathLst>
              </a:custGeom>
              <a:solidFill>
                <a:srgbClr val="66BCA4"/>
              </a:solidFill>
              <a:ln w="9525" cap="rnd">
                <a:noFill/>
                <a:round/>
                <a:headEnd type="none" w="sm" len="sm"/>
                <a:tailEnd type="none" w="sm" len="sm"/>
              </a:ln>
            </p:spPr>
            <p:txBody>
              <a:bodyPr/>
              <a:lstStyle/>
              <a:p>
                <a:endParaRPr lang="en-US"/>
              </a:p>
            </p:txBody>
          </p:sp>
          <p:sp>
            <p:nvSpPr>
              <p:cNvPr id="8585" name="Freeform 357"/>
              <p:cNvSpPr>
                <a:spLocks/>
              </p:cNvSpPr>
              <p:nvPr/>
            </p:nvSpPr>
            <p:spPr bwMode="auto">
              <a:xfrm>
                <a:off x="595" y="1901"/>
                <a:ext cx="18" cy="21"/>
              </a:xfrm>
              <a:custGeom>
                <a:avLst/>
                <a:gdLst>
                  <a:gd name="T0" fmla="*/ 10 w 18"/>
                  <a:gd name="T1" fmla="*/ 20 h 21"/>
                  <a:gd name="T2" fmla="*/ 14 w 18"/>
                  <a:gd name="T3" fmla="*/ 16 h 21"/>
                  <a:gd name="T4" fmla="*/ 15 w 18"/>
                  <a:gd name="T5" fmla="*/ 16 h 21"/>
                  <a:gd name="T6" fmla="*/ 15 w 18"/>
                  <a:gd name="T7" fmla="*/ 15 h 21"/>
                  <a:gd name="T8" fmla="*/ 17 w 18"/>
                  <a:gd name="T9" fmla="*/ 12 h 21"/>
                  <a:gd name="T10" fmla="*/ 15 w 18"/>
                  <a:gd name="T11" fmla="*/ 8 h 21"/>
                  <a:gd name="T12" fmla="*/ 14 w 18"/>
                  <a:gd name="T13" fmla="*/ 5 h 21"/>
                  <a:gd name="T14" fmla="*/ 12 w 18"/>
                  <a:gd name="T15" fmla="*/ 2 h 21"/>
                  <a:gd name="T16" fmla="*/ 9 w 18"/>
                  <a:gd name="T17" fmla="*/ 0 h 21"/>
                  <a:gd name="T18" fmla="*/ 7 w 18"/>
                  <a:gd name="T19" fmla="*/ 0 h 21"/>
                  <a:gd name="T20" fmla="*/ 6 w 18"/>
                  <a:gd name="T21" fmla="*/ 0 h 21"/>
                  <a:gd name="T22" fmla="*/ 5 w 18"/>
                  <a:gd name="T23" fmla="*/ 0 h 21"/>
                  <a:gd name="T24" fmla="*/ 0 w 18"/>
                  <a:gd name="T25" fmla="*/ 2 h 21"/>
                  <a:gd name="T26" fmla="*/ 0 w 18"/>
                  <a:gd name="T27" fmla="*/ 3 h 21"/>
                  <a:gd name="T28" fmla="*/ 0 w 18"/>
                  <a:gd name="T29" fmla="*/ 6 h 21"/>
                  <a:gd name="T30" fmla="*/ 0 w 18"/>
                  <a:gd name="T31" fmla="*/ 10 h 21"/>
                  <a:gd name="T32" fmla="*/ 0 w 18"/>
                  <a:gd name="T33" fmla="*/ 13 h 21"/>
                  <a:gd name="T34" fmla="*/ 3 w 18"/>
                  <a:gd name="T35" fmla="*/ 16 h 21"/>
                  <a:gd name="T36" fmla="*/ 5 w 18"/>
                  <a:gd name="T37" fmla="*/ 18 h 21"/>
                  <a:gd name="T38" fmla="*/ 8 w 18"/>
                  <a:gd name="T39" fmla="*/ 20 h 21"/>
                  <a:gd name="T40" fmla="*/ 9 w 18"/>
                  <a:gd name="T41" fmla="*/ 20 h 21"/>
                  <a:gd name="T42" fmla="*/ 10 w 18"/>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10" y="20"/>
                    </a:moveTo>
                    <a:lnTo>
                      <a:pt x="14" y="16"/>
                    </a:lnTo>
                    <a:lnTo>
                      <a:pt x="15" y="16"/>
                    </a:lnTo>
                    <a:lnTo>
                      <a:pt x="15" y="15"/>
                    </a:lnTo>
                    <a:lnTo>
                      <a:pt x="17" y="12"/>
                    </a:lnTo>
                    <a:lnTo>
                      <a:pt x="15" y="8"/>
                    </a:lnTo>
                    <a:lnTo>
                      <a:pt x="14" y="5"/>
                    </a:lnTo>
                    <a:lnTo>
                      <a:pt x="12" y="2"/>
                    </a:lnTo>
                    <a:lnTo>
                      <a:pt x="9" y="0"/>
                    </a:lnTo>
                    <a:lnTo>
                      <a:pt x="7" y="0"/>
                    </a:lnTo>
                    <a:lnTo>
                      <a:pt x="6" y="0"/>
                    </a:lnTo>
                    <a:lnTo>
                      <a:pt x="5" y="0"/>
                    </a:lnTo>
                    <a:lnTo>
                      <a:pt x="0" y="2"/>
                    </a:lnTo>
                    <a:lnTo>
                      <a:pt x="0" y="3"/>
                    </a:lnTo>
                    <a:lnTo>
                      <a:pt x="0" y="6"/>
                    </a:lnTo>
                    <a:lnTo>
                      <a:pt x="0" y="10"/>
                    </a:lnTo>
                    <a:lnTo>
                      <a:pt x="0" y="13"/>
                    </a:lnTo>
                    <a:lnTo>
                      <a:pt x="3" y="16"/>
                    </a:lnTo>
                    <a:lnTo>
                      <a:pt x="5"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8586" name="Freeform 358"/>
              <p:cNvSpPr>
                <a:spLocks/>
              </p:cNvSpPr>
              <p:nvPr/>
            </p:nvSpPr>
            <p:spPr bwMode="auto">
              <a:xfrm>
                <a:off x="595" y="1904"/>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8587" name="Freeform 359"/>
              <p:cNvSpPr>
                <a:spLocks/>
              </p:cNvSpPr>
              <p:nvPr/>
            </p:nvSpPr>
            <p:spPr bwMode="auto">
              <a:xfrm>
                <a:off x="598" y="1908"/>
                <a:ext cx="17" cy="17"/>
              </a:xfrm>
              <a:custGeom>
                <a:avLst/>
                <a:gdLst>
                  <a:gd name="T0" fmla="*/ 1 w 17"/>
                  <a:gd name="T1" fmla="*/ 10 h 17"/>
                  <a:gd name="T2" fmla="*/ 0 w 17"/>
                  <a:gd name="T3" fmla="*/ 6 h 17"/>
                  <a:gd name="T4" fmla="*/ 0 w 17"/>
                  <a:gd name="T5" fmla="*/ 4 h 17"/>
                  <a:gd name="T6" fmla="*/ 0 w 17"/>
                  <a:gd name="T7" fmla="*/ 0 h 17"/>
                  <a:gd name="T8" fmla="*/ 1 w 17"/>
                  <a:gd name="T9" fmla="*/ 0 h 17"/>
                  <a:gd name="T10" fmla="*/ 4 w 17"/>
                  <a:gd name="T11" fmla="*/ 0 h 17"/>
                  <a:gd name="T12" fmla="*/ 7 w 17"/>
                  <a:gd name="T13" fmla="*/ 0 h 17"/>
                  <a:gd name="T14" fmla="*/ 13 w 17"/>
                  <a:gd name="T15" fmla="*/ 4 h 17"/>
                  <a:gd name="T16" fmla="*/ 16 w 17"/>
                  <a:gd name="T17" fmla="*/ 8 h 17"/>
                  <a:gd name="T18" fmla="*/ 16 w 17"/>
                  <a:gd name="T19" fmla="*/ 12 h 17"/>
                  <a:gd name="T20" fmla="*/ 16 w 17"/>
                  <a:gd name="T21" fmla="*/ 14 h 17"/>
                  <a:gd name="T22" fmla="*/ 13 w 17"/>
                  <a:gd name="T23" fmla="*/ 16 h 17"/>
                  <a:gd name="T24" fmla="*/ 10 w 17"/>
                  <a:gd name="T25" fmla="*/ 16 h 17"/>
                  <a:gd name="T26" fmla="*/ 7 w 17"/>
                  <a:gd name="T27" fmla="*/ 16 h 17"/>
                  <a:gd name="T28" fmla="*/ 1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 y="10"/>
                    </a:moveTo>
                    <a:lnTo>
                      <a:pt x="0" y="6"/>
                    </a:lnTo>
                    <a:lnTo>
                      <a:pt x="0" y="4"/>
                    </a:lnTo>
                    <a:lnTo>
                      <a:pt x="0" y="0"/>
                    </a:lnTo>
                    <a:lnTo>
                      <a:pt x="1" y="0"/>
                    </a:lnTo>
                    <a:lnTo>
                      <a:pt x="4" y="0"/>
                    </a:lnTo>
                    <a:lnTo>
                      <a:pt x="7" y="0"/>
                    </a:lnTo>
                    <a:lnTo>
                      <a:pt x="13" y="4"/>
                    </a:lnTo>
                    <a:lnTo>
                      <a:pt x="16" y="8"/>
                    </a:lnTo>
                    <a:lnTo>
                      <a:pt x="16" y="12"/>
                    </a:lnTo>
                    <a:lnTo>
                      <a:pt x="16" y="14"/>
                    </a:lnTo>
                    <a:lnTo>
                      <a:pt x="13" y="16"/>
                    </a:lnTo>
                    <a:lnTo>
                      <a:pt x="10" y="16"/>
                    </a:lnTo>
                    <a:lnTo>
                      <a:pt x="7" y="16"/>
                    </a:lnTo>
                    <a:lnTo>
                      <a:pt x="1" y="10"/>
                    </a:lnTo>
                  </a:path>
                </a:pathLst>
              </a:custGeom>
              <a:solidFill>
                <a:srgbClr val="000000"/>
              </a:solidFill>
              <a:ln w="9525" cap="rnd">
                <a:noFill/>
                <a:round/>
                <a:headEnd type="none" w="sm" len="sm"/>
                <a:tailEnd type="none" w="sm" len="sm"/>
              </a:ln>
            </p:spPr>
            <p:txBody>
              <a:bodyPr/>
              <a:lstStyle/>
              <a:p>
                <a:endParaRPr lang="en-US"/>
              </a:p>
            </p:txBody>
          </p:sp>
          <p:sp>
            <p:nvSpPr>
              <p:cNvPr id="8588" name="Freeform 360"/>
              <p:cNvSpPr>
                <a:spLocks/>
              </p:cNvSpPr>
              <p:nvPr/>
            </p:nvSpPr>
            <p:spPr bwMode="auto">
              <a:xfrm>
                <a:off x="610" y="1911"/>
                <a:ext cx="18" cy="19"/>
              </a:xfrm>
              <a:custGeom>
                <a:avLst/>
                <a:gdLst>
                  <a:gd name="T0" fmla="*/ 10 w 18"/>
                  <a:gd name="T1" fmla="*/ 18 h 19"/>
                  <a:gd name="T2" fmla="*/ 14 w 18"/>
                  <a:gd name="T3" fmla="*/ 14 h 19"/>
                  <a:gd name="T4" fmla="*/ 15 w 18"/>
                  <a:gd name="T5" fmla="*/ 13 h 19"/>
                  <a:gd name="T6" fmla="*/ 17 w 18"/>
                  <a:gd name="T7" fmla="*/ 13 h 19"/>
                  <a:gd name="T8" fmla="*/ 17 w 18"/>
                  <a:gd name="T9" fmla="*/ 10 h 19"/>
                  <a:gd name="T10" fmla="*/ 17 w 18"/>
                  <a:gd name="T11" fmla="*/ 8 h 19"/>
                  <a:gd name="T12" fmla="*/ 14 w 18"/>
                  <a:gd name="T13" fmla="*/ 4 h 19"/>
                  <a:gd name="T14" fmla="*/ 12 w 18"/>
                  <a:gd name="T15" fmla="*/ 2 h 19"/>
                  <a:gd name="T16" fmla="*/ 10 w 18"/>
                  <a:gd name="T17" fmla="*/ 0 h 19"/>
                  <a:gd name="T18" fmla="*/ 7 w 18"/>
                  <a:gd name="T19" fmla="*/ 0 h 19"/>
                  <a:gd name="T20" fmla="*/ 6 w 18"/>
                  <a:gd name="T21" fmla="*/ 0 h 19"/>
                  <a:gd name="T22" fmla="*/ 5 w 18"/>
                  <a:gd name="T23" fmla="*/ 0 h 19"/>
                  <a:gd name="T24" fmla="*/ 1 w 18"/>
                  <a:gd name="T25" fmla="*/ 1 h 19"/>
                  <a:gd name="T26" fmla="*/ 0 w 18"/>
                  <a:gd name="T27" fmla="*/ 2 h 19"/>
                  <a:gd name="T28" fmla="*/ 0 w 18"/>
                  <a:gd name="T29" fmla="*/ 3 h 19"/>
                  <a:gd name="T30" fmla="*/ 0 w 18"/>
                  <a:gd name="T31" fmla="*/ 6 h 19"/>
                  <a:gd name="T32" fmla="*/ 0 w 18"/>
                  <a:gd name="T33" fmla="*/ 9 h 19"/>
                  <a:gd name="T34" fmla="*/ 1 w 18"/>
                  <a:gd name="T35" fmla="*/ 11 h 19"/>
                  <a:gd name="T36" fmla="*/ 3 w 18"/>
                  <a:gd name="T37" fmla="*/ 14 h 19"/>
                  <a:gd name="T38" fmla="*/ 6 w 18"/>
                  <a:gd name="T39" fmla="*/ 16 h 19"/>
                  <a:gd name="T40" fmla="*/ 8 w 18"/>
                  <a:gd name="T41" fmla="*/ 18 h 19"/>
                  <a:gd name="T42" fmla="*/ 9 w 18"/>
                  <a:gd name="T43" fmla="*/ 18 h 19"/>
                  <a:gd name="T44" fmla="*/ 10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10" y="18"/>
                    </a:moveTo>
                    <a:lnTo>
                      <a:pt x="14" y="14"/>
                    </a:lnTo>
                    <a:lnTo>
                      <a:pt x="15" y="13"/>
                    </a:lnTo>
                    <a:lnTo>
                      <a:pt x="17" y="13"/>
                    </a:lnTo>
                    <a:lnTo>
                      <a:pt x="17" y="10"/>
                    </a:lnTo>
                    <a:lnTo>
                      <a:pt x="17" y="8"/>
                    </a:lnTo>
                    <a:lnTo>
                      <a:pt x="14" y="4"/>
                    </a:lnTo>
                    <a:lnTo>
                      <a:pt x="12" y="2"/>
                    </a:lnTo>
                    <a:lnTo>
                      <a:pt x="10" y="0"/>
                    </a:lnTo>
                    <a:lnTo>
                      <a:pt x="7" y="0"/>
                    </a:lnTo>
                    <a:lnTo>
                      <a:pt x="6" y="0"/>
                    </a:lnTo>
                    <a:lnTo>
                      <a:pt x="5" y="0"/>
                    </a:lnTo>
                    <a:lnTo>
                      <a:pt x="1" y="1"/>
                    </a:lnTo>
                    <a:lnTo>
                      <a:pt x="0" y="2"/>
                    </a:lnTo>
                    <a:lnTo>
                      <a:pt x="0" y="3"/>
                    </a:lnTo>
                    <a:lnTo>
                      <a:pt x="0" y="6"/>
                    </a:lnTo>
                    <a:lnTo>
                      <a:pt x="0" y="9"/>
                    </a:lnTo>
                    <a:lnTo>
                      <a:pt x="1" y="11"/>
                    </a:lnTo>
                    <a:lnTo>
                      <a:pt x="3" y="14"/>
                    </a:lnTo>
                    <a:lnTo>
                      <a:pt x="6" y="16"/>
                    </a:lnTo>
                    <a:lnTo>
                      <a:pt x="8" y="18"/>
                    </a:lnTo>
                    <a:lnTo>
                      <a:pt x="9" y="18"/>
                    </a:lnTo>
                    <a:lnTo>
                      <a:pt x="10" y="18"/>
                    </a:lnTo>
                  </a:path>
                </a:pathLst>
              </a:custGeom>
              <a:solidFill>
                <a:srgbClr val="000000"/>
              </a:solidFill>
              <a:ln w="9525" cap="rnd">
                <a:noFill/>
                <a:round/>
                <a:headEnd type="none" w="sm" len="sm"/>
                <a:tailEnd type="none" w="sm" len="sm"/>
              </a:ln>
            </p:spPr>
            <p:txBody>
              <a:bodyPr/>
              <a:lstStyle/>
              <a:p>
                <a:endParaRPr lang="en-US"/>
              </a:p>
            </p:txBody>
          </p:sp>
          <p:sp>
            <p:nvSpPr>
              <p:cNvPr id="8589" name="Freeform 361"/>
              <p:cNvSpPr>
                <a:spLocks/>
              </p:cNvSpPr>
              <p:nvPr/>
            </p:nvSpPr>
            <p:spPr bwMode="auto">
              <a:xfrm>
                <a:off x="610" y="1912"/>
                <a:ext cx="17" cy="18"/>
              </a:xfrm>
              <a:custGeom>
                <a:avLst/>
                <a:gdLst>
                  <a:gd name="T0" fmla="*/ 1 w 17"/>
                  <a:gd name="T1" fmla="*/ 10 h 18"/>
                  <a:gd name="T2" fmla="*/ 0 w 17"/>
                  <a:gd name="T3" fmla="*/ 7 h 18"/>
                  <a:gd name="T4" fmla="*/ 0 w 17"/>
                  <a:gd name="T5" fmla="*/ 4 h 18"/>
                  <a:gd name="T6" fmla="*/ 0 w 17"/>
                  <a:gd name="T7" fmla="*/ 1 h 18"/>
                  <a:gd name="T8" fmla="*/ 0 w 17"/>
                  <a:gd name="T9" fmla="*/ 0 h 18"/>
                  <a:gd name="T10" fmla="*/ 1 w 17"/>
                  <a:gd name="T11" fmla="*/ 0 h 18"/>
                  <a:gd name="T12" fmla="*/ 4 w 17"/>
                  <a:gd name="T13" fmla="*/ 0 h 18"/>
                  <a:gd name="T14" fmla="*/ 8 w 17"/>
                  <a:gd name="T15" fmla="*/ 0 h 18"/>
                  <a:gd name="T16" fmla="*/ 10 w 17"/>
                  <a:gd name="T17" fmla="*/ 2 h 18"/>
                  <a:gd name="T18" fmla="*/ 13 w 17"/>
                  <a:gd name="T19" fmla="*/ 5 h 18"/>
                  <a:gd name="T20" fmla="*/ 16 w 17"/>
                  <a:gd name="T21" fmla="*/ 8 h 18"/>
                  <a:gd name="T22" fmla="*/ 16 w 17"/>
                  <a:gd name="T23" fmla="*/ 11 h 18"/>
                  <a:gd name="T24" fmla="*/ 16 w 17"/>
                  <a:gd name="T25" fmla="*/ 14 h 18"/>
                  <a:gd name="T26" fmla="*/ 14 w 17"/>
                  <a:gd name="T27" fmla="*/ 15 h 18"/>
                  <a:gd name="T28" fmla="*/ 13 w 17"/>
                  <a:gd name="T29" fmla="*/ 17 h 18"/>
                  <a:gd name="T30" fmla="*/ 10 w 17"/>
                  <a:gd name="T31" fmla="*/ 17 h 18"/>
                  <a:gd name="T32" fmla="*/ 8 w 17"/>
                  <a:gd name="T33" fmla="*/ 15 h 18"/>
                  <a:gd name="T34" fmla="*/ 4 w 17"/>
                  <a:gd name="T35" fmla="*/ 13 h 18"/>
                  <a:gd name="T36" fmla="*/ 1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 y="10"/>
                    </a:moveTo>
                    <a:lnTo>
                      <a:pt x="0" y="7"/>
                    </a:lnTo>
                    <a:lnTo>
                      <a:pt x="0" y="4"/>
                    </a:lnTo>
                    <a:lnTo>
                      <a:pt x="0" y="1"/>
                    </a:lnTo>
                    <a:lnTo>
                      <a:pt x="0" y="0"/>
                    </a:lnTo>
                    <a:lnTo>
                      <a:pt x="1" y="0"/>
                    </a:lnTo>
                    <a:lnTo>
                      <a:pt x="4" y="0"/>
                    </a:lnTo>
                    <a:lnTo>
                      <a:pt x="8" y="0"/>
                    </a:lnTo>
                    <a:lnTo>
                      <a:pt x="10" y="2"/>
                    </a:lnTo>
                    <a:lnTo>
                      <a:pt x="13" y="5"/>
                    </a:lnTo>
                    <a:lnTo>
                      <a:pt x="16" y="8"/>
                    </a:lnTo>
                    <a:lnTo>
                      <a:pt x="16" y="11"/>
                    </a:lnTo>
                    <a:lnTo>
                      <a:pt x="16" y="14"/>
                    </a:lnTo>
                    <a:lnTo>
                      <a:pt x="14" y="15"/>
                    </a:lnTo>
                    <a:lnTo>
                      <a:pt x="13" y="17"/>
                    </a:lnTo>
                    <a:lnTo>
                      <a:pt x="10" y="17"/>
                    </a:lnTo>
                    <a:lnTo>
                      <a:pt x="8" y="15"/>
                    </a:lnTo>
                    <a:lnTo>
                      <a:pt x="4" y="13"/>
                    </a:lnTo>
                    <a:lnTo>
                      <a:pt x="1" y="10"/>
                    </a:lnTo>
                  </a:path>
                </a:pathLst>
              </a:custGeom>
              <a:solidFill>
                <a:srgbClr val="666666"/>
              </a:solidFill>
              <a:ln w="9525" cap="rnd">
                <a:noFill/>
                <a:round/>
                <a:headEnd type="none" w="sm" len="sm"/>
                <a:tailEnd type="none" w="sm" len="sm"/>
              </a:ln>
            </p:spPr>
            <p:txBody>
              <a:bodyPr/>
              <a:lstStyle/>
              <a:p>
                <a:endParaRPr lang="en-US"/>
              </a:p>
            </p:txBody>
          </p:sp>
          <p:sp>
            <p:nvSpPr>
              <p:cNvPr id="8590" name="Freeform 362"/>
              <p:cNvSpPr>
                <a:spLocks/>
              </p:cNvSpPr>
              <p:nvPr/>
            </p:nvSpPr>
            <p:spPr bwMode="auto">
              <a:xfrm>
                <a:off x="613" y="1916"/>
                <a:ext cx="17" cy="18"/>
              </a:xfrm>
              <a:custGeom>
                <a:avLst/>
                <a:gdLst>
                  <a:gd name="T0" fmla="*/ 2 w 17"/>
                  <a:gd name="T1" fmla="*/ 11 h 18"/>
                  <a:gd name="T2" fmla="*/ 0 w 17"/>
                  <a:gd name="T3" fmla="*/ 7 h 18"/>
                  <a:gd name="T4" fmla="*/ 0 w 17"/>
                  <a:gd name="T5" fmla="*/ 5 h 18"/>
                  <a:gd name="T6" fmla="*/ 0 w 17"/>
                  <a:gd name="T7" fmla="*/ 1 h 18"/>
                  <a:gd name="T8" fmla="*/ 2 w 17"/>
                  <a:gd name="T9" fmla="*/ 1 h 18"/>
                  <a:gd name="T10" fmla="*/ 4 w 17"/>
                  <a:gd name="T11" fmla="*/ 0 h 18"/>
                  <a:gd name="T12" fmla="*/ 9 w 17"/>
                  <a:gd name="T13" fmla="*/ 1 h 18"/>
                  <a:gd name="T14" fmla="*/ 13 w 17"/>
                  <a:gd name="T15" fmla="*/ 5 h 18"/>
                  <a:gd name="T16" fmla="*/ 16 w 17"/>
                  <a:gd name="T17" fmla="*/ 9 h 18"/>
                  <a:gd name="T18" fmla="*/ 16 w 17"/>
                  <a:gd name="T19" fmla="*/ 13 h 18"/>
                  <a:gd name="T20" fmla="*/ 16 w 17"/>
                  <a:gd name="T21" fmla="*/ 15 h 18"/>
                  <a:gd name="T22" fmla="*/ 13 w 17"/>
                  <a:gd name="T23" fmla="*/ 17 h 18"/>
                  <a:gd name="T24" fmla="*/ 11 w 17"/>
                  <a:gd name="T25" fmla="*/ 17 h 18"/>
                  <a:gd name="T26" fmla="*/ 9 w 17"/>
                  <a:gd name="T27" fmla="*/ 17 h 18"/>
                  <a:gd name="T28" fmla="*/ 2 w 17"/>
                  <a:gd name="T29" fmla="*/ 1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2" y="11"/>
                    </a:moveTo>
                    <a:lnTo>
                      <a:pt x="0" y="7"/>
                    </a:lnTo>
                    <a:lnTo>
                      <a:pt x="0" y="5"/>
                    </a:lnTo>
                    <a:lnTo>
                      <a:pt x="0" y="1"/>
                    </a:lnTo>
                    <a:lnTo>
                      <a:pt x="2" y="1"/>
                    </a:lnTo>
                    <a:lnTo>
                      <a:pt x="4" y="0"/>
                    </a:lnTo>
                    <a:lnTo>
                      <a:pt x="9" y="1"/>
                    </a:lnTo>
                    <a:lnTo>
                      <a:pt x="13" y="5"/>
                    </a:lnTo>
                    <a:lnTo>
                      <a:pt x="16" y="9"/>
                    </a:lnTo>
                    <a:lnTo>
                      <a:pt x="16" y="13"/>
                    </a:lnTo>
                    <a:lnTo>
                      <a:pt x="16" y="15"/>
                    </a:lnTo>
                    <a:lnTo>
                      <a:pt x="13" y="17"/>
                    </a:lnTo>
                    <a:lnTo>
                      <a:pt x="11" y="17"/>
                    </a:lnTo>
                    <a:lnTo>
                      <a:pt x="9" y="17"/>
                    </a:lnTo>
                    <a:lnTo>
                      <a:pt x="2" y="11"/>
                    </a:lnTo>
                  </a:path>
                </a:pathLst>
              </a:custGeom>
              <a:solidFill>
                <a:srgbClr val="000000"/>
              </a:solidFill>
              <a:ln w="9525" cap="rnd">
                <a:noFill/>
                <a:round/>
                <a:headEnd type="none" w="sm" len="sm"/>
                <a:tailEnd type="none" w="sm" len="sm"/>
              </a:ln>
            </p:spPr>
            <p:txBody>
              <a:bodyPr/>
              <a:lstStyle/>
              <a:p>
                <a:endParaRPr lang="en-US"/>
              </a:p>
            </p:txBody>
          </p:sp>
          <p:sp>
            <p:nvSpPr>
              <p:cNvPr id="8591" name="Freeform 363"/>
              <p:cNvSpPr>
                <a:spLocks/>
              </p:cNvSpPr>
              <p:nvPr/>
            </p:nvSpPr>
            <p:spPr bwMode="auto">
              <a:xfrm>
                <a:off x="588" y="1906"/>
                <a:ext cx="18" cy="20"/>
              </a:xfrm>
              <a:custGeom>
                <a:avLst/>
                <a:gdLst>
                  <a:gd name="T0" fmla="*/ 10 w 18"/>
                  <a:gd name="T1" fmla="*/ 19 h 20"/>
                  <a:gd name="T2" fmla="*/ 14 w 18"/>
                  <a:gd name="T3" fmla="*/ 15 h 20"/>
                  <a:gd name="T4" fmla="*/ 15 w 18"/>
                  <a:gd name="T5" fmla="*/ 15 h 20"/>
                  <a:gd name="T6" fmla="*/ 15 w 18"/>
                  <a:gd name="T7" fmla="*/ 14 h 20"/>
                  <a:gd name="T8" fmla="*/ 17 w 18"/>
                  <a:gd name="T9" fmla="*/ 11 h 20"/>
                  <a:gd name="T10" fmla="*/ 15 w 18"/>
                  <a:gd name="T11" fmla="*/ 8 h 20"/>
                  <a:gd name="T12" fmla="*/ 14 w 18"/>
                  <a:gd name="T13" fmla="*/ 5 h 20"/>
                  <a:gd name="T14" fmla="*/ 12 w 18"/>
                  <a:gd name="T15" fmla="*/ 2 h 20"/>
                  <a:gd name="T16" fmla="*/ 9 w 18"/>
                  <a:gd name="T17" fmla="*/ 0 h 20"/>
                  <a:gd name="T18" fmla="*/ 7 w 18"/>
                  <a:gd name="T19" fmla="*/ 0 h 20"/>
                  <a:gd name="T20" fmla="*/ 6 w 18"/>
                  <a:gd name="T21" fmla="*/ 0 h 20"/>
                  <a:gd name="T22" fmla="*/ 5 w 18"/>
                  <a:gd name="T23" fmla="*/ 0 h 20"/>
                  <a:gd name="T24" fmla="*/ 0 w 18"/>
                  <a:gd name="T25" fmla="*/ 2 h 20"/>
                  <a:gd name="T26" fmla="*/ 0 w 18"/>
                  <a:gd name="T27" fmla="*/ 3 h 20"/>
                  <a:gd name="T28" fmla="*/ 0 w 18"/>
                  <a:gd name="T29" fmla="*/ 6 h 20"/>
                  <a:gd name="T30" fmla="*/ 0 w 18"/>
                  <a:gd name="T31" fmla="*/ 9 h 20"/>
                  <a:gd name="T32" fmla="*/ 0 w 18"/>
                  <a:gd name="T33" fmla="*/ 12 h 20"/>
                  <a:gd name="T34" fmla="*/ 3 w 18"/>
                  <a:gd name="T35" fmla="*/ 15 h 20"/>
                  <a:gd name="T36" fmla="*/ 5 w 18"/>
                  <a:gd name="T37" fmla="*/ 17 h 20"/>
                  <a:gd name="T38" fmla="*/ 8 w 18"/>
                  <a:gd name="T39" fmla="*/ 19 h 20"/>
                  <a:gd name="T40" fmla="*/ 9 w 18"/>
                  <a:gd name="T41" fmla="*/ 19 h 20"/>
                  <a:gd name="T42" fmla="*/ 10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10" y="19"/>
                    </a:moveTo>
                    <a:lnTo>
                      <a:pt x="14" y="15"/>
                    </a:lnTo>
                    <a:lnTo>
                      <a:pt x="15" y="15"/>
                    </a:lnTo>
                    <a:lnTo>
                      <a:pt x="15" y="14"/>
                    </a:lnTo>
                    <a:lnTo>
                      <a:pt x="17" y="11"/>
                    </a:lnTo>
                    <a:lnTo>
                      <a:pt x="15" y="8"/>
                    </a:lnTo>
                    <a:lnTo>
                      <a:pt x="14" y="5"/>
                    </a:lnTo>
                    <a:lnTo>
                      <a:pt x="12" y="2"/>
                    </a:lnTo>
                    <a:lnTo>
                      <a:pt x="9" y="0"/>
                    </a:lnTo>
                    <a:lnTo>
                      <a:pt x="7" y="0"/>
                    </a:lnTo>
                    <a:lnTo>
                      <a:pt x="6" y="0"/>
                    </a:lnTo>
                    <a:lnTo>
                      <a:pt x="5" y="0"/>
                    </a:lnTo>
                    <a:lnTo>
                      <a:pt x="0" y="2"/>
                    </a:lnTo>
                    <a:lnTo>
                      <a:pt x="0" y="3"/>
                    </a:lnTo>
                    <a:lnTo>
                      <a:pt x="0" y="6"/>
                    </a:lnTo>
                    <a:lnTo>
                      <a:pt x="0" y="9"/>
                    </a:lnTo>
                    <a:lnTo>
                      <a:pt x="0" y="12"/>
                    </a:lnTo>
                    <a:lnTo>
                      <a:pt x="3" y="15"/>
                    </a:lnTo>
                    <a:lnTo>
                      <a:pt x="5" y="17"/>
                    </a:lnTo>
                    <a:lnTo>
                      <a:pt x="8" y="19"/>
                    </a:lnTo>
                    <a:lnTo>
                      <a:pt x="9" y="19"/>
                    </a:lnTo>
                    <a:lnTo>
                      <a:pt x="10" y="19"/>
                    </a:lnTo>
                  </a:path>
                </a:pathLst>
              </a:custGeom>
              <a:solidFill>
                <a:srgbClr val="000000"/>
              </a:solidFill>
              <a:ln w="9525" cap="rnd">
                <a:noFill/>
                <a:round/>
                <a:headEnd type="none" w="sm" len="sm"/>
                <a:tailEnd type="none" w="sm" len="sm"/>
              </a:ln>
            </p:spPr>
            <p:txBody>
              <a:bodyPr/>
              <a:lstStyle/>
              <a:p>
                <a:endParaRPr lang="en-US"/>
              </a:p>
            </p:txBody>
          </p:sp>
          <p:sp>
            <p:nvSpPr>
              <p:cNvPr id="8592" name="Freeform 364"/>
              <p:cNvSpPr>
                <a:spLocks/>
              </p:cNvSpPr>
              <p:nvPr/>
            </p:nvSpPr>
            <p:spPr bwMode="auto">
              <a:xfrm>
                <a:off x="588" y="1908"/>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8593" name="Freeform 365"/>
              <p:cNvSpPr>
                <a:spLocks/>
              </p:cNvSpPr>
              <p:nvPr/>
            </p:nvSpPr>
            <p:spPr bwMode="auto">
              <a:xfrm>
                <a:off x="591" y="1912"/>
                <a:ext cx="17" cy="16"/>
              </a:xfrm>
              <a:custGeom>
                <a:avLst/>
                <a:gdLst>
                  <a:gd name="T0" fmla="*/ 2 w 17"/>
                  <a:gd name="T1" fmla="*/ 9 h 16"/>
                  <a:gd name="T2" fmla="*/ 0 w 17"/>
                  <a:gd name="T3" fmla="*/ 6 h 16"/>
                  <a:gd name="T4" fmla="*/ 0 w 17"/>
                  <a:gd name="T5" fmla="*/ 4 h 16"/>
                  <a:gd name="T6" fmla="*/ 0 w 17"/>
                  <a:gd name="T7" fmla="*/ 2 h 16"/>
                  <a:gd name="T8" fmla="*/ 2 w 17"/>
                  <a:gd name="T9" fmla="*/ 0 h 16"/>
                  <a:gd name="T10" fmla="*/ 5 w 17"/>
                  <a:gd name="T11" fmla="*/ 0 h 16"/>
                  <a:gd name="T12" fmla="*/ 8 w 17"/>
                  <a:gd name="T13" fmla="*/ 0 h 16"/>
                  <a:gd name="T14" fmla="*/ 13 w 17"/>
                  <a:gd name="T15" fmla="*/ 4 h 16"/>
                  <a:gd name="T16" fmla="*/ 16 w 17"/>
                  <a:gd name="T17" fmla="*/ 8 h 16"/>
                  <a:gd name="T18" fmla="*/ 16 w 17"/>
                  <a:gd name="T19" fmla="*/ 11 h 16"/>
                  <a:gd name="T20" fmla="*/ 16 w 17"/>
                  <a:gd name="T21" fmla="*/ 13 h 16"/>
                  <a:gd name="T22" fmla="*/ 13 w 17"/>
                  <a:gd name="T23" fmla="*/ 15 h 16"/>
                  <a:gd name="T24" fmla="*/ 10 w 17"/>
                  <a:gd name="T25" fmla="*/ 15 h 16"/>
                  <a:gd name="T26" fmla="*/ 8 w 17"/>
                  <a:gd name="T27" fmla="*/ 15 h 16"/>
                  <a:gd name="T28" fmla="*/ 2 w 17"/>
                  <a:gd name="T29" fmla="*/ 9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2" y="9"/>
                    </a:moveTo>
                    <a:lnTo>
                      <a:pt x="0" y="6"/>
                    </a:lnTo>
                    <a:lnTo>
                      <a:pt x="0" y="4"/>
                    </a:lnTo>
                    <a:lnTo>
                      <a:pt x="0" y="2"/>
                    </a:lnTo>
                    <a:lnTo>
                      <a:pt x="2" y="0"/>
                    </a:lnTo>
                    <a:lnTo>
                      <a:pt x="5" y="0"/>
                    </a:lnTo>
                    <a:lnTo>
                      <a:pt x="8" y="0"/>
                    </a:lnTo>
                    <a:lnTo>
                      <a:pt x="13" y="4"/>
                    </a:lnTo>
                    <a:lnTo>
                      <a:pt x="16" y="8"/>
                    </a:lnTo>
                    <a:lnTo>
                      <a:pt x="16" y="11"/>
                    </a:lnTo>
                    <a:lnTo>
                      <a:pt x="16" y="13"/>
                    </a:lnTo>
                    <a:lnTo>
                      <a:pt x="13" y="15"/>
                    </a:lnTo>
                    <a:lnTo>
                      <a:pt x="10" y="15"/>
                    </a:lnTo>
                    <a:lnTo>
                      <a:pt x="8" y="15"/>
                    </a:lnTo>
                    <a:lnTo>
                      <a:pt x="2" y="9"/>
                    </a:lnTo>
                  </a:path>
                </a:pathLst>
              </a:custGeom>
              <a:solidFill>
                <a:srgbClr val="F90133"/>
              </a:solidFill>
              <a:ln w="9525" cap="rnd">
                <a:noFill/>
                <a:round/>
                <a:headEnd type="none" w="sm" len="sm"/>
                <a:tailEnd type="none" w="sm" len="sm"/>
              </a:ln>
            </p:spPr>
            <p:txBody>
              <a:bodyPr/>
              <a:lstStyle/>
              <a:p>
                <a:endParaRPr lang="en-US"/>
              </a:p>
            </p:txBody>
          </p:sp>
          <p:sp>
            <p:nvSpPr>
              <p:cNvPr id="8594" name="Freeform 366"/>
              <p:cNvSpPr>
                <a:spLocks/>
              </p:cNvSpPr>
              <p:nvPr/>
            </p:nvSpPr>
            <p:spPr bwMode="auto">
              <a:xfrm>
                <a:off x="603" y="1914"/>
                <a:ext cx="18" cy="21"/>
              </a:xfrm>
              <a:custGeom>
                <a:avLst/>
                <a:gdLst>
                  <a:gd name="T0" fmla="*/ 10 w 18"/>
                  <a:gd name="T1" fmla="*/ 20 h 21"/>
                  <a:gd name="T2" fmla="*/ 14 w 18"/>
                  <a:gd name="T3" fmla="*/ 16 h 21"/>
                  <a:gd name="T4" fmla="*/ 15 w 18"/>
                  <a:gd name="T5" fmla="*/ 16 h 21"/>
                  <a:gd name="T6" fmla="*/ 17 w 18"/>
                  <a:gd name="T7" fmla="*/ 15 h 21"/>
                  <a:gd name="T8" fmla="*/ 17 w 18"/>
                  <a:gd name="T9" fmla="*/ 12 h 21"/>
                  <a:gd name="T10" fmla="*/ 17 w 18"/>
                  <a:gd name="T11" fmla="*/ 8 h 21"/>
                  <a:gd name="T12" fmla="*/ 14 w 18"/>
                  <a:gd name="T13" fmla="*/ 5 h 21"/>
                  <a:gd name="T14" fmla="*/ 12 w 18"/>
                  <a:gd name="T15" fmla="*/ 2 h 21"/>
                  <a:gd name="T16" fmla="*/ 10 w 18"/>
                  <a:gd name="T17" fmla="*/ 0 h 21"/>
                  <a:gd name="T18" fmla="*/ 7 w 18"/>
                  <a:gd name="T19" fmla="*/ 0 h 21"/>
                  <a:gd name="T20" fmla="*/ 6 w 18"/>
                  <a:gd name="T21" fmla="*/ 0 h 21"/>
                  <a:gd name="T22" fmla="*/ 5 w 18"/>
                  <a:gd name="T23" fmla="*/ 0 h 21"/>
                  <a:gd name="T24" fmla="*/ 1 w 18"/>
                  <a:gd name="T25" fmla="*/ 2 h 21"/>
                  <a:gd name="T26" fmla="*/ 0 w 18"/>
                  <a:gd name="T27" fmla="*/ 2 h 21"/>
                  <a:gd name="T28" fmla="*/ 0 w 18"/>
                  <a:gd name="T29" fmla="*/ 3 h 21"/>
                  <a:gd name="T30" fmla="*/ 0 w 18"/>
                  <a:gd name="T31" fmla="*/ 6 h 21"/>
                  <a:gd name="T32" fmla="*/ 0 w 18"/>
                  <a:gd name="T33" fmla="*/ 10 h 21"/>
                  <a:gd name="T34" fmla="*/ 1 w 18"/>
                  <a:gd name="T35" fmla="*/ 13 h 21"/>
                  <a:gd name="T36" fmla="*/ 3 w 18"/>
                  <a:gd name="T37" fmla="*/ 16 h 21"/>
                  <a:gd name="T38" fmla="*/ 6 w 18"/>
                  <a:gd name="T39" fmla="*/ 18 h 21"/>
                  <a:gd name="T40" fmla="*/ 8 w 18"/>
                  <a:gd name="T41" fmla="*/ 20 h 21"/>
                  <a:gd name="T42" fmla="*/ 9 w 18"/>
                  <a:gd name="T43" fmla="*/ 20 h 21"/>
                  <a:gd name="T44" fmla="*/ 10 w 18"/>
                  <a:gd name="T45" fmla="*/ 2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1"/>
                  <a:gd name="T71" fmla="*/ 18 w 1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1">
                    <a:moveTo>
                      <a:pt x="10" y="20"/>
                    </a:moveTo>
                    <a:lnTo>
                      <a:pt x="14" y="16"/>
                    </a:lnTo>
                    <a:lnTo>
                      <a:pt x="15" y="16"/>
                    </a:lnTo>
                    <a:lnTo>
                      <a:pt x="17" y="15"/>
                    </a:lnTo>
                    <a:lnTo>
                      <a:pt x="17" y="12"/>
                    </a:lnTo>
                    <a:lnTo>
                      <a:pt x="17" y="8"/>
                    </a:lnTo>
                    <a:lnTo>
                      <a:pt x="14" y="5"/>
                    </a:lnTo>
                    <a:lnTo>
                      <a:pt x="12" y="2"/>
                    </a:lnTo>
                    <a:lnTo>
                      <a:pt x="10" y="0"/>
                    </a:lnTo>
                    <a:lnTo>
                      <a:pt x="7" y="0"/>
                    </a:lnTo>
                    <a:lnTo>
                      <a:pt x="6" y="0"/>
                    </a:lnTo>
                    <a:lnTo>
                      <a:pt x="5" y="0"/>
                    </a:lnTo>
                    <a:lnTo>
                      <a:pt x="1" y="2"/>
                    </a:lnTo>
                    <a:lnTo>
                      <a:pt x="0" y="2"/>
                    </a:lnTo>
                    <a:lnTo>
                      <a:pt x="0" y="3"/>
                    </a:lnTo>
                    <a:lnTo>
                      <a:pt x="0" y="6"/>
                    </a:lnTo>
                    <a:lnTo>
                      <a:pt x="0" y="10"/>
                    </a:lnTo>
                    <a:lnTo>
                      <a:pt x="1" y="13"/>
                    </a:lnTo>
                    <a:lnTo>
                      <a:pt x="3" y="16"/>
                    </a:lnTo>
                    <a:lnTo>
                      <a:pt x="6"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8595" name="Freeform 367"/>
              <p:cNvSpPr>
                <a:spLocks/>
              </p:cNvSpPr>
              <p:nvPr/>
            </p:nvSpPr>
            <p:spPr bwMode="auto">
              <a:xfrm>
                <a:off x="603" y="1916"/>
                <a:ext cx="17" cy="19"/>
              </a:xfrm>
              <a:custGeom>
                <a:avLst/>
                <a:gdLst>
                  <a:gd name="T0" fmla="*/ 1 w 17"/>
                  <a:gd name="T1" fmla="*/ 11 h 19"/>
                  <a:gd name="T2" fmla="*/ 0 w 17"/>
                  <a:gd name="T3" fmla="*/ 7 h 19"/>
                  <a:gd name="T4" fmla="*/ 0 w 17"/>
                  <a:gd name="T5" fmla="*/ 4 h 19"/>
                  <a:gd name="T6" fmla="*/ 0 w 17"/>
                  <a:gd name="T7" fmla="*/ 1 h 19"/>
                  <a:gd name="T8" fmla="*/ 0 w 17"/>
                  <a:gd name="T9" fmla="*/ 0 h 19"/>
                  <a:gd name="T10" fmla="*/ 1 w 17"/>
                  <a:gd name="T11" fmla="*/ 0 h 19"/>
                  <a:gd name="T12" fmla="*/ 4 w 17"/>
                  <a:gd name="T13" fmla="*/ 0 h 19"/>
                  <a:gd name="T14" fmla="*/ 8 w 17"/>
                  <a:gd name="T15" fmla="*/ 0 h 19"/>
                  <a:gd name="T16" fmla="*/ 10 w 17"/>
                  <a:gd name="T17" fmla="*/ 2 h 19"/>
                  <a:gd name="T18" fmla="*/ 13 w 17"/>
                  <a:gd name="T19" fmla="*/ 5 h 19"/>
                  <a:gd name="T20" fmla="*/ 16 w 17"/>
                  <a:gd name="T21" fmla="*/ 9 h 19"/>
                  <a:gd name="T22" fmla="*/ 16 w 17"/>
                  <a:gd name="T23" fmla="*/ 12 h 19"/>
                  <a:gd name="T24" fmla="*/ 16 w 17"/>
                  <a:gd name="T25" fmla="*/ 15 h 19"/>
                  <a:gd name="T26" fmla="*/ 14 w 17"/>
                  <a:gd name="T27" fmla="*/ 16 h 19"/>
                  <a:gd name="T28" fmla="*/ 13 w 17"/>
                  <a:gd name="T29" fmla="*/ 18 h 19"/>
                  <a:gd name="T30" fmla="*/ 10 w 17"/>
                  <a:gd name="T31" fmla="*/ 18 h 19"/>
                  <a:gd name="T32" fmla="*/ 8 w 17"/>
                  <a:gd name="T33" fmla="*/ 16 h 19"/>
                  <a:gd name="T34" fmla="*/ 4 w 17"/>
                  <a:gd name="T35" fmla="*/ 14 h 19"/>
                  <a:gd name="T36" fmla="*/ 1 w 17"/>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 y="11"/>
                    </a:moveTo>
                    <a:lnTo>
                      <a:pt x="0" y="7"/>
                    </a:lnTo>
                    <a:lnTo>
                      <a:pt x="0" y="4"/>
                    </a:lnTo>
                    <a:lnTo>
                      <a:pt x="0" y="1"/>
                    </a:lnTo>
                    <a:lnTo>
                      <a:pt x="0" y="0"/>
                    </a:lnTo>
                    <a:lnTo>
                      <a:pt x="1" y="0"/>
                    </a:lnTo>
                    <a:lnTo>
                      <a:pt x="4" y="0"/>
                    </a:lnTo>
                    <a:lnTo>
                      <a:pt x="8" y="0"/>
                    </a:lnTo>
                    <a:lnTo>
                      <a:pt x="10" y="2"/>
                    </a:lnTo>
                    <a:lnTo>
                      <a:pt x="13" y="5"/>
                    </a:lnTo>
                    <a:lnTo>
                      <a:pt x="16" y="9"/>
                    </a:lnTo>
                    <a:lnTo>
                      <a:pt x="16" y="12"/>
                    </a:lnTo>
                    <a:lnTo>
                      <a:pt x="16" y="15"/>
                    </a:lnTo>
                    <a:lnTo>
                      <a:pt x="14" y="16"/>
                    </a:lnTo>
                    <a:lnTo>
                      <a:pt x="13" y="18"/>
                    </a:lnTo>
                    <a:lnTo>
                      <a:pt x="10" y="18"/>
                    </a:lnTo>
                    <a:lnTo>
                      <a:pt x="8" y="16"/>
                    </a:lnTo>
                    <a:lnTo>
                      <a:pt x="4" y="14"/>
                    </a:lnTo>
                    <a:lnTo>
                      <a:pt x="1" y="11"/>
                    </a:lnTo>
                  </a:path>
                </a:pathLst>
              </a:custGeom>
              <a:solidFill>
                <a:srgbClr val="666666"/>
              </a:solidFill>
              <a:ln w="9525" cap="rnd">
                <a:noFill/>
                <a:round/>
                <a:headEnd type="none" w="sm" len="sm"/>
                <a:tailEnd type="none" w="sm" len="sm"/>
              </a:ln>
            </p:spPr>
            <p:txBody>
              <a:bodyPr/>
              <a:lstStyle/>
              <a:p>
                <a:endParaRPr lang="en-US"/>
              </a:p>
            </p:txBody>
          </p:sp>
          <p:sp>
            <p:nvSpPr>
              <p:cNvPr id="8596" name="Freeform 368"/>
              <p:cNvSpPr>
                <a:spLocks/>
              </p:cNvSpPr>
              <p:nvPr/>
            </p:nvSpPr>
            <p:spPr bwMode="auto">
              <a:xfrm>
                <a:off x="111" y="1464"/>
                <a:ext cx="60" cy="332"/>
              </a:xfrm>
              <a:custGeom>
                <a:avLst/>
                <a:gdLst>
                  <a:gd name="T0" fmla="*/ 59 w 60"/>
                  <a:gd name="T1" fmla="*/ 331 h 332"/>
                  <a:gd name="T2" fmla="*/ 50 w 60"/>
                  <a:gd name="T3" fmla="*/ 327 h 332"/>
                  <a:gd name="T4" fmla="*/ 43 w 60"/>
                  <a:gd name="T5" fmla="*/ 324 h 332"/>
                  <a:gd name="T6" fmla="*/ 37 w 60"/>
                  <a:gd name="T7" fmla="*/ 321 h 332"/>
                  <a:gd name="T8" fmla="*/ 31 w 60"/>
                  <a:gd name="T9" fmla="*/ 318 h 332"/>
                  <a:gd name="T10" fmla="*/ 21 w 60"/>
                  <a:gd name="T11" fmla="*/ 311 h 332"/>
                  <a:gd name="T12" fmla="*/ 17 w 60"/>
                  <a:gd name="T13" fmla="*/ 308 h 332"/>
                  <a:gd name="T14" fmla="*/ 13 w 60"/>
                  <a:gd name="T15" fmla="*/ 304 h 332"/>
                  <a:gd name="T16" fmla="*/ 7 w 60"/>
                  <a:gd name="T17" fmla="*/ 298 h 332"/>
                  <a:gd name="T18" fmla="*/ 2 w 60"/>
                  <a:gd name="T19" fmla="*/ 291 h 332"/>
                  <a:gd name="T20" fmla="*/ 1 w 60"/>
                  <a:gd name="T21" fmla="*/ 287 h 332"/>
                  <a:gd name="T22" fmla="*/ 0 w 60"/>
                  <a:gd name="T23" fmla="*/ 284 h 332"/>
                  <a:gd name="T24" fmla="*/ 0 w 60"/>
                  <a:gd name="T25" fmla="*/ 278 h 332"/>
                  <a:gd name="T26" fmla="*/ 0 w 60"/>
                  <a:gd name="T27" fmla="*/ 0 h 332"/>
                  <a:gd name="T28" fmla="*/ 57 w 60"/>
                  <a:gd name="T29" fmla="*/ 0 h 332"/>
                  <a:gd name="T30" fmla="*/ 59 w 60"/>
                  <a:gd name="T31" fmla="*/ 331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32"/>
                  <a:gd name="T50" fmla="*/ 60 w 60"/>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32">
                    <a:moveTo>
                      <a:pt x="59" y="331"/>
                    </a:moveTo>
                    <a:lnTo>
                      <a:pt x="50" y="327"/>
                    </a:lnTo>
                    <a:lnTo>
                      <a:pt x="43" y="324"/>
                    </a:lnTo>
                    <a:lnTo>
                      <a:pt x="37" y="321"/>
                    </a:lnTo>
                    <a:lnTo>
                      <a:pt x="31" y="318"/>
                    </a:lnTo>
                    <a:lnTo>
                      <a:pt x="21" y="311"/>
                    </a:lnTo>
                    <a:lnTo>
                      <a:pt x="17" y="308"/>
                    </a:lnTo>
                    <a:lnTo>
                      <a:pt x="13" y="304"/>
                    </a:lnTo>
                    <a:lnTo>
                      <a:pt x="7" y="298"/>
                    </a:lnTo>
                    <a:lnTo>
                      <a:pt x="2" y="291"/>
                    </a:lnTo>
                    <a:lnTo>
                      <a:pt x="1" y="287"/>
                    </a:lnTo>
                    <a:lnTo>
                      <a:pt x="0" y="284"/>
                    </a:lnTo>
                    <a:lnTo>
                      <a:pt x="0" y="278"/>
                    </a:lnTo>
                    <a:lnTo>
                      <a:pt x="0" y="0"/>
                    </a:lnTo>
                    <a:lnTo>
                      <a:pt x="57" y="0"/>
                    </a:lnTo>
                    <a:lnTo>
                      <a:pt x="59" y="331"/>
                    </a:lnTo>
                  </a:path>
                </a:pathLst>
              </a:custGeom>
              <a:solidFill>
                <a:srgbClr val="CCCCCC"/>
              </a:solidFill>
              <a:ln w="9525" cap="rnd">
                <a:noFill/>
                <a:round/>
                <a:headEnd type="none" w="sm" len="sm"/>
                <a:tailEnd type="none" w="sm" len="sm"/>
              </a:ln>
            </p:spPr>
            <p:txBody>
              <a:bodyPr/>
              <a:lstStyle/>
              <a:p>
                <a:endParaRPr lang="en-US"/>
              </a:p>
            </p:txBody>
          </p:sp>
          <p:sp>
            <p:nvSpPr>
              <p:cNvPr id="8597" name="Oval 369"/>
              <p:cNvSpPr>
                <a:spLocks noChangeArrowheads="1"/>
              </p:cNvSpPr>
              <p:nvPr/>
            </p:nvSpPr>
            <p:spPr bwMode="auto">
              <a:xfrm>
                <a:off x="211" y="1370"/>
                <a:ext cx="16" cy="16"/>
              </a:xfrm>
              <a:prstGeom prst="ellipse">
                <a:avLst/>
              </a:prstGeom>
              <a:solidFill>
                <a:srgbClr val="000000"/>
              </a:solidFill>
              <a:ln w="9525">
                <a:noFill/>
                <a:round/>
                <a:headEnd/>
                <a:tailEnd/>
              </a:ln>
            </p:spPr>
            <p:txBody>
              <a:bodyPr wrap="none" anchor="ctr"/>
              <a:lstStyle/>
              <a:p>
                <a:endParaRPr lang="en-US"/>
              </a:p>
            </p:txBody>
          </p:sp>
          <p:sp>
            <p:nvSpPr>
              <p:cNvPr id="8598" name="Freeform 370"/>
              <p:cNvSpPr>
                <a:spLocks/>
              </p:cNvSpPr>
              <p:nvPr/>
            </p:nvSpPr>
            <p:spPr bwMode="auto">
              <a:xfrm>
                <a:off x="222" y="1372"/>
                <a:ext cx="107" cy="113"/>
              </a:xfrm>
              <a:custGeom>
                <a:avLst/>
                <a:gdLst>
                  <a:gd name="T0" fmla="*/ 58 w 107"/>
                  <a:gd name="T1" fmla="*/ 28 h 113"/>
                  <a:gd name="T2" fmla="*/ 69 w 107"/>
                  <a:gd name="T3" fmla="*/ 32 h 113"/>
                  <a:gd name="T4" fmla="*/ 73 w 107"/>
                  <a:gd name="T5" fmla="*/ 35 h 113"/>
                  <a:gd name="T6" fmla="*/ 77 w 107"/>
                  <a:gd name="T7" fmla="*/ 37 h 113"/>
                  <a:gd name="T8" fmla="*/ 81 w 107"/>
                  <a:gd name="T9" fmla="*/ 40 h 113"/>
                  <a:gd name="T10" fmla="*/ 85 w 107"/>
                  <a:gd name="T11" fmla="*/ 44 h 113"/>
                  <a:gd name="T12" fmla="*/ 92 w 107"/>
                  <a:gd name="T13" fmla="*/ 49 h 113"/>
                  <a:gd name="T14" fmla="*/ 95 w 107"/>
                  <a:gd name="T15" fmla="*/ 53 h 113"/>
                  <a:gd name="T16" fmla="*/ 98 w 107"/>
                  <a:gd name="T17" fmla="*/ 58 h 113"/>
                  <a:gd name="T18" fmla="*/ 100 w 107"/>
                  <a:gd name="T19" fmla="*/ 62 h 113"/>
                  <a:gd name="T20" fmla="*/ 102 w 107"/>
                  <a:gd name="T21" fmla="*/ 64 h 113"/>
                  <a:gd name="T22" fmla="*/ 104 w 107"/>
                  <a:gd name="T23" fmla="*/ 68 h 113"/>
                  <a:gd name="T24" fmla="*/ 106 w 107"/>
                  <a:gd name="T25" fmla="*/ 74 h 113"/>
                  <a:gd name="T26" fmla="*/ 106 w 107"/>
                  <a:gd name="T27" fmla="*/ 78 h 113"/>
                  <a:gd name="T28" fmla="*/ 106 w 107"/>
                  <a:gd name="T29" fmla="*/ 81 h 113"/>
                  <a:gd name="T30" fmla="*/ 106 w 107"/>
                  <a:gd name="T31" fmla="*/ 90 h 113"/>
                  <a:gd name="T32" fmla="*/ 103 w 107"/>
                  <a:gd name="T33" fmla="*/ 96 h 113"/>
                  <a:gd name="T34" fmla="*/ 101 w 107"/>
                  <a:gd name="T35" fmla="*/ 101 h 113"/>
                  <a:gd name="T36" fmla="*/ 99 w 107"/>
                  <a:gd name="T37" fmla="*/ 104 h 113"/>
                  <a:gd name="T38" fmla="*/ 94 w 107"/>
                  <a:gd name="T39" fmla="*/ 112 h 113"/>
                  <a:gd name="T40" fmla="*/ 0 w 107"/>
                  <a:gd name="T41" fmla="*/ 4 h 113"/>
                  <a:gd name="T42" fmla="*/ 0 w 107"/>
                  <a:gd name="T43" fmla="*/ 3 h 113"/>
                  <a:gd name="T44" fmla="*/ 1 w 107"/>
                  <a:gd name="T45" fmla="*/ 3 h 113"/>
                  <a:gd name="T46" fmla="*/ 2 w 107"/>
                  <a:gd name="T47" fmla="*/ 2 h 113"/>
                  <a:gd name="T48" fmla="*/ 2 w 107"/>
                  <a:gd name="T49" fmla="*/ 0 h 113"/>
                  <a:gd name="T50" fmla="*/ 2 w 107"/>
                  <a:gd name="T51" fmla="*/ 0 h 113"/>
                  <a:gd name="T52" fmla="*/ 58 w 107"/>
                  <a:gd name="T53" fmla="*/ 28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113"/>
                  <a:gd name="T83" fmla="*/ 107 w 107"/>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113">
                    <a:moveTo>
                      <a:pt x="58" y="28"/>
                    </a:moveTo>
                    <a:lnTo>
                      <a:pt x="69" y="32"/>
                    </a:lnTo>
                    <a:lnTo>
                      <a:pt x="73" y="35"/>
                    </a:lnTo>
                    <a:lnTo>
                      <a:pt x="77" y="37"/>
                    </a:lnTo>
                    <a:lnTo>
                      <a:pt x="81" y="40"/>
                    </a:lnTo>
                    <a:lnTo>
                      <a:pt x="85" y="44"/>
                    </a:lnTo>
                    <a:lnTo>
                      <a:pt x="92" y="49"/>
                    </a:lnTo>
                    <a:lnTo>
                      <a:pt x="95" y="53"/>
                    </a:lnTo>
                    <a:lnTo>
                      <a:pt x="98" y="58"/>
                    </a:lnTo>
                    <a:lnTo>
                      <a:pt x="100" y="62"/>
                    </a:lnTo>
                    <a:lnTo>
                      <a:pt x="102" y="64"/>
                    </a:lnTo>
                    <a:lnTo>
                      <a:pt x="104" y="68"/>
                    </a:lnTo>
                    <a:lnTo>
                      <a:pt x="106" y="74"/>
                    </a:lnTo>
                    <a:lnTo>
                      <a:pt x="106" y="78"/>
                    </a:lnTo>
                    <a:lnTo>
                      <a:pt x="106" y="81"/>
                    </a:lnTo>
                    <a:lnTo>
                      <a:pt x="106" y="90"/>
                    </a:lnTo>
                    <a:lnTo>
                      <a:pt x="103" y="96"/>
                    </a:lnTo>
                    <a:lnTo>
                      <a:pt x="101" y="101"/>
                    </a:lnTo>
                    <a:lnTo>
                      <a:pt x="99" y="104"/>
                    </a:lnTo>
                    <a:lnTo>
                      <a:pt x="94" y="112"/>
                    </a:lnTo>
                    <a:lnTo>
                      <a:pt x="0" y="4"/>
                    </a:lnTo>
                    <a:lnTo>
                      <a:pt x="0" y="3"/>
                    </a:lnTo>
                    <a:lnTo>
                      <a:pt x="1" y="3"/>
                    </a:lnTo>
                    <a:lnTo>
                      <a:pt x="2" y="2"/>
                    </a:lnTo>
                    <a:lnTo>
                      <a:pt x="2" y="0"/>
                    </a:lnTo>
                    <a:lnTo>
                      <a:pt x="58" y="28"/>
                    </a:lnTo>
                  </a:path>
                </a:pathLst>
              </a:custGeom>
              <a:solidFill>
                <a:srgbClr val="999999"/>
              </a:solidFill>
              <a:ln w="9525" cap="rnd">
                <a:noFill/>
                <a:round/>
                <a:headEnd type="none" w="sm" len="sm"/>
                <a:tailEnd type="none" w="sm" len="sm"/>
              </a:ln>
            </p:spPr>
            <p:txBody>
              <a:bodyPr/>
              <a:lstStyle/>
              <a:p>
                <a:endParaRPr lang="en-US"/>
              </a:p>
            </p:txBody>
          </p:sp>
          <p:sp>
            <p:nvSpPr>
              <p:cNvPr id="8599" name="Freeform 371"/>
              <p:cNvSpPr>
                <a:spLocks/>
              </p:cNvSpPr>
              <p:nvPr/>
            </p:nvSpPr>
            <p:spPr bwMode="auto">
              <a:xfrm>
                <a:off x="108" y="1372"/>
                <a:ext cx="108" cy="109"/>
              </a:xfrm>
              <a:custGeom>
                <a:avLst/>
                <a:gdLst>
                  <a:gd name="T0" fmla="*/ 8 w 108"/>
                  <a:gd name="T1" fmla="*/ 108 h 109"/>
                  <a:gd name="T2" fmla="*/ 4 w 108"/>
                  <a:gd name="T3" fmla="*/ 101 h 109"/>
                  <a:gd name="T4" fmla="*/ 1 w 108"/>
                  <a:gd name="T5" fmla="*/ 95 h 109"/>
                  <a:gd name="T6" fmla="*/ 0 w 108"/>
                  <a:gd name="T7" fmla="*/ 88 h 109"/>
                  <a:gd name="T8" fmla="*/ 0 w 108"/>
                  <a:gd name="T9" fmla="*/ 81 h 109"/>
                  <a:gd name="T10" fmla="*/ 0 w 108"/>
                  <a:gd name="T11" fmla="*/ 73 h 109"/>
                  <a:gd name="T12" fmla="*/ 2 w 108"/>
                  <a:gd name="T13" fmla="*/ 66 h 109"/>
                  <a:gd name="T14" fmla="*/ 4 w 108"/>
                  <a:gd name="T15" fmla="*/ 63 h 109"/>
                  <a:gd name="T16" fmla="*/ 6 w 108"/>
                  <a:gd name="T17" fmla="*/ 58 h 109"/>
                  <a:gd name="T18" fmla="*/ 11 w 108"/>
                  <a:gd name="T19" fmla="*/ 52 h 109"/>
                  <a:gd name="T20" fmla="*/ 18 w 108"/>
                  <a:gd name="T21" fmla="*/ 46 h 109"/>
                  <a:gd name="T22" fmla="*/ 25 w 108"/>
                  <a:gd name="T23" fmla="*/ 40 h 109"/>
                  <a:gd name="T24" fmla="*/ 33 w 108"/>
                  <a:gd name="T25" fmla="*/ 35 h 109"/>
                  <a:gd name="T26" fmla="*/ 42 w 108"/>
                  <a:gd name="T27" fmla="*/ 29 h 109"/>
                  <a:gd name="T28" fmla="*/ 104 w 108"/>
                  <a:gd name="T29" fmla="*/ 0 h 109"/>
                  <a:gd name="T30" fmla="*/ 103 w 108"/>
                  <a:gd name="T31" fmla="*/ 0 h 109"/>
                  <a:gd name="T32" fmla="*/ 102 w 108"/>
                  <a:gd name="T33" fmla="*/ 1 h 109"/>
                  <a:gd name="T34" fmla="*/ 103 w 108"/>
                  <a:gd name="T35" fmla="*/ 2 h 109"/>
                  <a:gd name="T36" fmla="*/ 103 w 108"/>
                  <a:gd name="T37" fmla="*/ 3 h 109"/>
                  <a:gd name="T38" fmla="*/ 104 w 108"/>
                  <a:gd name="T39" fmla="*/ 4 h 109"/>
                  <a:gd name="T40" fmla="*/ 107 w 108"/>
                  <a:gd name="T41" fmla="*/ 5 h 109"/>
                  <a:gd name="T42" fmla="*/ 8 w 108"/>
                  <a:gd name="T43" fmla="*/ 10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09"/>
                  <a:gd name="T68" fmla="*/ 108 w 108"/>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09">
                    <a:moveTo>
                      <a:pt x="8" y="108"/>
                    </a:moveTo>
                    <a:lnTo>
                      <a:pt x="4" y="101"/>
                    </a:lnTo>
                    <a:lnTo>
                      <a:pt x="1" y="95"/>
                    </a:lnTo>
                    <a:lnTo>
                      <a:pt x="0" y="88"/>
                    </a:lnTo>
                    <a:lnTo>
                      <a:pt x="0" y="81"/>
                    </a:lnTo>
                    <a:lnTo>
                      <a:pt x="0" y="73"/>
                    </a:lnTo>
                    <a:lnTo>
                      <a:pt x="2" y="66"/>
                    </a:lnTo>
                    <a:lnTo>
                      <a:pt x="4" y="63"/>
                    </a:lnTo>
                    <a:lnTo>
                      <a:pt x="6" y="58"/>
                    </a:lnTo>
                    <a:lnTo>
                      <a:pt x="11" y="52"/>
                    </a:lnTo>
                    <a:lnTo>
                      <a:pt x="18" y="46"/>
                    </a:lnTo>
                    <a:lnTo>
                      <a:pt x="25" y="40"/>
                    </a:lnTo>
                    <a:lnTo>
                      <a:pt x="33" y="35"/>
                    </a:lnTo>
                    <a:lnTo>
                      <a:pt x="42" y="29"/>
                    </a:lnTo>
                    <a:lnTo>
                      <a:pt x="104" y="0"/>
                    </a:lnTo>
                    <a:lnTo>
                      <a:pt x="103" y="0"/>
                    </a:lnTo>
                    <a:lnTo>
                      <a:pt x="102" y="1"/>
                    </a:lnTo>
                    <a:lnTo>
                      <a:pt x="103" y="2"/>
                    </a:lnTo>
                    <a:lnTo>
                      <a:pt x="103" y="3"/>
                    </a:lnTo>
                    <a:lnTo>
                      <a:pt x="104" y="4"/>
                    </a:lnTo>
                    <a:lnTo>
                      <a:pt x="107" y="5"/>
                    </a:lnTo>
                    <a:lnTo>
                      <a:pt x="8" y="108"/>
                    </a:lnTo>
                  </a:path>
                </a:pathLst>
              </a:custGeom>
              <a:solidFill>
                <a:srgbClr val="B3B3B3"/>
              </a:solidFill>
              <a:ln w="9525" cap="rnd">
                <a:noFill/>
                <a:round/>
                <a:headEnd type="none" w="sm" len="sm"/>
                <a:tailEnd type="none" w="sm" len="sm"/>
              </a:ln>
            </p:spPr>
            <p:txBody>
              <a:bodyPr/>
              <a:lstStyle/>
              <a:p>
                <a:endParaRPr lang="en-US"/>
              </a:p>
            </p:txBody>
          </p:sp>
          <p:sp>
            <p:nvSpPr>
              <p:cNvPr id="8600" name="Freeform 372"/>
              <p:cNvSpPr>
                <a:spLocks/>
              </p:cNvSpPr>
              <p:nvPr/>
            </p:nvSpPr>
            <p:spPr bwMode="auto">
              <a:xfrm>
                <a:off x="117" y="1378"/>
                <a:ext cx="102" cy="144"/>
              </a:xfrm>
              <a:custGeom>
                <a:avLst/>
                <a:gdLst>
                  <a:gd name="T0" fmla="*/ 97 w 102"/>
                  <a:gd name="T1" fmla="*/ 0 h 144"/>
                  <a:gd name="T2" fmla="*/ 101 w 102"/>
                  <a:gd name="T3" fmla="*/ 0 h 144"/>
                  <a:gd name="T4" fmla="*/ 101 w 102"/>
                  <a:gd name="T5" fmla="*/ 143 h 144"/>
                  <a:gd name="T6" fmla="*/ 83 w 102"/>
                  <a:gd name="T7" fmla="*/ 141 h 144"/>
                  <a:gd name="T8" fmla="*/ 75 w 102"/>
                  <a:gd name="T9" fmla="*/ 140 h 144"/>
                  <a:gd name="T10" fmla="*/ 67 w 102"/>
                  <a:gd name="T11" fmla="*/ 139 h 144"/>
                  <a:gd name="T12" fmla="*/ 52 w 102"/>
                  <a:gd name="T13" fmla="*/ 135 h 144"/>
                  <a:gd name="T14" fmla="*/ 39 w 102"/>
                  <a:gd name="T15" fmla="*/ 130 h 144"/>
                  <a:gd name="T16" fmla="*/ 32 w 102"/>
                  <a:gd name="T17" fmla="*/ 128 h 144"/>
                  <a:gd name="T18" fmla="*/ 26 w 102"/>
                  <a:gd name="T19" fmla="*/ 124 h 144"/>
                  <a:gd name="T20" fmla="*/ 21 w 102"/>
                  <a:gd name="T21" fmla="*/ 121 h 144"/>
                  <a:gd name="T22" fmla="*/ 15 w 102"/>
                  <a:gd name="T23" fmla="*/ 117 h 144"/>
                  <a:gd name="T24" fmla="*/ 10 w 102"/>
                  <a:gd name="T25" fmla="*/ 114 h 144"/>
                  <a:gd name="T26" fmla="*/ 6 w 102"/>
                  <a:gd name="T27" fmla="*/ 109 h 144"/>
                  <a:gd name="T28" fmla="*/ 2 w 102"/>
                  <a:gd name="T29" fmla="*/ 105 h 144"/>
                  <a:gd name="T30" fmla="*/ 0 w 102"/>
                  <a:gd name="T31" fmla="*/ 101 h 144"/>
                  <a:gd name="T32" fmla="*/ 97 w 10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4"/>
                  <a:gd name="T53" fmla="*/ 102 w 1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4">
                    <a:moveTo>
                      <a:pt x="97" y="0"/>
                    </a:moveTo>
                    <a:lnTo>
                      <a:pt x="101" y="0"/>
                    </a:lnTo>
                    <a:lnTo>
                      <a:pt x="101" y="143"/>
                    </a:lnTo>
                    <a:lnTo>
                      <a:pt x="83" y="141"/>
                    </a:lnTo>
                    <a:lnTo>
                      <a:pt x="75" y="140"/>
                    </a:lnTo>
                    <a:lnTo>
                      <a:pt x="67" y="139"/>
                    </a:lnTo>
                    <a:lnTo>
                      <a:pt x="52" y="135"/>
                    </a:lnTo>
                    <a:lnTo>
                      <a:pt x="39" y="130"/>
                    </a:lnTo>
                    <a:lnTo>
                      <a:pt x="32" y="128"/>
                    </a:lnTo>
                    <a:lnTo>
                      <a:pt x="26" y="124"/>
                    </a:lnTo>
                    <a:lnTo>
                      <a:pt x="21" y="121"/>
                    </a:lnTo>
                    <a:lnTo>
                      <a:pt x="15" y="117"/>
                    </a:lnTo>
                    <a:lnTo>
                      <a:pt x="10" y="114"/>
                    </a:lnTo>
                    <a:lnTo>
                      <a:pt x="6" y="109"/>
                    </a:lnTo>
                    <a:lnTo>
                      <a:pt x="2" y="105"/>
                    </a:lnTo>
                    <a:lnTo>
                      <a:pt x="0" y="101"/>
                    </a:lnTo>
                    <a:lnTo>
                      <a:pt x="97" y="0"/>
                    </a:lnTo>
                  </a:path>
                </a:pathLst>
              </a:custGeom>
              <a:solidFill>
                <a:srgbClr val="E6E6E6"/>
              </a:solidFill>
              <a:ln w="9525" cap="rnd">
                <a:noFill/>
                <a:round/>
                <a:headEnd type="none" w="sm" len="sm"/>
                <a:tailEnd type="none" w="sm" len="sm"/>
              </a:ln>
            </p:spPr>
            <p:txBody>
              <a:bodyPr/>
              <a:lstStyle/>
              <a:p>
                <a:endParaRPr lang="en-US"/>
              </a:p>
            </p:txBody>
          </p:sp>
          <p:sp>
            <p:nvSpPr>
              <p:cNvPr id="8601" name="Freeform 373"/>
              <p:cNvSpPr>
                <a:spLocks/>
              </p:cNvSpPr>
              <p:nvPr/>
            </p:nvSpPr>
            <p:spPr bwMode="auto">
              <a:xfrm>
                <a:off x="218" y="1378"/>
                <a:ext cx="101" cy="144"/>
              </a:xfrm>
              <a:custGeom>
                <a:avLst/>
                <a:gdLst>
                  <a:gd name="T0" fmla="*/ 100 w 101"/>
                  <a:gd name="T1" fmla="*/ 104 h 144"/>
                  <a:gd name="T2" fmla="*/ 95 w 101"/>
                  <a:gd name="T3" fmla="*/ 108 h 144"/>
                  <a:gd name="T4" fmla="*/ 91 w 101"/>
                  <a:gd name="T5" fmla="*/ 113 h 144"/>
                  <a:gd name="T6" fmla="*/ 86 w 101"/>
                  <a:gd name="T7" fmla="*/ 116 h 144"/>
                  <a:gd name="T8" fmla="*/ 81 w 101"/>
                  <a:gd name="T9" fmla="*/ 119 h 144"/>
                  <a:gd name="T10" fmla="*/ 76 w 101"/>
                  <a:gd name="T11" fmla="*/ 123 h 144"/>
                  <a:gd name="T12" fmla="*/ 72 w 101"/>
                  <a:gd name="T13" fmla="*/ 127 h 144"/>
                  <a:gd name="T14" fmla="*/ 60 w 101"/>
                  <a:gd name="T15" fmla="*/ 131 h 144"/>
                  <a:gd name="T16" fmla="*/ 53 w 101"/>
                  <a:gd name="T17" fmla="*/ 134 h 144"/>
                  <a:gd name="T18" fmla="*/ 46 w 101"/>
                  <a:gd name="T19" fmla="*/ 136 h 144"/>
                  <a:gd name="T20" fmla="*/ 38 w 101"/>
                  <a:gd name="T21" fmla="*/ 137 h 144"/>
                  <a:gd name="T22" fmla="*/ 31 w 101"/>
                  <a:gd name="T23" fmla="*/ 139 h 144"/>
                  <a:gd name="T24" fmla="*/ 23 w 101"/>
                  <a:gd name="T25" fmla="*/ 140 h 144"/>
                  <a:gd name="T26" fmla="*/ 15 w 101"/>
                  <a:gd name="T27" fmla="*/ 141 h 144"/>
                  <a:gd name="T28" fmla="*/ 0 w 101"/>
                  <a:gd name="T29" fmla="*/ 143 h 144"/>
                  <a:gd name="T30" fmla="*/ 0 w 101"/>
                  <a:gd name="T31" fmla="*/ 0 h 144"/>
                  <a:gd name="T32" fmla="*/ 1 w 101"/>
                  <a:gd name="T33" fmla="*/ 0 h 144"/>
                  <a:gd name="T34" fmla="*/ 3 w 101"/>
                  <a:gd name="T35" fmla="*/ 0 h 144"/>
                  <a:gd name="T36" fmla="*/ 100 w 101"/>
                  <a:gd name="T37" fmla="*/ 10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44"/>
                  <a:gd name="T59" fmla="*/ 101 w 10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44">
                    <a:moveTo>
                      <a:pt x="100" y="104"/>
                    </a:moveTo>
                    <a:lnTo>
                      <a:pt x="95" y="108"/>
                    </a:lnTo>
                    <a:lnTo>
                      <a:pt x="91" y="113"/>
                    </a:lnTo>
                    <a:lnTo>
                      <a:pt x="86" y="116"/>
                    </a:lnTo>
                    <a:lnTo>
                      <a:pt x="81" y="119"/>
                    </a:lnTo>
                    <a:lnTo>
                      <a:pt x="76" y="123"/>
                    </a:lnTo>
                    <a:lnTo>
                      <a:pt x="72" y="127"/>
                    </a:lnTo>
                    <a:lnTo>
                      <a:pt x="60" y="131"/>
                    </a:lnTo>
                    <a:lnTo>
                      <a:pt x="53" y="134"/>
                    </a:lnTo>
                    <a:lnTo>
                      <a:pt x="46" y="136"/>
                    </a:lnTo>
                    <a:lnTo>
                      <a:pt x="38" y="137"/>
                    </a:lnTo>
                    <a:lnTo>
                      <a:pt x="31" y="139"/>
                    </a:lnTo>
                    <a:lnTo>
                      <a:pt x="23" y="140"/>
                    </a:lnTo>
                    <a:lnTo>
                      <a:pt x="15" y="141"/>
                    </a:lnTo>
                    <a:lnTo>
                      <a:pt x="0" y="143"/>
                    </a:lnTo>
                    <a:lnTo>
                      <a:pt x="0" y="0"/>
                    </a:lnTo>
                    <a:lnTo>
                      <a:pt x="1" y="0"/>
                    </a:lnTo>
                    <a:lnTo>
                      <a:pt x="3" y="0"/>
                    </a:lnTo>
                    <a:lnTo>
                      <a:pt x="100" y="104"/>
                    </a:lnTo>
                  </a:path>
                </a:pathLst>
              </a:custGeom>
              <a:solidFill>
                <a:srgbClr val="CCCCCC"/>
              </a:solidFill>
              <a:ln w="9525" cap="rnd">
                <a:noFill/>
                <a:round/>
                <a:headEnd type="none" w="sm" len="sm"/>
                <a:tailEnd type="none" w="sm" len="sm"/>
              </a:ln>
            </p:spPr>
            <p:txBody>
              <a:bodyPr/>
              <a:lstStyle/>
              <a:p>
                <a:endParaRPr lang="en-US"/>
              </a:p>
            </p:txBody>
          </p:sp>
        </p:grpSp>
        <p:sp>
          <p:nvSpPr>
            <p:cNvPr id="8207" name="TextBox 2327"/>
            <p:cNvSpPr txBox="1">
              <a:spLocks noChangeArrowheads="1"/>
            </p:cNvSpPr>
            <p:nvPr/>
          </p:nvSpPr>
          <p:spPr bwMode="auto">
            <a:xfrm>
              <a:off x="1555726" y="5332413"/>
              <a:ext cx="2125710" cy="1477328"/>
            </a:xfrm>
            <a:prstGeom prst="rect">
              <a:avLst/>
            </a:prstGeom>
            <a:noFill/>
            <a:ln w="9525">
              <a:noFill/>
              <a:miter lim="800000"/>
              <a:headEnd/>
              <a:tailEnd/>
            </a:ln>
          </p:spPr>
          <p:txBody>
            <a:bodyPr wrap="none">
              <a:spAutoFit/>
            </a:bodyPr>
            <a:lstStyle/>
            <a:p>
              <a:r>
                <a:rPr lang="en-US" dirty="0" err="1">
                  <a:solidFill>
                    <a:srgbClr val="92D050"/>
                  </a:solidFill>
                </a:rPr>
                <a:t>Outokumpu</a:t>
              </a:r>
              <a:endParaRPr lang="en-US" dirty="0">
                <a:solidFill>
                  <a:srgbClr val="92D050"/>
                </a:solidFill>
              </a:endParaRPr>
            </a:p>
            <a:p>
              <a:r>
                <a:rPr lang="en-US" dirty="0" err="1" smtClean="0">
                  <a:solidFill>
                    <a:srgbClr val="92D050"/>
                  </a:solidFill>
                </a:rPr>
                <a:t>Electralloy</a:t>
              </a:r>
              <a:endParaRPr lang="en-US" dirty="0">
                <a:solidFill>
                  <a:srgbClr val="92D050"/>
                </a:solidFill>
              </a:endParaRPr>
            </a:p>
            <a:p>
              <a:r>
                <a:rPr lang="en-US" dirty="0">
                  <a:solidFill>
                    <a:srgbClr val="92D050"/>
                  </a:solidFill>
                </a:rPr>
                <a:t>N. Amer. Stainless</a:t>
              </a:r>
            </a:p>
            <a:p>
              <a:r>
                <a:rPr lang="en-US" dirty="0" smtClean="0">
                  <a:solidFill>
                    <a:srgbClr val="92D050"/>
                  </a:solidFill>
                </a:rPr>
                <a:t>Crucible</a:t>
              </a:r>
            </a:p>
            <a:p>
              <a:r>
                <a:rPr lang="en-US" dirty="0" smtClean="0">
                  <a:solidFill>
                    <a:srgbClr val="92D050"/>
                  </a:solidFill>
                </a:rPr>
                <a:t>Dunkirk / Universal</a:t>
              </a:r>
              <a:endParaRPr lang="en-US" dirty="0"/>
            </a:p>
          </p:txBody>
        </p:sp>
        <p:sp>
          <p:nvSpPr>
            <p:cNvPr id="2388" name="Bent Arrow 2387"/>
            <p:cNvSpPr/>
            <p:nvPr/>
          </p:nvSpPr>
          <p:spPr>
            <a:xfrm>
              <a:off x="3581400" y="3886200"/>
              <a:ext cx="1371600" cy="76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chemeClr val="tx1"/>
                </a:solidFill>
              </a:endParaRPr>
            </a:p>
          </p:txBody>
        </p:sp>
        <p:sp>
          <p:nvSpPr>
            <p:cNvPr id="1875" name="Right Arrow 1874"/>
            <p:cNvSpPr/>
            <p:nvPr/>
          </p:nvSpPr>
          <p:spPr>
            <a:xfrm>
              <a:off x="3886200" y="5181600"/>
              <a:ext cx="21336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1872" name="Group 1871"/>
          <p:cNvGrpSpPr/>
          <p:nvPr/>
        </p:nvGrpSpPr>
        <p:grpSpPr>
          <a:xfrm>
            <a:off x="0" y="1371600"/>
            <a:ext cx="5867400" cy="5369719"/>
            <a:chOff x="0" y="1371600"/>
            <a:chExt cx="5867400" cy="5369719"/>
          </a:xfrm>
        </p:grpSpPr>
        <p:sp>
          <p:nvSpPr>
            <p:cNvPr id="8195" name="Rectangle 9"/>
            <p:cNvSpPr>
              <a:spLocks noChangeArrowheads="1"/>
            </p:cNvSpPr>
            <p:nvPr/>
          </p:nvSpPr>
          <p:spPr bwMode="auto">
            <a:xfrm>
              <a:off x="0" y="1371600"/>
              <a:ext cx="1676400" cy="400050"/>
            </a:xfrm>
            <a:prstGeom prst="rect">
              <a:avLst/>
            </a:prstGeom>
            <a:noFill/>
            <a:ln w="9525">
              <a:noFill/>
              <a:miter lim="800000"/>
              <a:headEnd/>
              <a:tailEnd/>
            </a:ln>
          </p:spPr>
          <p:txBody>
            <a:bodyPr lIns="92075" tIns="46038" rIns="92075" bIns="46038">
              <a:spAutoFit/>
            </a:bodyPr>
            <a:lstStyle/>
            <a:p>
              <a:r>
                <a:rPr lang="en-US" sz="2000" u="sng" dirty="0">
                  <a:latin typeface="Arial" charset="0"/>
                </a:rPr>
                <a:t>Foreign Mills</a:t>
              </a:r>
            </a:p>
          </p:txBody>
        </p:sp>
        <p:grpSp>
          <p:nvGrpSpPr>
            <p:cNvPr id="8196" name="Group 374"/>
            <p:cNvGrpSpPr>
              <a:grpSpLocks/>
            </p:cNvGrpSpPr>
            <p:nvPr/>
          </p:nvGrpSpPr>
          <p:grpSpPr bwMode="auto">
            <a:xfrm>
              <a:off x="152400" y="1752600"/>
              <a:ext cx="666750" cy="673100"/>
              <a:chOff x="108" y="1370"/>
              <a:chExt cx="689" cy="695"/>
            </a:xfrm>
          </p:grpSpPr>
          <p:sp>
            <p:nvSpPr>
              <p:cNvPr id="9694" name="Line 10"/>
              <p:cNvSpPr>
                <a:spLocks noChangeShapeType="1"/>
              </p:cNvSpPr>
              <p:nvPr/>
            </p:nvSpPr>
            <p:spPr bwMode="auto">
              <a:xfrm>
                <a:off x="666" y="1802"/>
                <a:ext cx="16" cy="0"/>
              </a:xfrm>
              <a:prstGeom prst="line">
                <a:avLst/>
              </a:prstGeom>
              <a:noFill/>
              <a:ln w="12700">
                <a:solidFill>
                  <a:srgbClr val="000000"/>
                </a:solidFill>
                <a:round/>
                <a:headEnd type="none" w="sm" len="sm"/>
                <a:tailEnd type="none" w="sm" len="sm"/>
              </a:ln>
            </p:spPr>
            <p:txBody>
              <a:bodyPr/>
              <a:lstStyle/>
              <a:p>
                <a:endParaRPr lang="en-US"/>
              </a:p>
            </p:txBody>
          </p:sp>
          <p:sp>
            <p:nvSpPr>
              <p:cNvPr id="9695" name="Freeform 11"/>
              <p:cNvSpPr>
                <a:spLocks/>
              </p:cNvSpPr>
              <p:nvPr/>
            </p:nvSpPr>
            <p:spPr bwMode="auto">
              <a:xfrm>
                <a:off x="665" y="1807"/>
                <a:ext cx="17" cy="17"/>
              </a:xfrm>
              <a:custGeom>
                <a:avLst/>
                <a:gdLst>
                  <a:gd name="T0" fmla="*/ 3 w 17"/>
                  <a:gd name="T1" fmla="*/ 16 h 17"/>
                  <a:gd name="T2" fmla="*/ 1 w 17"/>
                  <a:gd name="T3" fmla="*/ 13 h 17"/>
                  <a:gd name="T4" fmla="*/ 0 w 17"/>
                  <a:gd name="T5" fmla="*/ 11 h 17"/>
                  <a:gd name="T6" fmla="*/ 0 w 17"/>
                  <a:gd name="T7" fmla="*/ 9 h 17"/>
                  <a:gd name="T8" fmla="*/ 1 w 17"/>
                  <a:gd name="T9" fmla="*/ 5 h 17"/>
                  <a:gd name="T10" fmla="*/ 1 w 17"/>
                  <a:gd name="T11" fmla="*/ 1 h 17"/>
                  <a:gd name="T12" fmla="*/ 3 w 17"/>
                  <a:gd name="T13" fmla="*/ 1 h 17"/>
                  <a:gd name="T14" fmla="*/ 8 w 17"/>
                  <a:gd name="T15" fmla="*/ 0 h 17"/>
                  <a:gd name="T16" fmla="*/ 13 w 17"/>
                  <a:gd name="T17" fmla="*/ 1 h 17"/>
                  <a:gd name="T18" fmla="*/ 16 w 17"/>
                  <a:gd name="T19" fmla="*/ 3 h 17"/>
                  <a:gd name="T20" fmla="*/ 16 w 17"/>
                  <a:gd name="T21" fmla="*/ 5 h 17"/>
                  <a:gd name="T22" fmla="*/ 13 w 17"/>
                  <a:gd name="T23" fmla="*/ 11 h 17"/>
                  <a:gd name="T24" fmla="*/ 11 w 17"/>
                  <a:gd name="T25" fmla="*/ 13 h 17"/>
                  <a:gd name="T26" fmla="*/ 8 w 17"/>
                  <a:gd name="T27" fmla="*/ 16 h 17"/>
                  <a:gd name="T28" fmla="*/ 6 w 17"/>
                  <a:gd name="T29" fmla="*/ 16 h 17"/>
                  <a:gd name="T30" fmla="*/ 3 w 17"/>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3" y="16"/>
                    </a:moveTo>
                    <a:lnTo>
                      <a:pt x="1" y="13"/>
                    </a:lnTo>
                    <a:lnTo>
                      <a:pt x="0" y="11"/>
                    </a:lnTo>
                    <a:lnTo>
                      <a:pt x="0" y="9"/>
                    </a:lnTo>
                    <a:lnTo>
                      <a:pt x="1" y="5"/>
                    </a:lnTo>
                    <a:lnTo>
                      <a:pt x="1" y="1"/>
                    </a:lnTo>
                    <a:lnTo>
                      <a:pt x="3" y="1"/>
                    </a:lnTo>
                    <a:lnTo>
                      <a:pt x="8" y="0"/>
                    </a:lnTo>
                    <a:lnTo>
                      <a:pt x="13" y="1"/>
                    </a:lnTo>
                    <a:lnTo>
                      <a:pt x="16" y="3"/>
                    </a:lnTo>
                    <a:lnTo>
                      <a:pt x="16" y="5"/>
                    </a:lnTo>
                    <a:lnTo>
                      <a:pt x="13" y="11"/>
                    </a:lnTo>
                    <a:lnTo>
                      <a:pt x="11" y="13"/>
                    </a:lnTo>
                    <a:lnTo>
                      <a:pt x="8" y="16"/>
                    </a:lnTo>
                    <a:lnTo>
                      <a:pt x="6" y="16"/>
                    </a:lnTo>
                    <a:lnTo>
                      <a:pt x="3" y="16"/>
                    </a:lnTo>
                  </a:path>
                </a:pathLst>
              </a:custGeom>
              <a:solidFill>
                <a:srgbClr val="999999"/>
              </a:solidFill>
              <a:ln w="9525" cap="rnd">
                <a:noFill/>
                <a:round/>
                <a:headEnd type="none" w="sm" len="sm"/>
                <a:tailEnd type="none" w="sm" len="sm"/>
              </a:ln>
            </p:spPr>
            <p:txBody>
              <a:bodyPr/>
              <a:lstStyle/>
              <a:p>
                <a:endParaRPr lang="en-US"/>
              </a:p>
            </p:txBody>
          </p:sp>
          <p:sp>
            <p:nvSpPr>
              <p:cNvPr id="9696" name="Freeform 12"/>
              <p:cNvSpPr>
                <a:spLocks/>
              </p:cNvSpPr>
              <p:nvPr/>
            </p:nvSpPr>
            <p:spPr bwMode="auto">
              <a:xfrm>
                <a:off x="666" y="1808"/>
                <a:ext cx="17" cy="17"/>
              </a:xfrm>
              <a:custGeom>
                <a:avLst/>
                <a:gdLst>
                  <a:gd name="T0" fmla="*/ 13 w 17"/>
                  <a:gd name="T1" fmla="*/ 11 h 17"/>
                  <a:gd name="T2" fmla="*/ 16 w 17"/>
                  <a:gd name="T3" fmla="*/ 3 h 17"/>
                  <a:gd name="T4" fmla="*/ 16 w 17"/>
                  <a:gd name="T5" fmla="*/ 1 h 17"/>
                  <a:gd name="T6" fmla="*/ 13 w 17"/>
                  <a:gd name="T7" fmla="*/ 0 h 17"/>
                  <a:gd name="T8" fmla="*/ 10 w 17"/>
                  <a:gd name="T9" fmla="*/ 0 h 17"/>
                  <a:gd name="T10" fmla="*/ 7 w 17"/>
                  <a:gd name="T11" fmla="*/ 1 h 17"/>
                  <a:gd name="T12" fmla="*/ 1 w 17"/>
                  <a:gd name="T13" fmla="*/ 6 h 17"/>
                  <a:gd name="T14" fmla="*/ 0 w 17"/>
                  <a:gd name="T15" fmla="*/ 11 h 17"/>
                  <a:gd name="T16" fmla="*/ 1 w 17"/>
                  <a:gd name="T17" fmla="*/ 13 h 17"/>
                  <a:gd name="T18" fmla="*/ 1 w 17"/>
                  <a:gd name="T19" fmla="*/ 16 h 17"/>
                  <a:gd name="T20" fmla="*/ 4 w 17"/>
                  <a:gd name="T21" fmla="*/ 16 h 17"/>
                  <a:gd name="T22" fmla="*/ 7 w 17"/>
                  <a:gd name="T23" fmla="*/ 16 h 17"/>
                  <a:gd name="T24" fmla="*/ 13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11"/>
                    </a:moveTo>
                    <a:lnTo>
                      <a:pt x="16" y="3"/>
                    </a:lnTo>
                    <a:lnTo>
                      <a:pt x="16" y="1"/>
                    </a:lnTo>
                    <a:lnTo>
                      <a:pt x="13" y="0"/>
                    </a:lnTo>
                    <a:lnTo>
                      <a:pt x="10" y="0"/>
                    </a:lnTo>
                    <a:lnTo>
                      <a:pt x="7" y="1"/>
                    </a:lnTo>
                    <a:lnTo>
                      <a:pt x="1" y="6"/>
                    </a:lnTo>
                    <a:lnTo>
                      <a:pt x="0" y="11"/>
                    </a:lnTo>
                    <a:lnTo>
                      <a:pt x="1" y="13"/>
                    </a:lnTo>
                    <a:lnTo>
                      <a:pt x="1" y="16"/>
                    </a:lnTo>
                    <a:lnTo>
                      <a:pt x="4" y="16"/>
                    </a:lnTo>
                    <a:lnTo>
                      <a:pt x="7" y="16"/>
                    </a:lnTo>
                    <a:lnTo>
                      <a:pt x="13" y="11"/>
                    </a:lnTo>
                  </a:path>
                </a:pathLst>
              </a:custGeom>
              <a:solidFill>
                <a:srgbClr val="666666"/>
              </a:solidFill>
              <a:ln w="9525" cap="rnd">
                <a:noFill/>
                <a:round/>
                <a:headEnd type="none" w="sm" len="sm"/>
                <a:tailEnd type="none" w="sm" len="sm"/>
              </a:ln>
            </p:spPr>
            <p:txBody>
              <a:bodyPr/>
              <a:lstStyle/>
              <a:p>
                <a:endParaRPr lang="en-US"/>
              </a:p>
            </p:txBody>
          </p:sp>
          <p:sp>
            <p:nvSpPr>
              <p:cNvPr id="9697" name="Freeform 13"/>
              <p:cNvSpPr>
                <a:spLocks/>
              </p:cNvSpPr>
              <p:nvPr/>
            </p:nvSpPr>
            <p:spPr bwMode="auto">
              <a:xfrm>
                <a:off x="604" y="1749"/>
                <a:ext cx="40" cy="70"/>
              </a:xfrm>
              <a:custGeom>
                <a:avLst/>
                <a:gdLst>
                  <a:gd name="T0" fmla="*/ 39 w 40"/>
                  <a:gd name="T1" fmla="*/ 21 h 70"/>
                  <a:gd name="T2" fmla="*/ 0 w 40"/>
                  <a:gd name="T3" fmla="*/ 0 h 70"/>
                  <a:gd name="T4" fmla="*/ 0 w 40"/>
                  <a:gd name="T5" fmla="*/ 45 h 70"/>
                  <a:gd name="T6" fmla="*/ 39 w 40"/>
                  <a:gd name="T7" fmla="*/ 69 h 70"/>
                  <a:gd name="T8" fmla="*/ 39 w 40"/>
                  <a:gd name="T9" fmla="*/ 21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21"/>
                    </a:moveTo>
                    <a:lnTo>
                      <a:pt x="0" y="0"/>
                    </a:lnTo>
                    <a:lnTo>
                      <a:pt x="0" y="45"/>
                    </a:lnTo>
                    <a:lnTo>
                      <a:pt x="39" y="69"/>
                    </a:lnTo>
                    <a:lnTo>
                      <a:pt x="39" y="21"/>
                    </a:lnTo>
                  </a:path>
                </a:pathLst>
              </a:custGeom>
              <a:solidFill>
                <a:srgbClr val="B3B3B3"/>
              </a:solidFill>
              <a:ln w="9525" cap="rnd">
                <a:noFill/>
                <a:round/>
                <a:headEnd type="none" w="sm" len="sm"/>
                <a:tailEnd type="none" w="sm" len="sm"/>
              </a:ln>
            </p:spPr>
            <p:txBody>
              <a:bodyPr/>
              <a:lstStyle/>
              <a:p>
                <a:endParaRPr lang="en-US"/>
              </a:p>
            </p:txBody>
          </p:sp>
          <p:sp>
            <p:nvSpPr>
              <p:cNvPr id="9698" name="Freeform 14"/>
              <p:cNvSpPr>
                <a:spLocks/>
              </p:cNvSpPr>
              <p:nvPr/>
            </p:nvSpPr>
            <p:spPr bwMode="auto">
              <a:xfrm>
                <a:off x="757" y="1739"/>
                <a:ext cx="18" cy="20"/>
              </a:xfrm>
              <a:custGeom>
                <a:avLst/>
                <a:gdLst>
                  <a:gd name="T0" fmla="*/ 5 w 18"/>
                  <a:gd name="T1" fmla="*/ 19 h 20"/>
                  <a:gd name="T2" fmla="*/ 0 w 18"/>
                  <a:gd name="T3" fmla="*/ 15 h 20"/>
                  <a:gd name="T4" fmla="*/ 0 w 18"/>
                  <a:gd name="T5" fmla="*/ 14 h 20"/>
                  <a:gd name="T6" fmla="*/ 0 w 18"/>
                  <a:gd name="T7" fmla="*/ 11 h 20"/>
                  <a:gd name="T8" fmla="*/ 0 w 18"/>
                  <a:gd name="T9" fmla="*/ 8 h 20"/>
                  <a:gd name="T10" fmla="*/ 0 w 18"/>
                  <a:gd name="T11" fmla="*/ 5 h 20"/>
                  <a:gd name="T12" fmla="*/ 3 w 18"/>
                  <a:gd name="T13" fmla="*/ 2 h 20"/>
                  <a:gd name="T14" fmla="*/ 5 w 18"/>
                  <a:gd name="T15" fmla="*/ 0 h 20"/>
                  <a:gd name="T16" fmla="*/ 8 w 18"/>
                  <a:gd name="T17" fmla="*/ 0 h 20"/>
                  <a:gd name="T18" fmla="*/ 9 w 18"/>
                  <a:gd name="T19" fmla="*/ 0 h 20"/>
                  <a:gd name="T20" fmla="*/ 10 w 18"/>
                  <a:gd name="T21" fmla="*/ 0 h 20"/>
                  <a:gd name="T22" fmla="*/ 14 w 18"/>
                  <a:gd name="T23" fmla="*/ 2 h 20"/>
                  <a:gd name="T24" fmla="*/ 15 w 18"/>
                  <a:gd name="T25" fmla="*/ 2 h 20"/>
                  <a:gd name="T26" fmla="*/ 15 w 18"/>
                  <a:gd name="T27" fmla="*/ 3 h 20"/>
                  <a:gd name="T28" fmla="*/ 17 w 18"/>
                  <a:gd name="T29" fmla="*/ 6 h 20"/>
                  <a:gd name="T30" fmla="*/ 15 w 18"/>
                  <a:gd name="T31" fmla="*/ 9 h 20"/>
                  <a:gd name="T32" fmla="*/ 14 w 18"/>
                  <a:gd name="T33" fmla="*/ 12 h 20"/>
                  <a:gd name="T34" fmla="*/ 12 w 18"/>
                  <a:gd name="T35" fmla="*/ 15 h 20"/>
                  <a:gd name="T36" fmla="*/ 9 w 18"/>
                  <a:gd name="T37" fmla="*/ 17 h 20"/>
                  <a:gd name="T38" fmla="*/ 7 w 18"/>
                  <a:gd name="T39" fmla="*/ 19 h 20"/>
                  <a:gd name="T40" fmla="*/ 6 w 18"/>
                  <a:gd name="T41" fmla="*/ 19 h 20"/>
                  <a:gd name="T42" fmla="*/ 5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5" y="19"/>
                    </a:moveTo>
                    <a:lnTo>
                      <a:pt x="0" y="15"/>
                    </a:lnTo>
                    <a:lnTo>
                      <a:pt x="0" y="14"/>
                    </a:lnTo>
                    <a:lnTo>
                      <a:pt x="0" y="11"/>
                    </a:lnTo>
                    <a:lnTo>
                      <a:pt x="0" y="8"/>
                    </a:lnTo>
                    <a:lnTo>
                      <a:pt x="0" y="5"/>
                    </a:lnTo>
                    <a:lnTo>
                      <a:pt x="3" y="2"/>
                    </a:lnTo>
                    <a:lnTo>
                      <a:pt x="5" y="0"/>
                    </a:lnTo>
                    <a:lnTo>
                      <a:pt x="8" y="0"/>
                    </a:lnTo>
                    <a:lnTo>
                      <a:pt x="9" y="0"/>
                    </a:lnTo>
                    <a:lnTo>
                      <a:pt x="10" y="0"/>
                    </a:lnTo>
                    <a:lnTo>
                      <a:pt x="14" y="2"/>
                    </a:lnTo>
                    <a:lnTo>
                      <a:pt x="15" y="2"/>
                    </a:lnTo>
                    <a:lnTo>
                      <a:pt x="15" y="3"/>
                    </a:lnTo>
                    <a:lnTo>
                      <a:pt x="17" y="6"/>
                    </a:lnTo>
                    <a:lnTo>
                      <a:pt x="15" y="9"/>
                    </a:lnTo>
                    <a:lnTo>
                      <a:pt x="14" y="12"/>
                    </a:lnTo>
                    <a:lnTo>
                      <a:pt x="12" y="15"/>
                    </a:lnTo>
                    <a:lnTo>
                      <a:pt x="9"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9699" name="Freeform 15"/>
              <p:cNvSpPr>
                <a:spLocks/>
              </p:cNvSpPr>
              <p:nvPr/>
            </p:nvSpPr>
            <p:spPr bwMode="auto">
              <a:xfrm>
                <a:off x="761" y="1741"/>
                <a:ext cx="17" cy="18"/>
              </a:xfrm>
              <a:custGeom>
                <a:avLst/>
                <a:gdLst>
                  <a:gd name="T0" fmla="*/ 13 w 17"/>
                  <a:gd name="T1" fmla="*/ 10 h 18"/>
                  <a:gd name="T2" fmla="*/ 14 w 17"/>
                  <a:gd name="T3" fmla="*/ 7 h 18"/>
                  <a:gd name="T4" fmla="*/ 16 w 17"/>
                  <a:gd name="T5" fmla="*/ 4 h 18"/>
                  <a:gd name="T6" fmla="*/ 14 w 17"/>
                  <a:gd name="T7" fmla="*/ 1 h 18"/>
                  <a:gd name="T8" fmla="*/ 14 w 17"/>
                  <a:gd name="T9" fmla="*/ 0 h 18"/>
                  <a:gd name="T10" fmla="*/ 13 w 17"/>
                  <a:gd name="T11" fmla="*/ 0 h 18"/>
                  <a:gd name="T12" fmla="*/ 10 w 17"/>
                  <a:gd name="T13" fmla="*/ 0 h 18"/>
                  <a:gd name="T14" fmla="*/ 6 w 17"/>
                  <a:gd name="T15" fmla="*/ 0 h 18"/>
                  <a:gd name="T16" fmla="*/ 4 w 17"/>
                  <a:gd name="T17" fmla="*/ 2 h 18"/>
                  <a:gd name="T18" fmla="*/ 1 w 17"/>
                  <a:gd name="T19" fmla="*/ 5 h 18"/>
                  <a:gd name="T20" fmla="*/ 0 w 17"/>
                  <a:gd name="T21" fmla="*/ 8 h 18"/>
                  <a:gd name="T22" fmla="*/ 0 w 17"/>
                  <a:gd name="T23" fmla="*/ 12 h 18"/>
                  <a:gd name="T24" fmla="*/ 0 w 17"/>
                  <a:gd name="T25" fmla="*/ 14 h 18"/>
                  <a:gd name="T26" fmla="*/ 0 w 17"/>
                  <a:gd name="T27" fmla="*/ 15 h 18"/>
                  <a:gd name="T28" fmla="*/ 1 w 17"/>
                  <a:gd name="T29" fmla="*/ 17 h 18"/>
                  <a:gd name="T30" fmla="*/ 4 w 17"/>
                  <a:gd name="T31" fmla="*/ 17 h 18"/>
                  <a:gd name="T32" fmla="*/ 6 w 17"/>
                  <a:gd name="T33" fmla="*/ 15 h 18"/>
                  <a:gd name="T34" fmla="*/ 10 w 17"/>
                  <a:gd name="T35" fmla="*/ 13 h 18"/>
                  <a:gd name="T36" fmla="*/ 13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3" y="10"/>
                    </a:moveTo>
                    <a:lnTo>
                      <a:pt x="14" y="7"/>
                    </a:lnTo>
                    <a:lnTo>
                      <a:pt x="16" y="4"/>
                    </a:lnTo>
                    <a:lnTo>
                      <a:pt x="14" y="1"/>
                    </a:lnTo>
                    <a:lnTo>
                      <a:pt x="14" y="0"/>
                    </a:lnTo>
                    <a:lnTo>
                      <a:pt x="13" y="0"/>
                    </a:lnTo>
                    <a:lnTo>
                      <a:pt x="10" y="0"/>
                    </a:lnTo>
                    <a:lnTo>
                      <a:pt x="6" y="0"/>
                    </a:lnTo>
                    <a:lnTo>
                      <a:pt x="4" y="2"/>
                    </a:lnTo>
                    <a:lnTo>
                      <a:pt x="1" y="5"/>
                    </a:lnTo>
                    <a:lnTo>
                      <a:pt x="0" y="8"/>
                    </a:lnTo>
                    <a:lnTo>
                      <a:pt x="0" y="12"/>
                    </a:lnTo>
                    <a:lnTo>
                      <a:pt x="0" y="14"/>
                    </a:lnTo>
                    <a:lnTo>
                      <a:pt x="0" y="15"/>
                    </a:lnTo>
                    <a:lnTo>
                      <a:pt x="1" y="17"/>
                    </a:lnTo>
                    <a:lnTo>
                      <a:pt x="4" y="17"/>
                    </a:lnTo>
                    <a:lnTo>
                      <a:pt x="6" y="15"/>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700" name="Freeform 16"/>
              <p:cNvSpPr>
                <a:spLocks/>
              </p:cNvSpPr>
              <p:nvPr/>
            </p:nvSpPr>
            <p:spPr bwMode="auto">
              <a:xfrm>
                <a:off x="764" y="1746"/>
                <a:ext cx="17" cy="16"/>
              </a:xfrm>
              <a:custGeom>
                <a:avLst/>
                <a:gdLst>
                  <a:gd name="T0" fmla="*/ 13 w 17"/>
                  <a:gd name="T1" fmla="*/ 8 h 16"/>
                  <a:gd name="T2" fmla="*/ 13 w 17"/>
                  <a:gd name="T3" fmla="*/ 5 h 16"/>
                  <a:gd name="T4" fmla="*/ 16 w 17"/>
                  <a:gd name="T5" fmla="*/ 3 h 16"/>
                  <a:gd name="T6" fmla="*/ 13 w 17"/>
                  <a:gd name="T7" fmla="*/ 1 h 16"/>
                  <a:gd name="T8" fmla="*/ 13 w 17"/>
                  <a:gd name="T9" fmla="*/ 0 h 16"/>
                  <a:gd name="T10" fmla="*/ 11 w 17"/>
                  <a:gd name="T11" fmla="*/ 0 h 16"/>
                  <a:gd name="T12" fmla="*/ 6 w 17"/>
                  <a:gd name="T13" fmla="*/ 0 h 16"/>
                  <a:gd name="T14" fmla="*/ 1 w 17"/>
                  <a:gd name="T15" fmla="*/ 3 h 16"/>
                  <a:gd name="T16" fmla="*/ 0 w 17"/>
                  <a:gd name="T17" fmla="*/ 7 h 16"/>
                  <a:gd name="T18" fmla="*/ 0 w 17"/>
                  <a:gd name="T19" fmla="*/ 10 h 16"/>
                  <a:gd name="T20" fmla="*/ 0 w 17"/>
                  <a:gd name="T21" fmla="*/ 12 h 16"/>
                  <a:gd name="T22" fmla="*/ 1 w 17"/>
                  <a:gd name="T23" fmla="*/ 15 h 16"/>
                  <a:gd name="T24" fmla="*/ 3 w 17"/>
                  <a:gd name="T25" fmla="*/ 15 h 16"/>
                  <a:gd name="T26" fmla="*/ 6 w 17"/>
                  <a:gd name="T27" fmla="*/ 15 h 16"/>
                  <a:gd name="T28" fmla="*/ 13 w 17"/>
                  <a:gd name="T29" fmla="*/ 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13" y="8"/>
                    </a:moveTo>
                    <a:lnTo>
                      <a:pt x="13" y="5"/>
                    </a:lnTo>
                    <a:lnTo>
                      <a:pt x="16" y="3"/>
                    </a:lnTo>
                    <a:lnTo>
                      <a:pt x="13" y="1"/>
                    </a:lnTo>
                    <a:lnTo>
                      <a:pt x="13" y="0"/>
                    </a:lnTo>
                    <a:lnTo>
                      <a:pt x="11" y="0"/>
                    </a:lnTo>
                    <a:lnTo>
                      <a:pt x="6" y="0"/>
                    </a:lnTo>
                    <a:lnTo>
                      <a:pt x="1" y="3"/>
                    </a:lnTo>
                    <a:lnTo>
                      <a:pt x="0" y="7"/>
                    </a:lnTo>
                    <a:lnTo>
                      <a:pt x="0" y="10"/>
                    </a:lnTo>
                    <a:lnTo>
                      <a:pt x="0" y="12"/>
                    </a:lnTo>
                    <a:lnTo>
                      <a:pt x="1" y="15"/>
                    </a:lnTo>
                    <a:lnTo>
                      <a:pt x="3" y="15"/>
                    </a:lnTo>
                    <a:lnTo>
                      <a:pt x="6" y="15"/>
                    </a:lnTo>
                    <a:lnTo>
                      <a:pt x="13" y="8"/>
                    </a:lnTo>
                  </a:path>
                </a:pathLst>
              </a:custGeom>
              <a:solidFill>
                <a:srgbClr val="000000"/>
              </a:solidFill>
              <a:ln w="9525" cap="rnd">
                <a:noFill/>
                <a:round/>
                <a:headEnd type="none" w="sm" len="sm"/>
                <a:tailEnd type="none" w="sm" len="sm"/>
              </a:ln>
            </p:spPr>
            <p:txBody>
              <a:bodyPr/>
              <a:lstStyle/>
              <a:p>
                <a:endParaRPr lang="en-US"/>
              </a:p>
            </p:txBody>
          </p:sp>
          <p:sp>
            <p:nvSpPr>
              <p:cNvPr id="9701" name="Freeform 17"/>
              <p:cNvSpPr>
                <a:spLocks/>
              </p:cNvSpPr>
              <p:nvPr/>
            </p:nvSpPr>
            <p:spPr bwMode="auto">
              <a:xfrm>
                <a:off x="741" y="1747"/>
                <a:ext cx="18" cy="19"/>
              </a:xfrm>
              <a:custGeom>
                <a:avLst/>
                <a:gdLst>
                  <a:gd name="T0" fmla="*/ 5 w 18"/>
                  <a:gd name="T1" fmla="*/ 18 h 19"/>
                  <a:gd name="T2" fmla="*/ 1 w 18"/>
                  <a:gd name="T3" fmla="*/ 15 h 19"/>
                  <a:gd name="T4" fmla="*/ 0 w 18"/>
                  <a:gd name="T5" fmla="*/ 15 h 19"/>
                  <a:gd name="T6" fmla="*/ 0 w 18"/>
                  <a:gd name="T7" fmla="*/ 14 h 19"/>
                  <a:gd name="T8" fmla="*/ 0 w 18"/>
                  <a:gd name="T9" fmla="*/ 11 h 19"/>
                  <a:gd name="T10" fmla="*/ 0 w 18"/>
                  <a:gd name="T11" fmla="*/ 8 h 19"/>
                  <a:gd name="T12" fmla="*/ 1 w 18"/>
                  <a:gd name="T13" fmla="*/ 5 h 19"/>
                  <a:gd name="T14" fmla="*/ 3 w 18"/>
                  <a:gd name="T15" fmla="*/ 2 h 19"/>
                  <a:gd name="T16" fmla="*/ 6 w 18"/>
                  <a:gd name="T17" fmla="*/ 0 h 19"/>
                  <a:gd name="T18" fmla="*/ 8 w 18"/>
                  <a:gd name="T19" fmla="*/ 0 h 19"/>
                  <a:gd name="T20" fmla="*/ 9 w 18"/>
                  <a:gd name="T21" fmla="*/ 0 h 19"/>
                  <a:gd name="T22" fmla="*/ 10 w 18"/>
                  <a:gd name="T23" fmla="*/ 0 h 19"/>
                  <a:gd name="T24" fmla="*/ 14 w 18"/>
                  <a:gd name="T25" fmla="*/ 2 h 19"/>
                  <a:gd name="T26" fmla="*/ 15 w 18"/>
                  <a:gd name="T27" fmla="*/ 2 h 19"/>
                  <a:gd name="T28" fmla="*/ 17 w 18"/>
                  <a:gd name="T29" fmla="*/ 3 h 19"/>
                  <a:gd name="T30" fmla="*/ 17 w 18"/>
                  <a:gd name="T31" fmla="*/ 6 h 19"/>
                  <a:gd name="T32" fmla="*/ 17 w 18"/>
                  <a:gd name="T33" fmla="*/ 9 h 19"/>
                  <a:gd name="T34" fmla="*/ 14 w 18"/>
                  <a:gd name="T35" fmla="*/ 12 h 19"/>
                  <a:gd name="T36" fmla="*/ 12 w 18"/>
                  <a:gd name="T37" fmla="*/ 15 h 19"/>
                  <a:gd name="T38" fmla="*/ 10 w 18"/>
                  <a:gd name="T39" fmla="*/ 16 h 19"/>
                  <a:gd name="T40" fmla="*/ 7 w 18"/>
                  <a:gd name="T41" fmla="*/ 18 h 19"/>
                  <a:gd name="T42" fmla="*/ 6 w 18"/>
                  <a:gd name="T43" fmla="*/ 18 h 19"/>
                  <a:gd name="T44" fmla="*/ 5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5" y="18"/>
                    </a:moveTo>
                    <a:lnTo>
                      <a:pt x="1" y="15"/>
                    </a:lnTo>
                    <a:lnTo>
                      <a:pt x="0" y="15"/>
                    </a:lnTo>
                    <a:lnTo>
                      <a:pt x="0" y="14"/>
                    </a:lnTo>
                    <a:lnTo>
                      <a:pt x="0" y="11"/>
                    </a:lnTo>
                    <a:lnTo>
                      <a:pt x="0" y="8"/>
                    </a:lnTo>
                    <a:lnTo>
                      <a:pt x="1" y="5"/>
                    </a:lnTo>
                    <a:lnTo>
                      <a:pt x="3" y="2"/>
                    </a:lnTo>
                    <a:lnTo>
                      <a:pt x="6" y="0"/>
                    </a:lnTo>
                    <a:lnTo>
                      <a:pt x="8" y="0"/>
                    </a:lnTo>
                    <a:lnTo>
                      <a:pt x="9" y="0"/>
                    </a:lnTo>
                    <a:lnTo>
                      <a:pt x="10" y="0"/>
                    </a:lnTo>
                    <a:lnTo>
                      <a:pt x="14" y="2"/>
                    </a:lnTo>
                    <a:lnTo>
                      <a:pt x="15" y="2"/>
                    </a:lnTo>
                    <a:lnTo>
                      <a:pt x="17" y="3"/>
                    </a:lnTo>
                    <a:lnTo>
                      <a:pt x="17" y="6"/>
                    </a:lnTo>
                    <a:lnTo>
                      <a:pt x="17" y="9"/>
                    </a:lnTo>
                    <a:lnTo>
                      <a:pt x="14" y="12"/>
                    </a:lnTo>
                    <a:lnTo>
                      <a:pt x="12" y="15"/>
                    </a:lnTo>
                    <a:lnTo>
                      <a:pt x="10"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9702" name="Freeform 18"/>
              <p:cNvSpPr>
                <a:spLocks/>
              </p:cNvSpPr>
              <p:nvPr/>
            </p:nvSpPr>
            <p:spPr bwMode="auto">
              <a:xfrm>
                <a:off x="745" y="1749"/>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3 w 17"/>
                  <a:gd name="T11" fmla="*/ 0 h 17"/>
                  <a:gd name="T12" fmla="*/ 10 w 17"/>
                  <a:gd name="T13" fmla="*/ 0 h 17"/>
                  <a:gd name="T14" fmla="*/ 8 w 17"/>
                  <a:gd name="T15" fmla="*/ 0 h 17"/>
                  <a:gd name="T16" fmla="*/ 4 w 17"/>
                  <a:gd name="T17" fmla="*/ 2 h 17"/>
                  <a:gd name="T18" fmla="*/ 1 w 17"/>
                  <a:gd name="T19" fmla="*/ 5 h 17"/>
                  <a:gd name="T20" fmla="*/ 0 w 17"/>
                  <a:gd name="T21" fmla="*/ 8 h 17"/>
                  <a:gd name="T22" fmla="*/ 0 w 17"/>
                  <a:gd name="T23" fmla="*/ 11 h 17"/>
                  <a:gd name="T24" fmla="*/ 0 w 17"/>
                  <a:gd name="T25" fmla="*/ 14 h 17"/>
                  <a:gd name="T26" fmla="*/ 1 w 17"/>
                  <a:gd name="T27" fmla="*/ 16 h 17"/>
                  <a:gd name="T28" fmla="*/ 4 w 17"/>
                  <a:gd name="T29" fmla="*/ 16 h 17"/>
                  <a:gd name="T30" fmla="*/ 8 w 17"/>
                  <a:gd name="T31" fmla="*/ 14 h 17"/>
                  <a:gd name="T32" fmla="*/ 10 w 17"/>
                  <a:gd name="T33" fmla="*/ 13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3" y="0"/>
                    </a:lnTo>
                    <a:lnTo>
                      <a:pt x="10" y="0"/>
                    </a:lnTo>
                    <a:lnTo>
                      <a:pt x="8" y="0"/>
                    </a:lnTo>
                    <a:lnTo>
                      <a:pt x="4" y="2"/>
                    </a:lnTo>
                    <a:lnTo>
                      <a:pt x="1" y="5"/>
                    </a:lnTo>
                    <a:lnTo>
                      <a:pt x="0" y="8"/>
                    </a:lnTo>
                    <a:lnTo>
                      <a:pt x="0" y="11"/>
                    </a:lnTo>
                    <a:lnTo>
                      <a:pt x="0" y="14"/>
                    </a:lnTo>
                    <a:lnTo>
                      <a:pt x="1" y="16"/>
                    </a:lnTo>
                    <a:lnTo>
                      <a:pt x="4" y="16"/>
                    </a:lnTo>
                    <a:lnTo>
                      <a:pt x="8" y="14"/>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703" name="Freeform 19"/>
              <p:cNvSpPr>
                <a:spLocks/>
              </p:cNvSpPr>
              <p:nvPr/>
            </p:nvSpPr>
            <p:spPr bwMode="auto">
              <a:xfrm>
                <a:off x="749" y="1754"/>
                <a:ext cx="17" cy="17"/>
              </a:xfrm>
              <a:custGeom>
                <a:avLst/>
                <a:gdLst>
                  <a:gd name="T0" fmla="*/ 13 w 17"/>
                  <a:gd name="T1" fmla="*/ 10 h 17"/>
                  <a:gd name="T2" fmla="*/ 16 w 17"/>
                  <a:gd name="T3" fmla="*/ 6 h 17"/>
                  <a:gd name="T4" fmla="*/ 16 w 17"/>
                  <a:gd name="T5" fmla="*/ 4 h 17"/>
                  <a:gd name="T6" fmla="*/ 16 w 17"/>
                  <a:gd name="T7" fmla="*/ 2 h 17"/>
                  <a:gd name="T8" fmla="*/ 13 w 17"/>
                  <a:gd name="T9" fmla="*/ 0 h 17"/>
                  <a:gd name="T10" fmla="*/ 10 w 17"/>
                  <a:gd name="T11" fmla="*/ 0 h 17"/>
                  <a:gd name="T12" fmla="*/ 7 w 17"/>
                  <a:gd name="T13" fmla="*/ 0 h 17"/>
                  <a:gd name="T14" fmla="*/ 1 w 17"/>
                  <a:gd name="T15" fmla="*/ 4 h 17"/>
                  <a:gd name="T16" fmla="*/ 0 w 17"/>
                  <a:gd name="T17" fmla="*/ 8 h 17"/>
                  <a:gd name="T18" fmla="*/ 0 w 17"/>
                  <a:gd name="T19" fmla="*/ 12 h 17"/>
                  <a:gd name="T20" fmla="*/ 0 w 17"/>
                  <a:gd name="T21" fmla="*/ 14 h 17"/>
                  <a:gd name="T22" fmla="*/ 1 w 17"/>
                  <a:gd name="T23" fmla="*/ 16 h 17"/>
                  <a:gd name="T24" fmla="*/ 4 w 17"/>
                  <a:gd name="T25" fmla="*/ 16 h 17"/>
                  <a:gd name="T26" fmla="*/ 7 w 17"/>
                  <a:gd name="T27" fmla="*/ 16 h 17"/>
                  <a:gd name="T28" fmla="*/ 13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10"/>
                    </a:moveTo>
                    <a:lnTo>
                      <a:pt x="16" y="6"/>
                    </a:lnTo>
                    <a:lnTo>
                      <a:pt x="16" y="4"/>
                    </a:lnTo>
                    <a:lnTo>
                      <a:pt x="16" y="2"/>
                    </a:lnTo>
                    <a:lnTo>
                      <a:pt x="13" y="0"/>
                    </a:lnTo>
                    <a:lnTo>
                      <a:pt x="10" y="0"/>
                    </a:lnTo>
                    <a:lnTo>
                      <a:pt x="7" y="0"/>
                    </a:lnTo>
                    <a:lnTo>
                      <a:pt x="1" y="4"/>
                    </a:lnTo>
                    <a:lnTo>
                      <a:pt x="0" y="8"/>
                    </a:lnTo>
                    <a:lnTo>
                      <a:pt x="0" y="12"/>
                    </a:lnTo>
                    <a:lnTo>
                      <a:pt x="0" y="14"/>
                    </a:lnTo>
                    <a:lnTo>
                      <a:pt x="1" y="16"/>
                    </a:lnTo>
                    <a:lnTo>
                      <a:pt x="4" y="16"/>
                    </a:lnTo>
                    <a:lnTo>
                      <a:pt x="7" y="16"/>
                    </a:lnTo>
                    <a:lnTo>
                      <a:pt x="13" y="10"/>
                    </a:lnTo>
                  </a:path>
                </a:pathLst>
              </a:custGeom>
              <a:solidFill>
                <a:srgbClr val="000000"/>
              </a:solidFill>
              <a:ln w="9525" cap="rnd">
                <a:noFill/>
                <a:round/>
                <a:headEnd type="none" w="sm" len="sm"/>
                <a:tailEnd type="none" w="sm" len="sm"/>
              </a:ln>
            </p:spPr>
            <p:txBody>
              <a:bodyPr/>
              <a:lstStyle/>
              <a:p>
                <a:endParaRPr lang="en-US"/>
              </a:p>
            </p:txBody>
          </p:sp>
          <p:sp>
            <p:nvSpPr>
              <p:cNvPr id="9704" name="Freeform 20"/>
              <p:cNvSpPr>
                <a:spLocks/>
              </p:cNvSpPr>
              <p:nvPr/>
            </p:nvSpPr>
            <p:spPr bwMode="auto">
              <a:xfrm>
                <a:off x="764" y="1743"/>
                <a:ext cx="18" cy="19"/>
              </a:xfrm>
              <a:custGeom>
                <a:avLst/>
                <a:gdLst>
                  <a:gd name="T0" fmla="*/ 5 w 18"/>
                  <a:gd name="T1" fmla="*/ 18 h 19"/>
                  <a:gd name="T2" fmla="*/ 0 w 18"/>
                  <a:gd name="T3" fmla="*/ 14 h 19"/>
                  <a:gd name="T4" fmla="*/ 0 w 18"/>
                  <a:gd name="T5" fmla="*/ 13 h 19"/>
                  <a:gd name="T6" fmla="*/ 0 w 18"/>
                  <a:gd name="T7" fmla="*/ 10 h 19"/>
                  <a:gd name="T8" fmla="*/ 0 w 18"/>
                  <a:gd name="T9" fmla="*/ 8 h 19"/>
                  <a:gd name="T10" fmla="*/ 1 w 18"/>
                  <a:gd name="T11" fmla="*/ 5 h 19"/>
                  <a:gd name="T12" fmla="*/ 3 w 18"/>
                  <a:gd name="T13" fmla="*/ 2 h 19"/>
                  <a:gd name="T14" fmla="*/ 5 w 18"/>
                  <a:gd name="T15" fmla="*/ 0 h 19"/>
                  <a:gd name="T16" fmla="*/ 8 w 18"/>
                  <a:gd name="T17" fmla="*/ 0 h 19"/>
                  <a:gd name="T18" fmla="*/ 9 w 18"/>
                  <a:gd name="T19" fmla="*/ 0 h 19"/>
                  <a:gd name="T20" fmla="*/ 10 w 18"/>
                  <a:gd name="T21" fmla="*/ 0 h 19"/>
                  <a:gd name="T22" fmla="*/ 14 w 18"/>
                  <a:gd name="T23" fmla="*/ 2 h 19"/>
                  <a:gd name="T24" fmla="*/ 15 w 18"/>
                  <a:gd name="T25" fmla="*/ 2 h 19"/>
                  <a:gd name="T26" fmla="*/ 15 w 18"/>
                  <a:gd name="T27" fmla="*/ 3 h 19"/>
                  <a:gd name="T28" fmla="*/ 17 w 18"/>
                  <a:gd name="T29" fmla="*/ 6 h 19"/>
                  <a:gd name="T30" fmla="*/ 15 w 18"/>
                  <a:gd name="T31" fmla="*/ 9 h 19"/>
                  <a:gd name="T32" fmla="*/ 14 w 18"/>
                  <a:gd name="T33" fmla="*/ 11 h 19"/>
                  <a:gd name="T34" fmla="*/ 12 w 18"/>
                  <a:gd name="T35" fmla="*/ 14 h 19"/>
                  <a:gd name="T36" fmla="*/ 9 w 18"/>
                  <a:gd name="T37" fmla="*/ 16 h 19"/>
                  <a:gd name="T38" fmla="*/ 7 w 18"/>
                  <a:gd name="T39" fmla="*/ 18 h 19"/>
                  <a:gd name="T40" fmla="*/ 6 w 18"/>
                  <a:gd name="T41" fmla="*/ 18 h 19"/>
                  <a:gd name="T42" fmla="*/ 5 w 1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9"/>
                  <a:gd name="T68" fmla="*/ 18 w 1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9">
                    <a:moveTo>
                      <a:pt x="5" y="18"/>
                    </a:moveTo>
                    <a:lnTo>
                      <a:pt x="0" y="14"/>
                    </a:lnTo>
                    <a:lnTo>
                      <a:pt x="0" y="13"/>
                    </a:lnTo>
                    <a:lnTo>
                      <a:pt x="0" y="10"/>
                    </a:lnTo>
                    <a:lnTo>
                      <a:pt x="0" y="8"/>
                    </a:lnTo>
                    <a:lnTo>
                      <a:pt x="1" y="5"/>
                    </a:lnTo>
                    <a:lnTo>
                      <a:pt x="3" y="2"/>
                    </a:lnTo>
                    <a:lnTo>
                      <a:pt x="5" y="0"/>
                    </a:lnTo>
                    <a:lnTo>
                      <a:pt x="8" y="0"/>
                    </a:lnTo>
                    <a:lnTo>
                      <a:pt x="9" y="0"/>
                    </a:lnTo>
                    <a:lnTo>
                      <a:pt x="10" y="0"/>
                    </a:lnTo>
                    <a:lnTo>
                      <a:pt x="14" y="2"/>
                    </a:lnTo>
                    <a:lnTo>
                      <a:pt x="15" y="2"/>
                    </a:lnTo>
                    <a:lnTo>
                      <a:pt x="15" y="3"/>
                    </a:lnTo>
                    <a:lnTo>
                      <a:pt x="17" y="6"/>
                    </a:lnTo>
                    <a:lnTo>
                      <a:pt x="15" y="9"/>
                    </a:lnTo>
                    <a:lnTo>
                      <a:pt x="14" y="11"/>
                    </a:lnTo>
                    <a:lnTo>
                      <a:pt x="12" y="14"/>
                    </a:lnTo>
                    <a:lnTo>
                      <a:pt x="9"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9705" name="Freeform 21"/>
              <p:cNvSpPr>
                <a:spLocks/>
              </p:cNvSpPr>
              <p:nvPr/>
            </p:nvSpPr>
            <p:spPr bwMode="auto">
              <a:xfrm>
                <a:off x="768" y="1745"/>
                <a:ext cx="17" cy="17"/>
              </a:xfrm>
              <a:custGeom>
                <a:avLst/>
                <a:gdLst>
                  <a:gd name="T0" fmla="*/ 13 w 17"/>
                  <a:gd name="T1" fmla="*/ 9 h 17"/>
                  <a:gd name="T2" fmla="*/ 14 w 17"/>
                  <a:gd name="T3" fmla="*/ 7 h 17"/>
                  <a:gd name="T4" fmla="*/ 16 w 17"/>
                  <a:gd name="T5" fmla="*/ 4 h 17"/>
                  <a:gd name="T6" fmla="*/ 14 w 17"/>
                  <a:gd name="T7" fmla="*/ 1 h 17"/>
                  <a:gd name="T8" fmla="*/ 14 w 17"/>
                  <a:gd name="T9" fmla="*/ 0 h 17"/>
                  <a:gd name="T10" fmla="*/ 13 w 17"/>
                  <a:gd name="T11" fmla="*/ 0 h 17"/>
                  <a:gd name="T12" fmla="*/ 10 w 17"/>
                  <a:gd name="T13" fmla="*/ 0 h 17"/>
                  <a:gd name="T14" fmla="*/ 6 w 17"/>
                  <a:gd name="T15" fmla="*/ 0 h 17"/>
                  <a:gd name="T16" fmla="*/ 4 w 17"/>
                  <a:gd name="T17" fmla="*/ 2 h 17"/>
                  <a:gd name="T18" fmla="*/ 1 w 17"/>
                  <a:gd name="T19" fmla="*/ 5 h 17"/>
                  <a:gd name="T20" fmla="*/ 0 w 17"/>
                  <a:gd name="T21" fmla="*/ 8 h 17"/>
                  <a:gd name="T22" fmla="*/ 0 w 17"/>
                  <a:gd name="T23" fmla="*/ 11 h 17"/>
                  <a:gd name="T24" fmla="*/ 0 w 17"/>
                  <a:gd name="T25" fmla="*/ 13 h 17"/>
                  <a:gd name="T26" fmla="*/ 0 w 17"/>
                  <a:gd name="T27" fmla="*/ 14 h 17"/>
                  <a:gd name="T28" fmla="*/ 1 w 17"/>
                  <a:gd name="T29" fmla="*/ 16 h 17"/>
                  <a:gd name="T30" fmla="*/ 4 w 17"/>
                  <a:gd name="T31" fmla="*/ 16 h 17"/>
                  <a:gd name="T32" fmla="*/ 6 w 17"/>
                  <a:gd name="T33" fmla="*/ 14 h 17"/>
                  <a:gd name="T34" fmla="*/ 10 w 17"/>
                  <a:gd name="T35" fmla="*/ 12 h 17"/>
                  <a:gd name="T36" fmla="*/ 13 w 17"/>
                  <a:gd name="T37" fmla="*/ 9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3" y="9"/>
                    </a:moveTo>
                    <a:lnTo>
                      <a:pt x="14" y="7"/>
                    </a:lnTo>
                    <a:lnTo>
                      <a:pt x="16" y="4"/>
                    </a:lnTo>
                    <a:lnTo>
                      <a:pt x="14" y="1"/>
                    </a:lnTo>
                    <a:lnTo>
                      <a:pt x="14" y="0"/>
                    </a:lnTo>
                    <a:lnTo>
                      <a:pt x="13" y="0"/>
                    </a:lnTo>
                    <a:lnTo>
                      <a:pt x="10" y="0"/>
                    </a:lnTo>
                    <a:lnTo>
                      <a:pt x="6" y="0"/>
                    </a:lnTo>
                    <a:lnTo>
                      <a:pt x="4" y="2"/>
                    </a:lnTo>
                    <a:lnTo>
                      <a:pt x="1" y="5"/>
                    </a:lnTo>
                    <a:lnTo>
                      <a:pt x="0" y="8"/>
                    </a:lnTo>
                    <a:lnTo>
                      <a:pt x="0" y="11"/>
                    </a:lnTo>
                    <a:lnTo>
                      <a:pt x="0" y="13"/>
                    </a:lnTo>
                    <a:lnTo>
                      <a:pt x="0" y="14"/>
                    </a:lnTo>
                    <a:lnTo>
                      <a:pt x="1" y="16"/>
                    </a:lnTo>
                    <a:lnTo>
                      <a:pt x="4" y="16"/>
                    </a:lnTo>
                    <a:lnTo>
                      <a:pt x="6" y="14"/>
                    </a:lnTo>
                    <a:lnTo>
                      <a:pt x="10" y="12"/>
                    </a:lnTo>
                    <a:lnTo>
                      <a:pt x="13" y="9"/>
                    </a:lnTo>
                  </a:path>
                </a:pathLst>
              </a:custGeom>
              <a:solidFill>
                <a:srgbClr val="666666"/>
              </a:solidFill>
              <a:ln w="9525" cap="rnd">
                <a:noFill/>
                <a:round/>
                <a:headEnd type="none" w="sm" len="sm"/>
                <a:tailEnd type="none" w="sm" len="sm"/>
              </a:ln>
            </p:spPr>
            <p:txBody>
              <a:bodyPr/>
              <a:lstStyle/>
              <a:p>
                <a:endParaRPr lang="en-US"/>
              </a:p>
            </p:txBody>
          </p:sp>
          <p:sp>
            <p:nvSpPr>
              <p:cNvPr id="9706" name="Freeform 22"/>
              <p:cNvSpPr>
                <a:spLocks/>
              </p:cNvSpPr>
              <p:nvPr/>
            </p:nvSpPr>
            <p:spPr bwMode="auto">
              <a:xfrm>
                <a:off x="771" y="1749"/>
                <a:ext cx="17" cy="17"/>
              </a:xfrm>
              <a:custGeom>
                <a:avLst/>
                <a:gdLst>
                  <a:gd name="T0" fmla="*/ 13 w 17"/>
                  <a:gd name="T1" fmla="*/ 9 h 17"/>
                  <a:gd name="T2" fmla="*/ 16 w 17"/>
                  <a:gd name="T3" fmla="*/ 7 h 17"/>
                  <a:gd name="T4" fmla="*/ 16 w 17"/>
                  <a:gd name="T5" fmla="*/ 3 h 17"/>
                  <a:gd name="T6" fmla="*/ 16 w 17"/>
                  <a:gd name="T7" fmla="*/ 1 h 17"/>
                  <a:gd name="T8" fmla="*/ 13 w 17"/>
                  <a:gd name="T9" fmla="*/ 0 h 17"/>
                  <a:gd name="T10" fmla="*/ 11 w 17"/>
                  <a:gd name="T11" fmla="*/ 0 h 17"/>
                  <a:gd name="T12" fmla="*/ 6 w 17"/>
                  <a:gd name="T13" fmla="*/ 0 h 17"/>
                  <a:gd name="T14" fmla="*/ 2 w 17"/>
                  <a:gd name="T15" fmla="*/ 5 h 17"/>
                  <a:gd name="T16" fmla="*/ 0 w 17"/>
                  <a:gd name="T17" fmla="*/ 7 h 17"/>
                  <a:gd name="T18" fmla="*/ 0 w 17"/>
                  <a:gd name="T19" fmla="*/ 11 h 17"/>
                  <a:gd name="T20" fmla="*/ 0 w 17"/>
                  <a:gd name="T21" fmla="*/ 13 h 17"/>
                  <a:gd name="T22" fmla="*/ 2 w 17"/>
                  <a:gd name="T23" fmla="*/ 16 h 17"/>
                  <a:gd name="T24" fmla="*/ 4 w 17"/>
                  <a:gd name="T25" fmla="*/ 16 h 17"/>
                  <a:gd name="T26" fmla="*/ 6 w 17"/>
                  <a:gd name="T27" fmla="*/ 16 h 17"/>
                  <a:gd name="T28" fmla="*/ 13 w 17"/>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9"/>
                    </a:moveTo>
                    <a:lnTo>
                      <a:pt x="16" y="7"/>
                    </a:lnTo>
                    <a:lnTo>
                      <a:pt x="16" y="3"/>
                    </a:lnTo>
                    <a:lnTo>
                      <a:pt x="16" y="1"/>
                    </a:lnTo>
                    <a:lnTo>
                      <a:pt x="13" y="0"/>
                    </a:lnTo>
                    <a:lnTo>
                      <a:pt x="11" y="0"/>
                    </a:lnTo>
                    <a:lnTo>
                      <a:pt x="6" y="0"/>
                    </a:lnTo>
                    <a:lnTo>
                      <a:pt x="2" y="5"/>
                    </a:lnTo>
                    <a:lnTo>
                      <a:pt x="0" y="7"/>
                    </a:lnTo>
                    <a:lnTo>
                      <a:pt x="0" y="11"/>
                    </a:lnTo>
                    <a:lnTo>
                      <a:pt x="0" y="13"/>
                    </a:lnTo>
                    <a:lnTo>
                      <a:pt x="2" y="16"/>
                    </a:lnTo>
                    <a:lnTo>
                      <a:pt x="4" y="16"/>
                    </a:lnTo>
                    <a:lnTo>
                      <a:pt x="6" y="16"/>
                    </a:lnTo>
                    <a:lnTo>
                      <a:pt x="13" y="9"/>
                    </a:lnTo>
                  </a:path>
                </a:pathLst>
              </a:custGeom>
              <a:solidFill>
                <a:srgbClr val="B3B3B3"/>
              </a:solidFill>
              <a:ln w="9525" cap="rnd">
                <a:noFill/>
                <a:round/>
                <a:headEnd type="none" w="sm" len="sm"/>
                <a:tailEnd type="none" w="sm" len="sm"/>
              </a:ln>
            </p:spPr>
            <p:txBody>
              <a:bodyPr/>
              <a:lstStyle/>
              <a:p>
                <a:endParaRPr lang="en-US"/>
              </a:p>
            </p:txBody>
          </p:sp>
          <p:sp>
            <p:nvSpPr>
              <p:cNvPr id="9707" name="Freeform 23"/>
              <p:cNvSpPr>
                <a:spLocks/>
              </p:cNvSpPr>
              <p:nvPr/>
            </p:nvSpPr>
            <p:spPr bwMode="auto">
              <a:xfrm>
                <a:off x="748" y="1751"/>
                <a:ext cx="18" cy="20"/>
              </a:xfrm>
              <a:custGeom>
                <a:avLst/>
                <a:gdLst>
                  <a:gd name="T0" fmla="*/ 5 w 18"/>
                  <a:gd name="T1" fmla="*/ 19 h 20"/>
                  <a:gd name="T2" fmla="*/ 1 w 18"/>
                  <a:gd name="T3" fmla="*/ 15 h 20"/>
                  <a:gd name="T4" fmla="*/ 0 w 18"/>
                  <a:gd name="T5" fmla="*/ 15 h 20"/>
                  <a:gd name="T6" fmla="*/ 0 w 18"/>
                  <a:gd name="T7" fmla="*/ 14 h 20"/>
                  <a:gd name="T8" fmla="*/ 0 w 18"/>
                  <a:gd name="T9" fmla="*/ 12 h 20"/>
                  <a:gd name="T10" fmla="*/ 0 w 18"/>
                  <a:gd name="T11" fmla="*/ 9 h 20"/>
                  <a:gd name="T12" fmla="*/ 1 w 18"/>
                  <a:gd name="T13" fmla="*/ 5 h 20"/>
                  <a:gd name="T14" fmla="*/ 3 w 18"/>
                  <a:gd name="T15" fmla="*/ 2 h 20"/>
                  <a:gd name="T16" fmla="*/ 6 w 18"/>
                  <a:gd name="T17" fmla="*/ 0 h 20"/>
                  <a:gd name="T18" fmla="*/ 8 w 18"/>
                  <a:gd name="T19" fmla="*/ 0 h 20"/>
                  <a:gd name="T20" fmla="*/ 9 w 18"/>
                  <a:gd name="T21" fmla="*/ 0 h 20"/>
                  <a:gd name="T22" fmla="*/ 10 w 18"/>
                  <a:gd name="T23" fmla="*/ 0 h 20"/>
                  <a:gd name="T24" fmla="*/ 14 w 18"/>
                  <a:gd name="T25" fmla="*/ 2 h 20"/>
                  <a:gd name="T26" fmla="*/ 15 w 18"/>
                  <a:gd name="T27" fmla="*/ 2 h 20"/>
                  <a:gd name="T28" fmla="*/ 17 w 18"/>
                  <a:gd name="T29" fmla="*/ 3 h 20"/>
                  <a:gd name="T30" fmla="*/ 17 w 18"/>
                  <a:gd name="T31" fmla="*/ 6 h 20"/>
                  <a:gd name="T32" fmla="*/ 17 w 18"/>
                  <a:gd name="T33" fmla="*/ 10 h 20"/>
                  <a:gd name="T34" fmla="*/ 14 w 18"/>
                  <a:gd name="T35" fmla="*/ 13 h 20"/>
                  <a:gd name="T36" fmla="*/ 12 w 18"/>
                  <a:gd name="T37" fmla="*/ 15 h 20"/>
                  <a:gd name="T38" fmla="*/ 10 w 18"/>
                  <a:gd name="T39" fmla="*/ 17 h 20"/>
                  <a:gd name="T40" fmla="*/ 7 w 18"/>
                  <a:gd name="T41" fmla="*/ 19 h 20"/>
                  <a:gd name="T42" fmla="*/ 6 w 18"/>
                  <a:gd name="T43" fmla="*/ 19 h 20"/>
                  <a:gd name="T44" fmla="*/ 5 w 18"/>
                  <a:gd name="T45" fmla="*/ 19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5" y="19"/>
                    </a:moveTo>
                    <a:lnTo>
                      <a:pt x="1" y="15"/>
                    </a:lnTo>
                    <a:lnTo>
                      <a:pt x="0" y="15"/>
                    </a:lnTo>
                    <a:lnTo>
                      <a:pt x="0" y="14"/>
                    </a:lnTo>
                    <a:lnTo>
                      <a:pt x="0" y="12"/>
                    </a:lnTo>
                    <a:lnTo>
                      <a:pt x="0" y="9"/>
                    </a:lnTo>
                    <a:lnTo>
                      <a:pt x="1" y="5"/>
                    </a:lnTo>
                    <a:lnTo>
                      <a:pt x="3" y="2"/>
                    </a:lnTo>
                    <a:lnTo>
                      <a:pt x="6" y="0"/>
                    </a:lnTo>
                    <a:lnTo>
                      <a:pt x="8" y="0"/>
                    </a:lnTo>
                    <a:lnTo>
                      <a:pt x="9" y="0"/>
                    </a:lnTo>
                    <a:lnTo>
                      <a:pt x="10" y="0"/>
                    </a:lnTo>
                    <a:lnTo>
                      <a:pt x="14" y="2"/>
                    </a:lnTo>
                    <a:lnTo>
                      <a:pt x="15" y="2"/>
                    </a:lnTo>
                    <a:lnTo>
                      <a:pt x="17" y="3"/>
                    </a:lnTo>
                    <a:lnTo>
                      <a:pt x="17" y="6"/>
                    </a:lnTo>
                    <a:lnTo>
                      <a:pt x="17" y="10"/>
                    </a:lnTo>
                    <a:lnTo>
                      <a:pt x="14" y="13"/>
                    </a:lnTo>
                    <a:lnTo>
                      <a:pt x="12" y="15"/>
                    </a:lnTo>
                    <a:lnTo>
                      <a:pt x="10"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9708" name="Freeform 24"/>
              <p:cNvSpPr>
                <a:spLocks/>
              </p:cNvSpPr>
              <p:nvPr/>
            </p:nvSpPr>
            <p:spPr bwMode="auto">
              <a:xfrm>
                <a:off x="752" y="1754"/>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1 w 17"/>
                  <a:gd name="T11" fmla="*/ 0 h 17"/>
                  <a:gd name="T12" fmla="*/ 8 w 17"/>
                  <a:gd name="T13" fmla="*/ 0 h 17"/>
                  <a:gd name="T14" fmla="*/ 4 w 17"/>
                  <a:gd name="T15" fmla="*/ 2 h 17"/>
                  <a:gd name="T16" fmla="*/ 2 w 17"/>
                  <a:gd name="T17" fmla="*/ 5 h 17"/>
                  <a:gd name="T18" fmla="*/ 1 w 17"/>
                  <a:gd name="T19" fmla="*/ 8 h 17"/>
                  <a:gd name="T20" fmla="*/ 0 w 17"/>
                  <a:gd name="T21" fmla="*/ 10 h 17"/>
                  <a:gd name="T22" fmla="*/ 1 w 17"/>
                  <a:gd name="T23" fmla="*/ 13 h 17"/>
                  <a:gd name="T24" fmla="*/ 1 w 17"/>
                  <a:gd name="T25" fmla="*/ 14 h 17"/>
                  <a:gd name="T26" fmla="*/ 2 w 17"/>
                  <a:gd name="T27" fmla="*/ 16 h 17"/>
                  <a:gd name="T28" fmla="*/ 4 w 17"/>
                  <a:gd name="T29" fmla="*/ 16 h 17"/>
                  <a:gd name="T30" fmla="*/ 8 w 17"/>
                  <a:gd name="T31" fmla="*/ 14 h 17"/>
                  <a:gd name="T32" fmla="*/ 11 w 17"/>
                  <a:gd name="T33" fmla="*/ 12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1" y="0"/>
                    </a:lnTo>
                    <a:lnTo>
                      <a:pt x="8" y="0"/>
                    </a:lnTo>
                    <a:lnTo>
                      <a:pt x="4" y="2"/>
                    </a:lnTo>
                    <a:lnTo>
                      <a:pt x="2" y="5"/>
                    </a:lnTo>
                    <a:lnTo>
                      <a:pt x="1" y="8"/>
                    </a:lnTo>
                    <a:lnTo>
                      <a:pt x="0" y="10"/>
                    </a:lnTo>
                    <a:lnTo>
                      <a:pt x="1" y="13"/>
                    </a:lnTo>
                    <a:lnTo>
                      <a:pt x="1" y="14"/>
                    </a:lnTo>
                    <a:lnTo>
                      <a:pt x="2" y="16"/>
                    </a:lnTo>
                    <a:lnTo>
                      <a:pt x="4" y="16"/>
                    </a:lnTo>
                    <a:lnTo>
                      <a:pt x="8" y="14"/>
                    </a:lnTo>
                    <a:lnTo>
                      <a:pt x="11" y="12"/>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709" name="Freeform 25"/>
              <p:cNvSpPr>
                <a:spLocks/>
              </p:cNvSpPr>
              <p:nvPr/>
            </p:nvSpPr>
            <p:spPr bwMode="auto">
              <a:xfrm>
                <a:off x="756" y="1759"/>
                <a:ext cx="17" cy="17"/>
              </a:xfrm>
              <a:custGeom>
                <a:avLst/>
                <a:gdLst>
                  <a:gd name="T0" fmla="*/ 13 w 17"/>
                  <a:gd name="T1" fmla="*/ 11 h 17"/>
                  <a:gd name="T2" fmla="*/ 16 w 17"/>
                  <a:gd name="T3" fmla="*/ 6 h 17"/>
                  <a:gd name="T4" fmla="*/ 16 w 17"/>
                  <a:gd name="T5" fmla="*/ 3 h 17"/>
                  <a:gd name="T6" fmla="*/ 16 w 17"/>
                  <a:gd name="T7" fmla="*/ 1 h 17"/>
                  <a:gd name="T8" fmla="*/ 13 w 17"/>
                  <a:gd name="T9" fmla="*/ 0 h 17"/>
                  <a:gd name="T10" fmla="*/ 10 w 17"/>
                  <a:gd name="T11" fmla="*/ 0 h 17"/>
                  <a:gd name="T12" fmla="*/ 7 w 17"/>
                  <a:gd name="T13" fmla="*/ 0 h 17"/>
                  <a:gd name="T14" fmla="*/ 1 w 17"/>
                  <a:gd name="T15" fmla="*/ 3 h 17"/>
                  <a:gd name="T16" fmla="*/ 0 w 17"/>
                  <a:gd name="T17" fmla="*/ 8 h 17"/>
                  <a:gd name="T18" fmla="*/ 0 w 17"/>
                  <a:gd name="T19" fmla="*/ 13 h 17"/>
                  <a:gd name="T20" fmla="*/ 1 w 17"/>
                  <a:gd name="T21" fmla="*/ 16 h 17"/>
                  <a:gd name="T22" fmla="*/ 4 w 17"/>
                  <a:gd name="T23" fmla="*/ 16 h 17"/>
                  <a:gd name="T24" fmla="*/ 7 w 17"/>
                  <a:gd name="T25" fmla="*/ 16 h 17"/>
                  <a:gd name="T26" fmla="*/ 13 w 17"/>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3" y="11"/>
                    </a:moveTo>
                    <a:lnTo>
                      <a:pt x="16" y="6"/>
                    </a:lnTo>
                    <a:lnTo>
                      <a:pt x="16" y="3"/>
                    </a:lnTo>
                    <a:lnTo>
                      <a:pt x="16" y="1"/>
                    </a:lnTo>
                    <a:lnTo>
                      <a:pt x="13" y="0"/>
                    </a:lnTo>
                    <a:lnTo>
                      <a:pt x="10" y="0"/>
                    </a:lnTo>
                    <a:lnTo>
                      <a:pt x="7" y="0"/>
                    </a:lnTo>
                    <a:lnTo>
                      <a:pt x="1" y="3"/>
                    </a:lnTo>
                    <a:lnTo>
                      <a:pt x="0" y="8"/>
                    </a:lnTo>
                    <a:lnTo>
                      <a:pt x="0" y="13"/>
                    </a:lnTo>
                    <a:lnTo>
                      <a:pt x="1" y="16"/>
                    </a:lnTo>
                    <a:lnTo>
                      <a:pt x="4" y="16"/>
                    </a:lnTo>
                    <a:lnTo>
                      <a:pt x="7" y="16"/>
                    </a:lnTo>
                    <a:lnTo>
                      <a:pt x="13" y="11"/>
                    </a:lnTo>
                  </a:path>
                </a:pathLst>
              </a:custGeom>
              <a:solidFill>
                <a:srgbClr val="B3B3B3"/>
              </a:solidFill>
              <a:ln w="9525" cap="rnd">
                <a:noFill/>
                <a:round/>
                <a:headEnd type="none" w="sm" len="sm"/>
                <a:tailEnd type="none" w="sm" len="sm"/>
              </a:ln>
            </p:spPr>
            <p:txBody>
              <a:bodyPr/>
              <a:lstStyle/>
              <a:p>
                <a:endParaRPr lang="en-US"/>
              </a:p>
            </p:txBody>
          </p:sp>
          <p:sp>
            <p:nvSpPr>
              <p:cNvPr id="9710" name="Freeform 26"/>
              <p:cNvSpPr>
                <a:spLocks/>
              </p:cNvSpPr>
              <p:nvPr/>
            </p:nvSpPr>
            <p:spPr bwMode="auto">
              <a:xfrm>
                <a:off x="604" y="1660"/>
                <a:ext cx="193" cy="113"/>
              </a:xfrm>
              <a:custGeom>
                <a:avLst/>
                <a:gdLst>
                  <a:gd name="T0" fmla="*/ 192 w 193"/>
                  <a:gd name="T1" fmla="*/ 22 h 113"/>
                  <a:gd name="T2" fmla="*/ 152 w 193"/>
                  <a:gd name="T3" fmla="*/ 0 h 113"/>
                  <a:gd name="T4" fmla="*/ 0 w 193"/>
                  <a:gd name="T5" fmla="*/ 89 h 113"/>
                  <a:gd name="T6" fmla="*/ 38 w 193"/>
                  <a:gd name="T7" fmla="*/ 112 h 113"/>
                  <a:gd name="T8" fmla="*/ 192 w 193"/>
                  <a:gd name="T9" fmla="*/ 22 h 113"/>
                  <a:gd name="T10" fmla="*/ 0 60000 65536"/>
                  <a:gd name="T11" fmla="*/ 0 60000 65536"/>
                  <a:gd name="T12" fmla="*/ 0 60000 65536"/>
                  <a:gd name="T13" fmla="*/ 0 60000 65536"/>
                  <a:gd name="T14" fmla="*/ 0 60000 65536"/>
                  <a:gd name="T15" fmla="*/ 0 w 193"/>
                  <a:gd name="T16" fmla="*/ 0 h 113"/>
                  <a:gd name="T17" fmla="*/ 193 w 193"/>
                  <a:gd name="T18" fmla="*/ 113 h 113"/>
                </a:gdLst>
                <a:ahLst/>
                <a:cxnLst>
                  <a:cxn ang="T10">
                    <a:pos x="T0" y="T1"/>
                  </a:cxn>
                  <a:cxn ang="T11">
                    <a:pos x="T2" y="T3"/>
                  </a:cxn>
                  <a:cxn ang="T12">
                    <a:pos x="T4" y="T5"/>
                  </a:cxn>
                  <a:cxn ang="T13">
                    <a:pos x="T6" y="T7"/>
                  </a:cxn>
                  <a:cxn ang="T14">
                    <a:pos x="T8" y="T9"/>
                  </a:cxn>
                </a:cxnLst>
                <a:rect l="T15" t="T16" r="T17" b="T18"/>
                <a:pathLst>
                  <a:path w="193" h="113">
                    <a:moveTo>
                      <a:pt x="192" y="22"/>
                    </a:moveTo>
                    <a:lnTo>
                      <a:pt x="152" y="0"/>
                    </a:lnTo>
                    <a:lnTo>
                      <a:pt x="0" y="89"/>
                    </a:lnTo>
                    <a:lnTo>
                      <a:pt x="38" y="112"/>
                    </a:lnTo>
                    <a:lnTo>
                      <a:pt x="192" y="22"/>
                    </a:lnTo>
                  </a:path>
                </a:pathLst>
              </a:custGeom>
              <a:solidFill>
                <a:srgbClr val="E6E6E6"/>
              </a:solidFill>
              <a:ln w="9525" cap="rnd">
                <a:noFill/>
                <a:round/>
                <a:headEnd type="none" w="sm" len="sm"/>
                <a:tailEnd type="none" w="sm" len="sm"/>
              </a:ln>
            </p:spPr>
            <p:txBody>
              <a:bodyPr/>
              <a:lstStyle/>
              <a:p>
                <a:endParaRPr lang="en-US"/>
              </a:p>
            </p:txBody>
          </p:sp>
          <p:sp>
            <p:nvSpPr>
              <p:cNvPr id="9711" name="Freeform 27"/>
              <p:cNvSpPr>
                <a:spLocks/>
              </p:cNvSpPr>
              <p:nvPr/>
            </p:nvSpPr>
            <p:spPr bwMode="auto">
              <a:xfrm>
                <a:off x="643" y="1684"/>
                <a:ext cx="154" cy="135"/>
              </a:xfrm>
              <a:custGeom>
                <a:avLst/>
                <a:gdLst>
                  <a:gd name="T0" fmla="*/ 153 w 154"/>
                  <a:gd name="T1" fmla="*/ 0 h 135"/>
                  <a:gd name="T2" fmla="*/ 0 w 154"/>
                  <a:gd name="T3" fmla="*/ 87 h 135"/>
                  <a:gd name="T4" fmla="*/ 0 w 154"/>
                  <a:gd name="T5" fmla="*/ 134 h 135"/>
                  <a:gd name="T6" fmla="*/ 153 w 154"/>
                  <a:gd name="T7" fmla="*/ 45 h 135"/>
                  <a:gd name="T8" fmla="*/ 153 w 154"/>
                  <a:gd name="T9" fmla="*/ 0 h 135"/>
                  <a:gd name="T10" fmla="*/ 0 60000 65536"/>
                  <a:gd name="T11" fmla="*/ 0 60000 65536"/>
                  <a:gd name="T12" fmla="*/ 0 60000 65536"/>
                  <a:gd name="T13" fmla="*/ 0 60000 65536"/>
                  <a:gd name="T14" fmla="*/ 0 60000 65536"/>
                  <a:gd name="T15" fmla="*/ 0 w 154"/>
                  <a:gd name="T16" fmla="*/ 0 h 135"/>
                  <a:gd name="T17" fmla="*/ 154 w 154"/>
                  <a:gd name="T18" fmla="*/ 135 h 135"/>
                </a:gdLst>
                <a:ahLst/>
                <a:cxnLst>
                  <a:cxn ang="T10">
                    <a:pos x="T0" y="T1"/>
                  </a:cxn>
                  <a:cxn ang="T11">
                    <a:pos x="T2" y="T3"/>
                  </a:cxn>
                  <a:cxn ang="T12">
                    <a:pos x="T4" y="T5"/>
                  </a:cxn>
                  <a:cxn ang="T13">
                    <a:pos x="T6" y="T7"/>
                  </a:cxn>
                  <a:cxn ang="T14">
                    <a:pos x="T8" y="T9"/>
                  </a:cxn>
                </a:cxnLst>
                <a:rect l="T15" t="T16" r="T17" b="T18"/>
                <a:pathLst>
                  <a:path w="154" h="135">
                    <a:moveTo>
                      <a:pt x="153" y="0"/>
                    </a:moveTo>
                    <a:lnTo>
                      <a:pt x="0" y="87"/>
                    </a:lnTo>
                    <a:lnTo>
                      <a:pt x="0" y="134"/>
                    </a:lnTo>
                    <a:lnTo>
                      <a:pt x="153" y="45"/>
                    </a:lnTo>
                    <a:lnTo>
                      <a:pt x="153" y="0"/>
                    </a:lnTo>
                  </a:path>
                </a:pathLst>
              </a:custGeom>
              <a:solidFill>
                <a:srgbClr val="7F7F7F"/>
              </a:solidFill>
              <a:ln w="9525" cap="rnd">
                <a:noFill/>
                <a:round/>
                <a:headEnd type="none" w="sm" len="sm"/>
                <a:tailEnd type="none" w="sm" len="sm"/>
              </a:ln>
            </p:spPr>
            <p:txBody>
              <a:bodyPr/>
              <a:lstStyle/>
              <a:p>
                <a:endParaRPr lang="en-US"/>
              </a:p>
            </p:txBody>
          </p:sp>
          <p:sp>
            <p:nvSpPr>
              <p:cNvPr id="9712" name="Freeform 28"/>
              <p:cNvSpPr>
                <a:spLocks/>
              </p:cNvSpPr>
              <p:nvPr/>
            </p:nvSpPr>
            <p:spPr bwMode="auto">
              <a:xfrm>
                <a:off x="111" y="1462"/>
                <a:ext cx="213" cy="341"/>
              </a:xfrm>
              <a:custGeom>
                <a:avLst/>
                <a:gdLst>
                  <a:gd name="T0" fmla="*/ 212 w 213"/>
                  <a:gd name="T1" fmla="*/ 0 h 341"/>
                  <a:gd name="T2" fmla="*/ 212 w 213"/>
                  <a:gd name="T3" fmla="*/ 279 h 341"/>
                  <a:gd name="T4" fmla="*/ 210 w 213"/>
                  <a:gd name="T5" fmla="*/ 286 h 341"/>
                  <a:gd name="T6" fmla="*/ 209 w 213"/>
                  <a:gd name="T7" fmla="*/ 292 h 341"/>
                  <a:gd name="T8" fmla="*/ 206 w 213"/>
                  <a:gd name="T9" fmla="*/ 297 h 341"/>
                  <a:gd name="T10" fmla="*/ 203 w 213"/>
                  <a:gd name="T11" fmla="*/ 302 h 341"/>
                  <a:gd name="T12" fmla="*/ 198 w 213"/>
                  <a:gd name="T13" fmla="*/ 307 h 341"/>
                  <a:gd name="T14" fmla="*/ 193 w 213"/>
                  <a:gd name="T15" fmla="*/ 312 h 341"/>
                  <a:gd name="T16" fmla="*/ 187 w 213"/>
                  <a:gd name="T17" fmla="*/ 316 h 341"/>
                  <a:gd name="T18" fmla="*/ 181 w 213"/>
                  <a:gd name="T19" fmla="*/ 321 h 341"/>
                  <a:gd name="T20" fmla="*/ 173 w 213"/>
                  <a:gd name="T21" fmla="*/ 325 h 341"/>
                  <a:gd name="T22" fmla="*/ 165 w 213"/>
                  <a:gd name="T23" fmla="*/ 328 h 341"/>
                  <a:gd name="T24" fmla="*/ 161 w 213"/>
                  <a:gd name="T25" fmla="*/ 330 h 341"/>
                  <a:gd name="T26" fmla="*/ 156 w 213"/>
                  <a:gd name="T27" fmla="*/ 331 h 341"/>
                  <a:gd name="T28" fmla="*/ 147 w 213"/>
                  <a:gd name="T29" fmla="*/ 334 h 341"/>
                  <a:gd name="T30" fmla="*/ 137 w 213"/>
                  <a:gd name="T31" fmla="*/ 336 h 341"/>
                  <a:gd name="T32" fmla="*/ 126 w 213"/>
                  <a:gd name="T33" fmla="*/ 338 h 341"/>
                  <a:gd name="T34" fmla="*/ 115 w 213"/>
                  <a:gd name="T35" fmla="*/ 340 h 341"/>
                  <a:gd name="T36" fmla="*/ 104 w 213"/>
                  <a:gd name="T37" fmla="*/ 340 h 341"/>
                  <a:gd name="T38" fmla="*/ 93 w 213"/>
                  <a:gd name="T39" fmla="*/ 340 h 341"/>
                  <a:gd name="T40" fmla="*/ 82 w 213"/>
                  <a:gd name="T41" fmla="*/ 338 h 341"/>
                  <a:gd name="T42" fmla="*/ 71 w 213"/>
                  <a:gd name="T43" fmla="*/ 336 h 341"/>
                  <a:gd name="T44" fmla="*/ 62 w 213"/>
                  <a:gd name="T45" fmla="*/ 334 h 341"/>
                  <a:gd name="T46" fmla="*/ 53 w 213"/>
                  <a:gd name="T47" fmla="*/ 331 h 341"/>
                  <a:gd name="T48" fmla="*/ 45 w 213"/>
                  <a:gd name="T49" fmla="*/ 328 h 341"/>
                  <a:gd name="T50" fmla="*/ 36 w 213"/>
                  <a:gd name="T51" fmla="*/ 324 h 341"/>
                  <a:gd name="T52" fmla="*/ 29 w 213"/>
                  <a:gd name="T53" fmla="*/ 320 h 341"/>
                  <a:gd name="T54" fmla="*/ 22 w 213"/>
                  <a:gd name="T55" fmla="*/ 315 h 341"/>
                  <a:gd name="T56" fmla="*/ 17 w 213"/>
                  <a:gd name="T57" fmla="*/ 311 h 341"/>
                  <a:gd name="T58" fmla="*/ 11 w 213"/>
                  <a:gd name="T59" fmla="*/ 306 h 341"/>
                  <a:gd name="T60" fmla="*/ 7 w 213"/>
                  <a:gd name="T61" fmla="*/ 301 h 341"/>
                  <a:gd name="T62" fmla="*/ 4 w 213"/>
                  <a:gd name="T63" fmla="*/ 296 h 341"/>
                  <a:gd name="T64" fmla="*/ 1 w 213"/>
                  <a:gd name="T65" fmla="*/ 290 h 341"/>
                  <a:gd name="T66" fmla="*/ 0 w 213"/>
                  <a:gd name="T67" fmla="*/ 284 h 341"/>
                  <a:gd name="T68" fmla="*/ 0 w 213"/>
                  <a:gd name="T69" fmla="*/ 278 h 341"/>
                  <a:gd name="T70" fmla="*/ 0 w 213"/>
                  <a:gd name="T71" fmla="*/ 1 h 341"/>
                  <a:gd name="T72" fmla="*/ 212 w 213"/>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341"/>
                  <a:gd name="T113" fmla="*/ 213 w 213"/>
                  <a:gd name="T114" fmla="*/ 341 h 3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341">
                    <a:moveTo>
                      <a:pt x="212" y="0"/>
                    </a:moveTo>
                    <a:lnTo>
                      <a:pt x="212" y="279"/>
                    </a:lnTo>
                    <a:lnTo>
                      <a:pt x="210" y="286"/>
                    </a:lnTo>
                    <a:lnTo>
                      <a:pt x="209" y="292"/>
                    </a:lnTo>
                    <a:lnTo>
                      <a:pt x="206" y="297"/>
                    </a:lnTo>
                    <a:lnTo>
                      <a:pt x="203" y="302"/>
                    </a:lnTo>
                    <a:lnTo>
                      <a:pt x="198" y="307"/>
                    </a:lnTo>
                    <a:lnTo>
                      <a:pt x="193" y="312"/>
                    </a:lnTo>
                    <a:lnTo>
                      <a:pt x="187" y="316"/>
                    </a:lnTo>
                    <a:lnTo>
                      <a:pt x="181" y="321"/>
                    </a:lnTo>
                    <a:lnTo>
                      <a:pt x="173" y="325"/>
                    </a:lnTo>
                    <a:lnTo>
                      <a:pt x="165" y="328"/>
                    </a:lnTo>
                    <a:lnTo>
                      <a:pt x="161" y="330"/>
                    </a:lnTo>
                    <a:lnTo>
                      <a:pt x="156" y="331"/>
                    </a:lnTo>
                    <a:lnTo>
                      <a:pt x="147" y="334"/>
                    </a:lnTo>
                    <a:lnTo>
                      <a:pt x="137" y="336"/>
                    </a:lnTo>
                    <a:lnTo>
                      <a:pt x="126" y="338"/>
                    </a:lnTo>
                    <a:lnTo>
                      <a:pt x="115" y="340"/>
                    </a:lnTo>
                    <a:lnTo>
                      <a:pt x="104" y="340"/>
                    </a:lnTo>
                    <a:lnTo>
                      <a:pt x="93" y="340"/>
                    </a:lnTo>
                    <a:lnTo>
                      <a:pt x="82" y="338"/>
                    </a:lnTo>
                    <a:lnTo>
                      <a:pt x="71" y="336"/>
                    </a:lnTo>
                    <a:lnTo>
                      <a:pt x="62" y="334"/>
                    </a:lnTo>
                    <a:lnTo>
                      <a:pt x="53" y="331"/>
                    </a:lnTo>
                    <a:lnTo>
                      <a:pt x="45" y="328"/>
                    </a:lnTo>
                    <a:lnTo>
                      <a:pt x="36" y="324"/>
                    </a:lnTo>
                    <a:lnTo>
                      <a:pt x="29" y="320"/>
                    </a:lnTo>
                    <a:lnTo>
                      <a:pt x="22" y="315"/>
                    </a:lnTo>
                    <a:lnTo>
                      <a:pt x="17" y="311"/>
                    </a:lnTo>
                    <a:lnTo>
                      <a:pt x="11" y="306"/>
                    </a:lnTo>
                    <a:lnTo>
                      <a:pt x="7" y="301"/>
                    </a:lnTo>
                    <a:lnTo>
                      <a:pt x="4" y="296"/>
                    </a:lnTo>
                    <a:lnTo>
                      <a:pt x="1" y="290"/>
                    </a:lnTo>
                    <a:lnTo>
                      <a:pt x="0" y="284"/>
                    </a:lnTo>
                    <a:lnTo>
                      <a:pt x="0" y="278"/>
                    </a:lnTo>
                    <a:lnTo>
                      <a:pt x="0" y="1"/>
                    </a:lnTo>
                    <a:lnTo>
                      <a:pt x="212" y="0"/>
                    </a:lnTo>
                  </a:path>
                </a:pathLst>
              </a:custGeom>
              <a:solidFill>
                <a:srgbClr val="B3B3B3"/>
              </a:solidFill>
              <a:ln w="9525" cap="rnd">
                <a:noFill/>
                <a:round/>
                <a:headEnd type="none" w="sm" len="sm"/>
                <a:tailEnd type="none" w="sm" len="sm"/>
              </a:ln>
            </p:spPr>
            <p:txBody>
              <a:bodyPr/>
              <a:lstStyle/>
              <a:p>
                <a:endParaRPr lang="en-US"/>
              </a:p>
            </p:txBody>
          </p:sp>
          <p:sp>
            <p:nvSpPr>
              <p:cNvPr id="9713" name="Freeform 29"/>
              <p:cNvSpPr>
                <a:spLocks/>
              </p:cNvSpPr>
              <p:nvPr/>
            </p:nvSpPr>
            <p:spPr bwMode="auto">
              <a:xfrm>
                <a:off x="262" y="1462"/>
                <a:ext cx="62" cy="334"/>
              </a:xfrm>
              <a:custGeom>
                <a:avLst/>
                <a:gdLst>
                  <a:gd name="T0" fmla="*/ 0 w 62"/>
                  <a:gd name="T1" fmla="*/ 0 h 334"/>
                  <a:gd name="T2" fmla="*/ 61 w 62"/>
                  <a:gd name="T3" fmla="*/ 0 h 334"/>
                  <a:gd name="T4" fmla="*/ 61 w 62"/>
                  <a:gd name="T5" fmla="*/ 279 h 334"/>
                  <a:gd name="T6" fmla="*/ 61 w 62"/>
                  <a:gd name="T7" fmla="*/ 283 h 334"/>
                  <a:gd name="T8" fmla="*/ 59 w 62"/>
                  <a:gd name="T9" fmla="*/ 288 h 334"/>
                  <a:gd name="T10" fmla="*/ 58 w 62"/>
                  <a:gd name="T11" fmla="*/ 292 h 334"/>
                  <a:gd name="T12" fmla="*/ 56 w 62"/>
                  <a:gd name="T13" fmla="*/ 296 h 334"/>
                  <a:gd name="T14" fmla="*/ 53 w 62"/>
                  <a:gd name="T15" fmla="*/ 300 h 334"/>
                  <a:gd name="T16" fmla="*/ 50 w 62"/>
                  <a:gd name="T17" fmla="*/ 303 h 334"/>
                  <a:gd name="T18" fmla="*/ 47 w 62"/>
                  <a:gd name="T19" fmla="*/ 306 h 334"/>
                  <a:gd name="T20" fmla="*/ 43 w 62"/>
                  <a:gd name="T21" fmla="*/ 310 h 334"/>
                  <a:gd name="T22" fmla="*/ 35 w 62"/>
                  <a:gd name="T23" fmla="*/ 316 h 334"/>
                  <a:gd name="T24" fmla="*/ 25 w 62"/>
                  <a:gd name="T25" fmla="*/ 322 h 334"/>
                  <a:gd name="T26" fmla="*/ 14 w 62"/>
                  <a:gd name="T27" fmla="*/ 328 h 334"/>
                  <a:gd name="T28" fmla="*/ 0 w 62"/>
                  <a:gd name="T29" fmla="*/ 333 h 334"/>
                  <a:gd name="T30" fmla="*/ 0 w 62"/>
                  <a:gd name="T31" fmla="*/ 333 h 334"/>
                  <a:gd name="T32" fmla="*/ 0 w 62"/>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34"/>
                  <a:gd name="T53" fmla="*/ 62 w 62"/>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34">
                    <a:moveTo>
                      <a:pt x="0" y="0"/>
                    </a:moveTo>
                    <a:lnTo>
                      <a:pt x="61" y="0"/>
                    </a:lnTo>
                    <a:lnTo>
                      <a:pt x="61" y="279"/>
                    </a:lnTo>
                    <a:lnTo>
                      <a:pt x="61" y="283"/>
                    </a:lnTo>
                    <a:lnTo>
                      <a:pt x="59" y="288"/>
                    </a:lnTo>
                    <a:lnTo>
                      <a:pt x="58" y="292"/>
                    </a:lnTo>
                    <a:lnTo>
                      <a:pt x="56" y="296"/>
                    </a:lnTo>
                    <a:lnTo>
                      <a:pt x="53" y="300"/>
                    </a:lnTo>
                    <a:lnTo>
                      <a:pt x="50" y="303"/>
                    </a:lnTo>
                    <a:lnTo>
                      <a:pt x="47" y="306"/>
                    </a:lnTo>
                    <a:lnTo>
                      <a:pt x="43" y="310"/>
                    </a:lnTo>
                    <a:lnTo>
                      <a:pt x="35" y="316"/>
                    </a:lnTo>
                    <a:lnTo>
                      <a:pt x="25" y="322"/>
                    </a:lnTo>
                    <a:lnTo>
                      <a:pt x="14" y="328"/>
                    </a:lnTo>
                    <a:lnTo>
                      <a:pt x="0" y="333"/>
                    </a:lnTo>
                    <a:lnTo>
                      <a:pt x="0" y="0"/>
                    </a:lnTo>
                  </a:path>
                </a:pathLst>
              </a:custGeom>
              <a:solidFill>
                <a:srgbClr val="7F7F7F"/>
              </a:solidFill>
              <a:ln w="9525" cap="rnd">
                <a:noFill/>
                <a:round/>
                <a:headEnd type="none" w="sm" len="sm"/>
                <a:tailEnd type="none" w="sm" len="sm"/>
              </a:ln>
            </p:spPr>
            <p:txBody>
              <a:bodyPr/>
              <a:lstStyle/>
              <a:p>
                <a:endParaRPr lang="en-US"/>
              </a:p>
            </p:txBody>
          </p:sp>
          <p:sp>
            <p:nvSpPr>
              <p:cNvPr id="9714" name="Freeform 30"/>
              <p:cNvSpPr>
                <a:spLocks/>
              </p:cNvSpPr>
              <p:nvPr/>
            </p:nvSpPr>
            <p:spPr bwMode="auto">
              <a:xfrm>
                <a:off x="328" y="1899"/>
                <a:ext cx="55" cy="38"/>
              </a:xfrm>
              <a:custGeom>
                <a:avLst/>
                <a:gdLst>
                  <a:gd name="T0" fmla="*/ 54 w 55"/>
                  <a:gd name="T1" fmla="*/ 37 h 38"/>
                  <a:gd name="T2" fmla="*/ 54 w 55"/>
                  <a:gd name="T3" fmla="*/ 31 h 38"/>
                  <a:gd name="T4" fmla="*/ 0 w 55"/>
                  <a:gd name="T5" fmla="*/ 0 h 38"/>
                  <a:gd name="T6" fmla="*/ 0 w 55"/>
                  <a:gd name="T7" fmla="*/ 3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1"/>
                    </a:lnTo>
                    <a:lnTo>
                      <a:pt x="0" y="0"/>
                    </a:lnTo>
                    <a:lnTo>
                      <a:pt x="0" y="3"/>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9715" name="Freeform 31"/>
              <p:cNvSpPr>
                <a:spLocks/>
              </p:cNvSpPr>
              <p:nvPr/>
            </p:nvSpPr>
            <p:spPr bwMode="auto">
              <a:xfrm>
                <a:off x="328" y="1897"/>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9716" name="Freeform 32"/>
              <p:cNvSpPr>
                <a:spLocks/>
              </p:cNvSpPr>
              <p:nvPr/>
            </p:nvSpPr>
            <p:spPr bwMode="auto">
              <a:xfrm>
                <a:off x="498" y="1511"/>
                <a:ext cx="212" cy="453"/>
              </a:xfrm>
              <a:custGeom>
                <a:avLst/>
                <a:gdLst>
                  <a:gd name="T0" fmla="*/ 211 w 212"/>
                  <a:gd name="T1" fmla="*/ 0 h 453"/>
                  <a:gd name="T2" fmla="*/ 97 w 212"/>
                  <a:gd name="T3" fmla="*/ 4 h 453"/>
                  <a:gd name="T4" fmla="*/ 0 w 212"/>
                  <a:gd name="T5" fmla="*/ 121 h 453"/>
                  <a:gd name="T6" fmla="*/ 0 w 212"/>
                  <a:gd name="T7" fmla="*/ 452 h 453"/>
                  <a:gd name="T8" fmla="*/ 211 w 212"/>
                  <a:gd name="T9" fmla="*/ 326 h 453"/>
                  <a:gd name="T10" fmla="*/ 211 w 212"/>
                  <a:gd name="T11" fmla="*/ 0 h 453"/>
                  <a:gd name="T12" fmla="*/ 0 60000 65536"/>
                  <a:gd name="T13" fmla="*/ 0 60000 65536"/>
                  <a:gd name="T14" fmla="*/ 0 60000 65536"/>
                  <a:gd name="T15" fmla="*/ 0 60000 65536"/>
                  <a:gd name="T16" fmla="*/ 0 60000 65536"/>
                  <a:gd name="T17" fmla="*/ 0 60000 65536"/>
                  <a:gd name="T18" fmla="*/ 0 w 212"/>
                  <a:gd name="T19" fmla="*/ 0 h 453"/>
                  <a:gd name="T20" fmla="*/ 212 w 212"/>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212" h="453">
                    <a:moveTo>
                      <a:pt x="211" y="0"/>
                    </a:moveTo>
                    <a:lnTo>
                      <a:pt x="97" y="4"/>
                    </a:lnTo>
                    <a:lnTo>
                      <a:pt x="0" y="121"/>
                    </a:lnTo>
                    <a:lnTo>
                      <a:pt x="0" y="452"/>
                    </a:lnTo>
                    <a:lnTo>
                      <a:pt x="211" y="326"/>
                    </a:lnTo>
                    <a:lnTo>
                      <a:pt x="211" y="0"/>
                    </a:lnTo>
                  </a:path>
                </a:pathLst>
              </a:custGeom>
              <a:solidFill>
                <a:srgbClr val="007665"/>
              </a:solidFill>
              <a:ln w="9525" cap="rnd">
                <a:noFill/>
                <a:round/>
                <a:headEnd type="none" w="sm" len="sm"/>
                <a:tailEnd type="none" w="sm" len="sm"/>
              </a:ln>
            </p:spPr>
            <p:txBody>
              <a:bodyPr/>
              <a:lstStyle/>
              <a:p>
                <a:endParaRPr lang="en-US"/>
              </a:p>
            </p:txBody>
          </p:sp>
          <p:sp>
            <p:nvSpPr>
              <p:cNvPr id="9717" name="Freeform 33"/>
              <p:cNvSpPr>
                <a:spLocks/>
              </p:cNvSpPr>
              <p:nvPr/>
            </p:nvSpPr>
            <p:spPr bwMode="auto">
              <a:xfrm>
                <a:off x="292" y="1516"/>
                <a:ext cx="208" cy="448"/>
              </a:xfrm>
              <a:custGeom>
                <a:avLst/>
                <a:gdLst>
                  <a:gd name="T0" fmla="*/ 0 w 208"/>
                  <a:gd name="T1" fmla="*/ 0 h 448"/>
                  <a:gd name="T2" fmla="*/ 205 w 208"/>
                  <a:gd name="T3" fmla="*/ 117 h 448"/>
                  <a:gd name="T4" fmla="*/ 207 w 208"/>
                  <a:gd name="T5" fmla="*/ 447 h 448"/>
                  <a:gd name="T6" fmla="*/ 0 w 208"/>
                  <a:gd name="T7" fmla="*/ 326 h 448"/>
                  <a:gd name="T8" fmla="*/ 0 w 208"/>
                  <a:gd name="T9" fmla="*/ 0 h 448"/>
                  <a:gd name="T10" fmla="*/ 0 60000 65536"/>
                  <a:gd name="T11" fmla="*/ 0 60000 65536"/>
                  <a:gd name="T12" fmla="*/ 0 60000 65536"/>
                  <a:gd name="T13" fmla="*/ 0 60000 65536"/>
                  <a:gd name="T14" fmla="*/ 0 60000 65536"/>
                  <a:gd name="T15" fmla="*/ 0 w 208"/>
                  <a:gd name="T16" fmla="*/ 0 h 448"/>
                  <a:gd name="T17" fmla="*/ 208 w 208"/>
                  <a:gd name="T18" fmla="*/ 448 h 448"/>
                </a:gdLst>
                <a:ahLst/>
                <a:cxnLst>
                  <a:cxn ang="T10">
                    <a:pos x="T0" y="T1"/>
                  </a:cxn>
                  <a:cxn ang="T11">
                    <a:pos x="T2" y="T3"/>
                  </a:cxn>
                  <a:cxn ang="T12">
                    <a:pos x="T4" y="T5"/>
                  </a:cxn>
                  <a:cxn ang="T13">
                    <a:pos x="T6" y="T7"/>
                  </a:cxn>
                  <a:cxn ang="T14">
                    <a:pos x="T8" y="T9"/>
                  </a:cxn>
                </a:cxnLst>
                <a:rect l="T15" t="T16" r="T17" b="T18"/>
                <a:pathLst>
                  <a:path w="208" h="448">
                    <a:moveTo>
                      <a:pt x="0" y="0"/>
                    </a:moveTo>
                    <a:lnTo>
                      <a:pt x="205" y="117"/>
                    </a:lnTo>
                    <a:lnTo>
                      <a:pt x="207" y="447"/>
                    </a:lnTo>
                    <a:lnTo>
                      <a:pt x="0" y="326"/>
                    </a:lnTo>
                    <a:lnTo>
                      <a:pt x="0" y="0"/>
                    </a:lnTo>
                  </a:path>
                </a:pathLst>
              </a:custGeom>
              <a:solidFill>
                <a:srgbClr val="019170"/>
              </a:solidFill>
              <a:ln w="9525" cap="rnd">
                <a:noFill/>
                <a:round/>
                <a:headEnd type="none" w="sm" len="sm"/>
                <a:tailEnd type="none" w="sm" len="sm"/>
              </a:ln>
            </p:spPr>
            <p:txBody>
              <a:bodyPr/>
              <a:lstStyle/>
              <a:p>
                <a:endParaRPr lang="en-US"/>
              </a:p>
            </p:txBody>
          </p:sp>
          <p:sp>
            <p:nvSpPr>
              <p:cNvPr id="9718" name="Freeform 34"/>
              <p:cNvSpPr>
                <a:spLocks/>
              </p:cNvSpPr>
              <p:nvPr/>
            </p:nvSpPr>
            <p:spPr bwMode="auto">
              <a:xfrm>
                <a:off x="338" y="1734"/>
                <a:ext cx="101" cy="194"/>
              </a:xfrm>
              <a:custGeom>
                <a:avLst/>
                <a:gdLst>
                  <a:gd name="T0" fmla="*/ 100 w 101"/>
                  <a:gd name="T1" fmla="*/ 193 h 194"/>
                  <a:gd name="T2" fmla="*/ 100 w 101"/>
                  <a:gd name="T3" fmla="*/ 57 h 194"/>
                  <a:gd name="T4" fmla="*/ 0 w 101"/>
                  <a:gd name="T5" fmla="*/ 0 h 194"/>
                  <a:gd name="T6" fmla="*/ 0 w 101"/>
                  <a:gd name="T7" fmla="*/ 134 h 194"/>
                  <a:gd name="T8" fmla="*/ 100 w 101"/>
                  <a:gd name="T9" fmla="*/ 193 h 194"/>
                  <a:gd name="T10" fmla="*/ 0 60000 65536"/>
                  <a:gd name="T11" fmla="*/ 0 60000 65536"/>
                  <a:gd name="T12" fmla="*/ 0 60000 65536"/>
                  <a:gd name="T13" fmla="*/ 0 60000 65536"/>
                  <a:gd name="T14" fmla="*/ 0 60000 65536"/>
                  <a:gd name="T15" fmla="*/ 0 w 101"/>
                  <a:gd name="T16" fmla="*/ 0 h 194"/>
                  <a:gd name="T17" fmla="*/ 101 w 101"/>
                  <a:gd name="T18" fmla="*/ 194 h 194"/>
                </a:gdLst>
                <a:ahLst/>
                <a:cxnLst>
                  <a:cxn ang="T10">
                    <a:pos x="T0" y="T1"/>
                  </a:cxn>
                  <a:cxn ang="T11">
                    <a:pos x="T2" y="T3"/>
                  </a:cxn>
                  <a:cxn ang="T12">
                    <a:pos x="T4" y="T5"/>
                  </a:cxn>
                  <a:cxn ang="T13">
                    <a:pos x="T6" y="T7"/>
                  </a:cxn>
                  <a:cxn ang="T14">
                    <a:pos x="T8" y="T9"/>
                  </a:cxn>
                </a:cxnLst>
                <a:rect l="T15" t="T16" r="T17" b="T18"/>
                <a:pathLst>
                  <a:path w="101" h="194">
                    <a:moveTo>
                      <a:pt x="100" y="193"/>
                    </a:moveTo>
                    <a:lnTo>
                      <a:pt x="100" y="57"/>
                    </a:lnTo>
                    <a:lnTo>
                      <a:pt x="0" y="0"/>
                    </a:lnTo>
                    <a:lnTo>
                      <a:pt x="0" y="134"/>
                    </a:lnTo>
                    <a:lnTo>
                      <a:pt x="100" y="193"/>
                    </a:lnTo>
                  </a:path>
                </a:pathLst>
              </a:custGeom>
              <a:solidFill>
                <a:srgbClr val="000000"/>
              </a:solidFill>
              <a:ln w="9525" cap="rnd">
                <a:noFill/>
                <a:round/>
                <a:headEnd type="none" w="sm" len="sm"/>
                <a:tailEnd type="none" w="sm" len="sm"/>
              </a:ln>
            </p:spPr>
            <p:txBody>
              <a:bodyPr/>
              <a:lstStyle/>
              <a:p>
                <a:endParaRPr lang="en-US"/>
              </a:p>
            </p:txBody>
          </p:sp>
          <p:sp>
            <p:nvSpPr>
              <p:cNvPr id="9719" name="Freeform 35"/>
              <p:cNvSpPr>
                <a:spLocks/>
              </p:cNvSpPr>
              <p:nvPr/>
            </p:nvSpPr>
            <p:spPr bwMode="auto">
              <a:xfrm>
                <a:off x="338" y="1734"/>
                <a:ext cx="20" cy="136"/>
              </a:xfrm>
              <a:custGeom>
                <a:avLst/>
                <a:gdLst>
                  <a:gd name="T0" fmla="*/ 19 w 20"/>
                  <a:gd name="T1" fmla="*/ 10 h 136"/>
                  <a:gd name="T2" fmla="*/ 0 w 20"/>
                  <a:gd name="T3" fmla="*/ 0 h 136"/>
                  <a:gd name="T4" fmla="*/ 0 w 20"/>
                  <a:gd name="T5" fmla="*/ 135 h 136"/>
                  <a:gd name="T6" fmla="*/ 19 w 20"/>
                  <a:gd name="T7" fmla="*/ 124 h 136"/>
                  <a:gd name="T8" fmla="*/ 19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19" y="10"/>
                    </a:moveTo>
                    <a:lnTo>
                      <a:pt x="0" y="0"/>
                    </a:lnTo>
                    <a:lnTo>
                      <a:pt x="0" y="135"/>
                    </a:lnTo>
                    <a:lnTo>
                      <a:pt x="19" y="124"/>
                    </a:lnTo>
                    <a:lnTo>
                      <a:pt x="19" y="10"/>
                    </a:lnTo>
                  </a:path>
                </a:pathLst>
              </a:custGeom>
              <a:solidFill>
                <a:srgbClr val="005B5A"/>
              </a:solidFill>
              <a:ln w="9525" cap="rnd">
                <a:noFill/>
                <a:round/>
                <a:headEnd type="none" w="sm" len="sm"/>
                <a:tailEnd type="none" w="sm" len="sm"/>
              </a:ln>
            </p:spPr>
            <p:txBody>
              <a:bodyPr/>
              <a:lstStyle/>
              <a:p>
                <a:endParaRPr lang="en-US"/>
              </a:p>
            </p:txBody>
          </p:sp>
          <p:sp>
            <p:nvSpPr>
              <p:cNvPr id="9720" name="Freeform 36"/>
              <p:cNvSpPr>
                <a:spLocks/>
              </p:cNvSpPr>
              <p:nvPr/>
            </p:nvSpPr>
            <p:spPr bwMode="auto">
              <a:xfrm>
                <a:off x="338" y="1860"/>
                <a:ext cx="101" cy="68"/>
              </a:xfrm>
              <a:custGeom>
                <a:avLst/>
                <a:gdLst>
                  <a:gd name="T0" fmla="*/ 100 w 101"/>
                  <a:gd name="T1" fmla="*/ 44 h 68"/>
                  <a:gd name="T2" fmla="*/ 18 w 101"/>
                  <a:gd name="T3" fmla="*/ 0 h 68"/>
                  <a:gd name="T4" fmla="*/ 0 w 101"/>
                  <a:gd name="T5" fmla="*/ 9 h 68"/>
                  <a:gd name="T6" fmla="*/ 100 w 101"/>
                  <a:gd name="T7" fmla="*/ 67 h 68"/>
                  <a:gd name="T8" fmla="*/ 100 w 101"/>
                  <a:gd name="T9" fmla="*/ 44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00" y="44"/>
                    </a:moveTo>
                    <a:lnTo>
                      <a:pt x="18" y="0"/>
                    </a:lnTo>
                    <a:lnTo>
                      <a:pt x="0" y="9"/>
                    </a:lnTo>
                    <a:lnTo>
                      <a:pt x="100" y="67"/>
                    </a:lnTo>
                    <a:lnTo>
                      <a:pt x="100" y="44"/>
                    </a:lnTo>
                  </a:path>
                </a:pathLst>
              </a:custGeom>
              <a:solidFill>
                <a:srgbClr val="66BCA4"/>
              </a:solidFill>
              <a:ln w="9525" cap="rnd">
                <a:noFill/>
                <a:round/>
                <a:headEnd type="none" w="sm" len="sm"/>
                <a:tailEnd type="none" w="sm" len="sm"/>
              </a:ln>
            </p:spPr>
            <p:txBody>
              <a:bodyPr/>
              <a:lstStyle/>
              <a:p>
                <a:endParaRPr lang="en-US"/>
              </a:p>
            </p:txBody>
          </p:sp>
          <p:sp>
            <p:nvSpPr>
              <p:cNvPr id="9721" name="Freeform 37"/>
              <p:cNvSpPr>
                <a:spLocks/>
              </p:cNvSpPr>
              <p:nvPr/>
            </p:nvSpPr>
            <p:spPr bwMode="auto">
              <a:xfrm>
                <a:off x="118" y="2020"/>
                <a:ext cx="54" cy="38"/>
              </a:xfrm>
              <a:custGeom>
                <a:avLst/>
                <a:gdLst>
                  <a:gd name="T0" fmla="*/ 53 w 54"/>
                  <a:gd name="T1" fmla="*/ 37 h 38"/>
                  <a:gd name="T2" fmla="*/ 53 w 54"/>
                  <a:gd name="T3" fmla="*/ 32 h 38"/>
                  <a:gd name="T4" fmla="*/ 0 w 54"/>
                  <a:gd name="T5" fmla="*/ 0 h 38"/>
                  <a:gd name="T6" fmla="*/ 0 w 54"/>
                  <a:gd name="T7" fmla="*/ 4 h 38"/>
                  <a:gd name="T8" fmla="*/ 53 w 54"/>
                  <a:gd name="T9" fmla="*/ 37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3" y="37"/>
                    </a:moveTo>
                    <a:lnTo>
                      <a:pt x="53" y="32"/>
                    </a:lnTo>
                    <a:lnTo>
                      <a:pt x="0" y="0"/>
                    </a:lnTo>
                    <a:lnTo>
                      <a:pt x="0" y="4"/>
                    </a:lnTo>
                    <a:lnTo>
                      <a:pt x="53" y="37"/>
                    </a:lnTo>
                  </a:path>
                </a:pathLst>
              </a:custGeom>
              <a:solidFill>
                <a:srgbClr val="996600"/>
              </a:solidFill>
              <a:ln w="9525" cap="rnd">
                <a:noFill/>
                <a:round/>
                <a:headEnd type="none" w="sm" len="sm"/>
                <a:tailEnd type="none" w="sm" len="sm"/>
              </a:ln>
            </p:spPr>
            <p:txBody>
              <a:bodyPr/>
              <a:lstStyle/>
              <a:p>
                <a:endParaRPr lang="en-US"/>
              </a:p>
            </p:txBody>
          </p:sp>
          <p:sp>
            <p:nvSpPr>
              <p:cNvPr id="9722" name="Freeform 38"/>
              <p:cNvSpPr>
                <a:spLocks/>
              </p:cNvSpPr>
              <p:nvPr/>
            </p:nvSpPr>
            <p:spPr bwMode="auto">
              <a:xfrm>
                <a:off x="118" y="2017"/>
                <a:ext cx="60" cy="37"/>
              </a:xfrm>
              <a:custGeom>
                <a:avLst/>
                <a:gdLst>
                  <a:gd name="T0" fmla="*/ 59 w 60"/>
                  <a:gd name="T1" fmla="*/ 31 h 37"/>
                  <a:gd name="T2" fmla="*/ 5 w 60"/>
                  <a:gd name="T3" fmla="*/ 0 h 37"/>
                  <a:gd name="T4" fmla="*/ 0 w 60"/>
                  <a:gd name="T5" fmla="*/ 2 h 37"/>
                  <a:gd name="T6" fmla="*/ 52 w 60"/>
                  <a:gd name="T7" fmla="*/ 36 h 37"/>
                  <a:gd name="T8" fmla="*/ 59 w 60"/>
                  <a:gd name="T9" fmla="*/ 31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31"/>
                    </a:moveTo>
                    <a:lnTo>
                      <a:pt x="5" y="0"/>
                    </a:lnTo>
                    <a:lnTo>
                      <a:pt x="0" y="2"/>
                    </a:lnTo>
                    <a:lnTo>
                      <a:pt x="52" y="36"/>
                    </a:lnTo>
                    <a:lnTo>
                      <a:pt x="59" y="31"/>
                    </a:lnTo>
                  </a:path>
                </a:pathLst>
              </a:custGeom>
              <a:solidFill>
                <a:srgbClr val="CC9900"/>
              </a:solidFill>
              <a:ln w="9525" cap="rnd">
                <a:noFill/>
                <a:round/>
                <a:headEnd type="none" w="sm" len="sm"/>
                <a:tailEnd type="none" w="sm" len="sm"/>
              </a:ln>
            </p:spPr>
            <p:txBody>
              <a:bodyPr/>
              <a:lstStyle/>
              <a:p>
                <a:endParaRPr lang="en-US"/>
              </a:p>
            </p:txBody>
          </p:sp>
          <p:sp>
            <p:nvSpPr>
              <p:cNvPr id="9723" name="Freeform 39"/>
              <p:cNvSpPr>
                <a:spLocks/>
              </p:cNvSpPr>
              <p:nvPr/>
            </p:nvSpPr>
            <p:spPr bwMode="auto">
              <a:xfrm>
                <a:off x="171" y="20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724" name="Freeform 40"/>
              <p:cNvSpPr>
                <a:spLocks/>
              </p:cNvSpPr>
              <p:nvPr/>
            </p:nvSpPr>
            <p:spPr bwMode="auto">
              <a:xfrm>
                <a:off x="136" y="2011"/>
                <a:ext cx="54" cy="36"/>
              </a:xfrm>
              <a:custGeom>
                <a:avLst/>
                <a:gdLst>
                  <a:gd name="T0" fmla="*/ 53 w 54"/>
                  <a:gd name="T1" fmla="*/ 35 h 36"/>
                  <a:gd name="T2" fmla="*/ 53 w 54"/>
                  <a:gd name="T3" fmla="*/ 30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30"/>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9725" name="Freeform 41"/>
              <p:cNvSpPr>
                <a:spLocks/>
              </p:cNvSpPr>
              <p:nvPr/>
            </p:nvSpPr>
            <p:spPr bwMode="auto">
              <a:xfrm>
                <a:off x="136" y="2008"/>
                <a:ext cx="60" cy="36"/>
              </a:xfrm>
              <a:custGeom>
                <a:avLst/>
                <a:gdLst>
                  <a:gd name="T0" fmla="*/ 59 w 60"/>
                  <a:gd name="T1" fmla="*/ 30 h 36"/>
                  <a:gd name="T2" fmla="*/ 4 w 60"/>
                  <a:gd name="T3" fmla="*/ 0 h 36"/>
                  <a:gd name="T4" fmla="*/ 0 w 60"/>
                  <a:gd name="T5" fmla="*/ 2 h 36"/>
                  <a:gd name="T6" fmla="*/ 52 w 60"/>
                  <a:gd name="T7" fmla="*/ 35 h 36"/>
                  <a:gd name="T8" fmla="*/ 59 w 60"/>
                  <a:gd name="T9" fmla="*/ 3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59" y="30"/>
                    </a:moveTo>
                    <a:lnTo>
                      <a:pt x="4" y="0"/>
                    </a:lnTo>
                    <a:lnTo>
                      <a:pt x="0" y="2"/>
                    </a:lnTo>
                    <a:lnTo>
                      <a:pt x="52" y="35"/>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9726" name="Freeform 42"/>
              <p:cNvSpPr>
                <a:spLocks/>
              </p:cNvSpPr>
              <p:nvPr/>
            </p:nvSpPr>
            <p:spPr bwMode="auto">
              <a:xfrm>
                <a:off x="189" y="2039"/>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727" name="Freeform 43"/>
              <p:cNvSpPr>
                <a:spLocks/>
              </p:cNvSpPr>
              <p:nvPr/>
            </p:nvSpPr>
            <p:spPr bwMode="auto">
              <a:xfrm>
                <a:off x="153" y="2001"/>
                <a:ext cx="54" cy="36"/>
              </a:xfrm>
              <a:custGeom>
                <a:avLst/>
                <a:gdLst>
                  <a:gd name="T0" fmla="*/ 53 w 54"/>
                  <a:gd name="T1" fmla="*/ 35 h 36"/>
                  <a:gd name="T2" fmla="*/ 53 w 54"/>
                  <a:gd name="T3" fmla="*/ 29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9728" name="Freeform 44"/>
              <p:cNvSpPr>
                <a:spLocks/>
              </p:cNvSpPr>
              <p:nvPr/>
            </p:nvSpPr>
            <p:spPr bwMode="auto">
              <a:xfrm>
                <a:off x="153" y="1999"/>
                <a:ext cx="60" cy="33"/>
              </a:xfrm>
              <a:custGeom>
                <a:avLst/>
                <a:gdLst>
                  <a:gd name="T0" fmla="*/ 59 w 60"/>
                  <a:gd name="T1" fmla="*/ 28 h 33"/>
                  <a:gd name="T2" fmla="*/ 5 w 60"/>
                  <a:gd name="T3" fmla="*/ 0 h 33"/>
                  <a:gd name="T4" fmla="*/ 0 w 60"/>
                  <a:gd name="T5" fmla="*/ 1 h 33"/>
                  <a:gd name="T6" fmla="*/ 52 w 60"/>
                  <a:gd name="T7" fmla="*/ 32 h 33"/>
                  <a:gd name="T8" fmla="*/ 59 w 60"/>
                  <a:gd name="T9" fmla="*/ 28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59" y="28"/>
                    </a:moveTo>
                    <a:lnTo>
                      <a:pt x="5" y="0"/>
                    </a:lnTo>
                    <a:lnTo>
                      <a:pt x="0" y="1"/>
                    </a:lnTo>
                    <a:lnTo>
                      <a:pt x="52" y="32"/>
                    </a:lnTo>
                    <a:lnTo>
                      <a:pt x="59" y="28"/>
                    </a:lnTo>
                  </a:path>
                </a:pathLst>
              </a:custGeom>
              <a:solidFill>
                <a:srgbClr val="CC9900"/>
              </a:solidFill>
              <a:ln w="9525" cap="rnd">
                <a:noFill/>
                <a:round/>
                <a:headEnd type="none" w="sm" len="sm"/>
                <a:tailEnd type="none" w="sm" len="sm"/>
              </a:ln>
            </p:spPr>
            <p:txBody>
              <a:bodyPr/>
              <a:lstStyle/>
              <a:p>
                <a:endParaRPr lang="en-US"/>
              </a:p>
            </p:txBody>
          </p:sp>
          <p:sp>
            <p:nvSpPr>
              <p:cNvPr id="9729" name="Freeform 45"/>
              <p:cNvSpPr>
                <a:spLocks/>
              </p:cNvSpPr>
              <p:nvPr/>
            </p:nvSpPr>
            <p:spPr bwMode="auto">
              <a:xfrm>
                <a:off x="206" y="2029"/>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730" name="Freeform 46"/>
              <p:cNvSpPr>
                <a:spLocks/>
              </p:cNvSpPr>
              <p:nvPr/>
            </p:nvSpPr>
            <p:spPr bwMode="auto">
              <a:xfrm>
                <a:off x="170" y="1991"/>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731" name="Freeform 47"/>
              <p:cNvSpPr>
                <a:spLocks/>
              </p:cNvSpPr>
              <p:nvPr/>
            </p:nvSpPr>
            <p:spPr bwMode="auto">
              <a:xfrm>
                <a:off x="170" y="1987"/>
                <a:ext cx="61" cy="35"/>
              </a:xfrm>
              <a:custGeom>
                <a:avLst/>
                <a:gdLst>
                  <a:gd name="T0" fmla="*/ 60 w 61"/>
                  <a:gd name="T1" fmla="*/ 30 h 35"/>
                  <a:gd name="T2" fmla="*/ 5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5"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732" name="Freeform 48"/>
              <p:cNvSpPr>
                <a:spLocks/>
              </p:cNvSpPr>
              <p:nvPr/>
            </p:nvSpPr>
            <p:spPr bwMode="auto">
              <a:xfrm>
                <a:off x="224" y="20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733" name="Freeform 49"/>
              <p:cNvSpPr>
                <a:spLocks/>
              </p:cNvSpPr>
              <p:nvPr/>
            </p:nvSpPr>
            <p:spPr bwMode="auto">
              <a:xfrm>
                <a:off x="188" y="1982"/>
                <a:ext cx="55" cy="35"/>
              </a:xfrm>
              <a:custGeom>
                <a:avLst/>
                <a:gdLst>
                  <a:gd name="T0" fmla="*/ 54 w 55"/>
                  <a:gd name="T1" fmla="*/ 34 h 35"/>
                  <a:gd name="T2" fmla="*/ 54 w 55"/>
                  <a:gd name="T3" fmla="*/ 29 h 35"/>
                  <a:gd name="T4" fmla="*/ 0 w 55"/>
                  <a:gd name="T5" fmla="*/ 0 h 35"/>
                  <a:gd name="T6" fmla="*/ 0 w 55"/>
                  <a:gd name="T7" fmla="*/ 3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3"/>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734" name="Freeform 50"/>
              <p:cNvSpPr>
                <a:spLocks/>
              </p:cNvSpPr>
              <p:nvPr/>
            </p:nvSpPr>
            <p:spPr bwMode="auto">
              <a:xfrm>
                <a:off x="188" y="1978"/>
                <a:ext cx="61" cy="35"/>
              </a:xfrm>
              <a:custGeom>
                <a:avLst/>
                <a:gdLst>
                  <a:gd name="T0" fmla="*/ 60 w 61"/>
                  <a:gd name="T1" fmla="*/ 30 h 35"/>
                  <a:gd name="T2" fmla="*/ 4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4"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735" name="Freeform 51"/>
              <p:cNvSpPr>
                <a:spLocks/>
              </p:cNvSpPr>
              <p:nvPr/>
            </p:nvSpPr>
            <p:spPr bwMode="auto">
              <a:xfrm>
                <a:off x="242" y="200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736" name="Freeform 52"/>
              <p:cNvSpPr>
                <a:spLocks/>
              </p:cNvSpPr>
              <p:nvPr/>
            </p:nvSpPr>
            <p:spPr bwMode="auto">
              <a:xfrm>
                <a:off x="205" y="1971"/>
                <a:ext cx="55" cy="35"/>
              </a:xfrm>
              <a:custGeom>
                <a:avLst/>
                <a:gdLst>
                  <a:gd name="T0" fmla="*/ 54 w 55"/>
                  <a:gd name="T1" fmla="*/ 34 h 35"/>
                  <a:gd name="T2" fmla="*/ 54 w 55"/>
                  <a:gd name="T3" fmla="*/ 29 h 35"/>
                  <a:gd name="T4" fmla="*/ 0 w 55"/>
                  <a:gd name="T5" fmla="*/ 0 h 35"/>
                  <a:gd name="T6" fmla="*/ 0 w 55"/>
                  <a:gd name="T7" fmla="*/ 4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4"/>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737" name="Freeform 53"/>
              <p:cNvSpPr>
                <a:spLocks/>
              </p:cNvSpPr>
              <p:nvPr/>
            </p:nvSpPr>
            <p:spPr bwMode="auto">
              <a:xfrm>
                <a:off x="205" y="1968"/>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9738" name="Freeform 54"/>
              <p:cNvSpPr>
                <a:spLocks/>
              </p:cNvSpPr>
              <p:nvPr/>
            </p:nvSpPr>
            <p:spPr bwMode="auto">
              <a:xfrm>
                <a:off x="259" y="199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739" name="Freeform 55"/>
              <p:cNvSpPr>
                <a:spLocks/>
              </p:cNvSpPr>
              <p:nvPr/>
            </p:nvSpPr>
            <p:spPr bwMode="auto">
              <a:xfrm>
                <a:off x="223" y="1960"/>
                <a:ext cx="55" cy="38"/>
              </a:xfrm>
              <a:custGeom>
                <a:avLst/>
                <a:gdLst>
                  <a:gd name="T0" fmla="*/ 54 w 55"/>
                  <a:gd name="T1" fmla="*/ 37 h 38"/>
                  <a:gd name="T2" fmla="*/ 54 w 55"/>
                  <a:gd name="T3" fmla="*/ 32 h 38"/>
                  <a:gd name="T4" fmla="*/ 0 w 55"/>
                  <a:gd name="T5" fmla="*/ 0 h 38"/>
                  <a:gd name="T6" fmla="*/ 0 w 55"/>
                  <a:gd name="T7" fmla="*/ 4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2"/>
                    </a:lnTo>
                    <a:lnTo>
                      <a:pt x="0" y="0"/>
                    </a:lnTo>
                    <a:lnTo>
                      <a:pt x="0" y="4"/>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9740" name="Freeform 56"/>
              <p:cNvSpPr>
                <a:spLocks/>
              </p:cNvSpPr>
              <p:nvPr/>
            </p:nvSpPr>
            <p:spPr bwMode="auto">
              <a:xfrm>
                <a:off x="223" y="1957"/>
                <a:ext cx="61" cy="37"/>
              </a:xfrm>
              <a:custGeom>
                <a:avLst/>
                <a:gdLst>
                  <a:gd name="T0" fmla="*/ 60 w 61"/>
                  <a:gd name="T1" fmla="*/ 31 h 37"/>
                  <a:gd name="T2" fmla="*/ 5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5" y="0"/>
                    </a:lnTo>
                    <a:lnTo>
                      <a:pt x="0" y="2"/>
                    </a:lnTo>
                    <a:lnTo>
                      <a:pt x="53" y="36"/>
                    </a:lnTo>
                    <a:lnTo>
                      <a:pt x="60" y="31"/>
                    </a:lnTo>
                  </a:path>
                </a:pathLst>
              </a:custGeom>
              <a:solidFill>
                <a:srgbClr val="CC9900"/>
              </a:solidFill>
              <a:ln w="9525" cap="rnd">
                <a:noFill/>
                <a:round/>
                <a:headEnd type="none" w="sm" len="sm"/>
                <a:tailEnd type="none" w="sm" len="sm"/>
              </a:ln>
            </p:spPr>
            <p:txBody>
              <a:bodyPr/>
              <a:lstStyle/>
              <a:p>
                <a:endParaRPr lang="en-US"/>
              </a:p>
            </p:txBody>
          </p:sp>
          <p:sp>
            <p:nvSpPr>
              <p:cNvPr id="9741" name="Freeform 57"/>
              <p:cNvSpPr>
                <a:spLocks/>
              </p:cNvSpPr>
              <p:nvPr/>
            </p:nvSpPr>
            <p:spPr bwMode="auto">
              <a:xfrm>
                <a:off x="277" y="198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742" name="Freeform 58"/>
              <p:cNvSpPr>
                <a:spLocks/>
              </p:cNvSpPr>
              <p:nvPr/>
            </p:nvSpPr>
            <p:spPr bwMode="auto">
              <a:xfrm>
                <a:off x="241" y="1951"/>
                <a:ext cx="54" cy="36"/>
              </a:xfrm>
              <a:custGeom>
                <a:avLst/>
                <a:gdLst>
                  <a:gd name="T0" fmla="*/ 53 w 54"/>
                  <a:gd name="T1" fmla="*/ 35 h 36"/>
                  <a:gd name="T2" fmla="*/ 53 w 54"/>
                  <a:gd name="T3" fmla="*/ 29 h 36"/>
                  <a:gd name="T4" fmla="*/ 0 w 54"/>
                  <a:gd name="T5" fmla="*/ 0 h 36"/>
                  <a:gd name="T6" fmla="*/ 0 w 54"/>
                  <a:gd name="T7" fmla="*/ 3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3"/>
                    </a:lnTo>
                    <a:lnTo>
                      <a:pt x="53" y="35"/>
                    </a:lnTo>
                  </a:path>
                </a:pathLst>
              </a:custGeom>
              <a:solidFill>
                <a:srgbClr val="999999"/>
              </a:solidFill>
              <a:ln w="9525" cap="rnd">
                <a:noFill/>
                <a:round/>
                <a:headEnd type="none" w="sm" len="sm"/>
                <a:tailEnd type="none" w="sm" len="sm"/>
              </a:ln>
            </p:spPr>
            <p:txBody>
              <a:bodyPr/>
              <a:lstStyle/>
              <a:p>
                <a:endParaRPr lang="en-US"/>
              </a:p>
            </p:txBody>
          </p:sp>
          <p:sp>
            <p:nvSpPr>
              <p:cNvPr id="9743" name="Freeform 59"/>
              <p:cNvSpPr>
                <a:spLocks/>
              </p:cNvSpPr>
              <p:nvPr/>
            </p:nvSpPr>
            <p:spPr bwMode="auto">
              <a:xfrm>
                <a:off x="241" y="1948"/>
                <a:ext cx="60" cy="35"/>
              </a:xfrm>
              <a:custGeom>
                <a:avLst/>
                <a:gdLst>
                  <a:gd name="T0" fmla="*/ 59 w 60"/>
                  <a:gd name="T1" fmla="*/ 30 h 35"/>
                  <a:gd name="T2" fmla="*/ 4 w 60"/>
                  <a:gd name="T3" fmla="*/ 0 h 35"/>
                  <a:gd name="T4" fmla="*/ 0 w 60"/>
                  <a:gd name="T5" fmla="*/ 2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4" y="0"/>
                    </a:lnTo>
                    <a:lnTo>
                      <a:pt x="0" y="2"/>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744" name="Freeform 60"/>
              <p:cNvSpPr>
                <a:spLocks/>
              </p:cNvSpPr>
              <p:nvPr/>
            </p:nvSpPr>
            <p:spPr bwMode="auto">
              <a:xfrm>
                <a:off x="294" y="197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745" name="Freeform 61"/>
              <p:cNvSpPr>
                <a:spLocks/>
              </p:cNvSpPr>
              <p:nvPr/>
            </p:nvSpPr>
            <p:spPr bwMode="auto">
              <a:xfrm>
                <a:off x="258" y="1941"/>
                <a:ext cx="55" cy="36"/>
              </a:xfrm>
              <a:custGeom>
                <a:avLst/>
                <a:gdLst>
                  <a:gd name="T0" fmla="*/ 54 w 55"/>
                  <a:gd name="T1" fmla="*/ 35 h 36"/>
                  <a:gd name="T2" fmla="*/ 54 w 55"/>
                  <a:gd name="T3" fmla="*/ 29 h 36"/>
                  <a:gd name="T4" fmla="*/ 0 w 55"/>
                  <a:gd name="T5" fmla="*/ 0 h 36"/>
                  <a:gd name="T6" fmla="*/ 0 w 55"/>
                  <a:gd name="T7" fmla="*/ 3 h 36"/>
                  <a:gd name="T8" fmla="*/ 54 w 55"/>
                  <a:gd name="T9" fmla="*/ 35 h 36"/>
                  <a:gd name="T10" fmla="*/ 0 60000 65536"/>
                  <a:gd name="T11" fmla="*/ 0 60000 65536"/>
                  <a:gd name="T12" fmla="*/ 0 60000 65536"/>
                  <a:gd name="T13" fmla="*/ 0 60000 65536"/>
                  <a:gd name="T14" fmla="*/ 0 60000 65536"/>
                  <a:gd name="T15" fmla="*/ 0 w 55"/>
                  <a:gd name="T16" fmla="*/ 0 h 36"/>
                  <a:gd name="T17" fmla="*/ 55 w 55"/>
                  <a:gd name="T18" fmla="*/ 36 h 36"/>
                </a:gdLst>
                <a:ahLst/>
                <a:cxnLst>
                  <a:cxn ang="T10">
                    <a:pos x="T0" y="T1"/>
                  </a:cxn>
                  <a:cxn ang="T11">
                    <a:pos x="T2" y="T3"/>
                  </a:cxn>
                  <a:cxn ang="T12">
                    <a:pos x="T4" y="T5"/>
                  </a:cxn>
                  <a:cxn ang="T13">
                    <a:pos x="T6" y="T7"/>
                  </a:cxn>
                  <a:cxn ang="T14">
                    <a:pos x="T8" y="T9"/>
                  </a:cxn>
                </a:cxnLst>
                <a:rect l="T15" t="T16" r="T17" b="T18"/>
                <a:pathLst>
                  <a:path w="55" h="36">
                    <a:moveTo>
                      <a:pt x="54" y="35"/>
                    </a:moveTo>
                    <a:lnTo>
                      <a:pt x="54" y="29"/>
                    </a:lnTo>
                    <a:lnTo>
                      <a:pt x="0" y="0"/>
                    </a:lnTo>
                    <a:lnTo>
                      <a:pt x="0" y="3"/>
                    </a:lnTo>
                    <a:lnTo>
                      <a:pt x="54" y="35"/>
                    </a:lnTo>
                  </a:path>
                </a:pathLst>
              </a:custGeom>
              <a:solidFill>
                <a:srgbClr val="999999"/>
              </a:solidFill>
              <a:ln w="9525" cap="rnd">
                <a:noFill/>
                <a:round/>
                <a:headEnd type="none" w="sm" len="sm"/>
                <a:tailEnd type="none" w="sm" len="sm"/>
              </a:ln>
            </p:spPr>
            <p:txBody>
              <a:bodyPr/>
              <a:lstStyle/>
              <a:p>
                <a:endParaRPr lang="en-US"/>
              </a:p>
            </p:txBody>
          </p:sp>
          <p:sp>
            <p:nvSpPr>
              <p:cNvPr id="9746" name="Freeform 62"/>
              <p:cNvSpPr>
                <a:spLocks/>
              </p:cNvSpPr>
              <p:nvPr/>
            </p:nvSpPr>
            <p:spPr bwMode="auto">
              <a:xfrm>
                <a:off x="258" y="1937"/>
                <a:ext cx="60" cy="35"/>
              </a:xfrm>
              <a:custGeom>
                <a:avLst/>
                <a:gdLst>
                  <a:gd name="T0" fmla="*/ 59 w 60"/>
                  <a:gd name="T1" fmla="*/ 30 h 35"/>
                  <a:gd name="T2" fmla="*/ 5 w 60"/>
                  <a:gd name="T3" fmla="*/ 0 h 35"/>
                  <a:gd name="T4" fmla="*/ 0 w 60"/>
                  <a:gd name="T5" fmla="*/ 3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3"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747" name="Freeform 63"/>
              <p:cNvSpPr>
                <a:spLocks/>
              </p:cNvSpPr>
              <p:nvPr/>
            </p:nvSpPr>
            <p:spPr bwMode="auto">
              <a:xfrm>
                <a:off x="312" y="196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748" name="Freeform 64"/>
              <p:cNvSpPr>
                <a:spLocks/>
              </p:cNvSpPr>
              <p:nvPr/>
            </p:nvSpPr>
            <p:spPr bwMode="auto">
              <a:xfrm>
                <a:off x="276" y="1930"/>
                <a:ext cx="54" cy="37"/>
              </a:xfrm>
              <a:custGeom>
                <a:avLst/>
                <a:gdLst>
                  <a:gd name="T0" fmla="*/ 53 w 54"/>
                  <a:gd name="T1" fmla="*/ 36 h 37"/>
                  <a:gd name="T2" fmla="*/ 53 w 54"/>
                  <a:gd name="T3" fmla="*/ 31 h 37"/>
                  <a:gd name="T4" fmla="*/ 0 w 54"/>
                  <a:gd name="T5" fmla="*/ 0 h 37"/>
                  <a:gd name="T6" fmla="*/ 0 w 54"/>
                  <a:gd name="T7" fmla="*/ 3 h 37"/>
                  <a:gd name="T8" fmla="*/ 53 w 54"/>
                  <a:gd name="T9" fmla="*/ 36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3" y="36"/>
                    </a:moveTo>
                    <a:lnTo>
                      <a:pt x="53" y="31"/>
                    </a:lnTo>
                    <a:lnTo>
                      <a:pt x="0" y="0"/>
                    </a:lnTo>
                    <a:lnTo>
                      <a:pt x="0" y="3"/>
                    </a:lnTo>
                    <a:lnTo>
                      <a:pt x="53" y="36"/>
                    </a:lnTo>
                  </a:path>
                </a:pathLst>
              </a:custGeom>
              <a:solidFill>
                <a:srgbClr val="999999"/>
              </a:solidFill>
              <a:ln w="9525" cap="rnd">
                <a:noFill/>
                <a:round/>
                <a:headEnd type="none" w="sm" len="sm"/>
                <a:tailEnd type="none" w="sm" len="sm"/>
              </a:ln>
            </p:spPr>
            <p:txBody>
              <a:bodyPr/>
              <a:lstStyle/>
              <a:p>
                <a:endParaRPr lang="en-US"/>
              </a:p>
            </p:txBody>
          </p:sp>
          <p:sp>
            <p:nvSpPr>
              <p:cNvPr id="9749" name="Freeform 65"/>
              <p:cNvSpPr>
                <a:spLocks/>
              </p:cNvSpPr>
              <p:nvPr/>
            </p:nvSpPr>
            <p:spPr bwMode="auto">
              <a:xfrm>
                <a:off x="276" y="1927"/>
                <a:ext cx="60" cy="35"/>
              </a:xfrm>
              <a:custGeom>
                <a:avLst/>
                <a:gdLst>
                  <a:gd name="T0" fmla="*/ 59 w 60"/>
                  <a:gd name="T1" fmla="*/ 30 h 35"/>
                  <a:gd name="T2" fmla="*/ 5 w 60"/>
                  <a:gd name="T3" fmla="*/ 0 h 35"/>
                  <a:gd name="T4" fmla="*/ 0 w 60"/>
                  <a:gd name="T5" fmla="*/ 3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750" name="Freeform 66"/>
              <p:cNvSpPr>
                <a:spLocks/>
              </p:cNvSpPr>
              <p:nvPr/>
            </p:nvSpPr>
            <p:spPr bwMode="auto">
              <a:xfrm>
                <a:off x="329" y="1958"/>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6666"/>
              </a:solidFill>
              <a:ln w="9525" cap="rnd">
                <a:noFill/>
                <a:round/>
                <a:headEnd type="none" w="sm" len="sm"/>
                <a:tailEnd type="none" w="sm" len="sm"/>
              </a:ln>
            </p:spPr>
            <p:txBody>
              <a:bodyPr/>
              <a:lstStyle/>
              <a:p>
                <a:endParaRPr lang="en-US"/>
              </a:p>
            </p:txBody>
          </p:sp>
          <p:sp>
            <p:nvSpPr>
              <p:cNvPr id="9751" name="Freeform 67"/>
              <p:cNvSpPr>
                <a:spLocks/>
              </p:cNvSpPr>
              <p:nvPr/>
            </p:nvSpPr>
            <p:spPr bwMode="auto">
              <a:xfrm>
                <a:off x="293" y="1920"/>
                <a:ext cx="55" cy="37"/>
              </a:xfrm>
              <a:custGeom>
                <a:avLst/>
                <a:gdLst>
                  <a:gd name="T0" fmla="*/ 54 w 55"/>
                  <a:gd name="T1" fmla="*/ 36 h 37"/>
                  <a:gd name="T2" fmla="*/ 54 w 55"/>
                  <a:gd name="T3" fmla="*/ 31 h 37"/>
                  <a:gd name="T4" fmla="*/ 0 w 55"/>
                  <a:gd name="T5" fmla="*/ 0 h 37"/>
                  <a:gd name="T6" fmla="*/ 0 w 55"/>
                  <a:gd name="T7" fmla="*/ 4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1"/>
                    </a:lnTo>
                    <a:lnTo>
                      <a:pt x="0" y="0"/>
                    </a:lnTo>
                    <a:lnTo>
                      <a:pt x="0" y="4"/>
                    </a:lnTo>
                    <a:lnTo>
                      <a:pt x="54" y="36"/>
                    </a:lnTo>
                  </a:path>
                </a:pathLst>
              </a:custGeom>
              <a:solidFill>
                <a:srgbClr val="999999"/>
              </a:solidFill>
              <a:ln w="9525" cap="rnd">
                <a:noFill/>
                <a:round/>
                <a:headEnd type="none" w="sm" len="sm"/>
                <a:tailEnd type="none" w="sm" len="sm"/>
              </a:ln>
            </p:spPr>
            <p:txBody>
              <a:bodyPr/>
              <a:lstStyle/>
              <a:p>
                <a:endParaRPr lang="en-US"/>
              </a:p>
            </p:txBody>
          </p:sp>
          <p:sp>
            <p:nvSpPr>
              <p:cNvPr id="9752" name="Freeform 68"/>
              <p:cNvSpPr>
                <a:spLocks/>
              </p:cNvSpPr>
              <p:nvPr/>
            </p:nvSpPr>
            <p:spPr bwMode="auto">
              <a:xfrm>
                <a:off x="293" y="1916"/>
                <a:ext cx="61" cy="37"/>
              </a:xfrm>
              <a:custGeom>
                <a:avLst/>
                <a:gdLst>
                  <a:gd name="T0" fmla="*/ 60 w 61"/>
                  <a:gd name="T1" fmla="*/ 31 h 37"/>
                  <a:gd name="T2" fmla="*/ 4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4" y="0"/>
                    </a:lnTo>
                    <a:lnTo>
                      <a:pt x="0" y="2"/>
                    </a:lnTo>
                    <a:lnTo>
                      <a:pt x="53" y="36"/>
                    </a:lnTo>
                    <a:lnTo>
                      <a:pt x="60" y="31"/>
                    </a:lnTo>
                  </a:path>
                </a:pathLst>
              </a:custGeom>
              <a:solidFill>
                <a:srgbClr val="CCCCCC"/>
              </a:solidFill>
              <a:ln w="9525" cap="rnd">
                <a:noFill/>
                <a:round/>
                <a:headEnd type="none" w="sm" len="sm"/>
                <a:tailEnd type="none" w="sm" len="sm"/>
              </a:ln>
            </p:spPr>
            <p:txBody>
              <a:bodyPr/>
              <a:lstStyle/>
              <a:p>
                <a:endParaRPr lang="en-US"/>
              </a:p>
            </p:txBody>
          </p:sp>
          <p:sp>
            <p:nvSpPr>
              <p:cNvPr id="9753" name="Freeform 69"/>
              <p:cNvSpPr>
                <a:spLocks/>
              </p:cNvSpPr>
              <p:nvPr/>
            </p:nvSpPr>
            <p:spPr bwMode="auto">
              <a:xfrm>
                <a:off x="347" y="19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754" name="Freeform 70"/>
              <p:cNvSpPr>
                <a:spLocks/>
              </p:cNvSpPr>
              <p:nvPr/>
            </p:nvSpPr>
            <p:spPr bwMode="auto">
              <a:xfrm>
                <a:off x="310" y="1910"/>
                <a:ext cx="56" cy="36"/>
              </a:xfrm>
              <a:custGeom>
                <a:avLst/>
                <a:gdLst>
                  <a:gd name="T0" fmla="*/ 55 w 56"/>
                  <a:gd name="T1" fmla="*/ 35 h 36"/>
                  <a:gd name="T2" fmla="*/ 55 w 56"/>
                  <a:gd name="T3" fmla="*/ 29 h 36"/>
                  <a:gd name="T4" fmla="*/ 0 w 56"/>
                  <a:gd name="T5" fmla="*/ 0 h 36"/>
                  <a:gd name="T6" fmla="*/ 0 w 56"/>
                  <a:gd name="T7" fmla="*/ 4 h 36"/>
                  <a:gd name="T8" fmla="*/ 55 w 56"/>
                  <a:gd name="T9" fmla="*/ 35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5" y="35"/>
                    </a:moveTo>
                    <a:lnTo>
                      <a:pt x="55" y="29"/>
                    </a:lnTo>
                    <a:lnTo>
                      <a:pt x="0" y="0"/>
                    </a:lnTo>
                    <a:lnTo>
                      <a:pt x="0" y="4"/>
                    </a:lnTo>
                    <a:lnTo>
                      <a:pt x="55" y="35"/>
                    </a:lnTo>
                  </a:path>
                </a:pathLst>
              </a:custGeom>
              <a:solidFill>
                <a:srgbClr val="CC9900"/>
              </a:solidFill>
              <a:ln w="9525" cap="rnd">
                <a:noFill/>
                <a:round/>
                <a:headEnd type="none" w="sm" len="sm"/>
                <a:tailEnd type="none" w="sm" len="sm"/>
              </a:ln>
            </p:spPr>
            <p:txBody>
              <a:bodyPr/>
              <a:lstStyle/>
              <a:p>
                <a:endParaRPr lang="en-US"/>
              </a:p>
            </p:txBody>
          </p:sp>
          <p:sp>
            <p:nvSpPr>
              <p:cNvPr id="9755" name="Freeform 71"/>
              <p:cNvSpPr>
                <a:spLocks/>
              </p:cNvSpPr>
              <p:nvPr/>
            </p:nvSpPr>
            <p:spPr bwMode="auto">
              <a:xfrm>
                <a:off x="310" y="1907"/>
                <a:ext cx="60" cy="35"/>
              </a:xfrm>
              <a:custGeom>
                <a:avLst/>
                <a:gdLst>
                  <a:gd name="T0" fmla="*/ 59 w 60"/>
                  <a:gd name="T1" fmla="*/ 30 h 35"/>
                  <a:gd name="T2" fmla="*/ 5 w 60"/>
                  <a:gd name="T3" fmla="*/ 0 h 35"/>
                  <a:gd name="T4" fmla="*/ 0 w 60"/>
                  <a:gd name="T5" fmla="*/ 2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2"/>
                    </a:lnTo>
                    <a:lnTo>
                      <a:pt x="53" y="34"/>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9756" name="Freeform 72"/>
              <p:cNvSpPr>
                <a:spLocks/>
              </p:cNvSpPr>
              <p:nvPr/>
            </p:nvSpPr>
            <p:spPr bwMode="auto">
              <a:xfrm>
                <a:off x="365" y="1938"/>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757" name="Freeform 73"/>
              <p:cNvSpPr>
                <a:spLocks/>
              </p:cNvSpPr>
              <p:nvPr/>
            </p:nvSpPr>
            <p:spPr bwMode="auto">
              <a:xfrm>
                <a:off x="382" y="1927"/>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758" name="Freeform 74"/>
              <p:cNvSpPr>
                <a:spLocks/>
              </p:cNvSpPr>
              <p:nvPr/>
            </p:nvSpPr>
            <p:spPr bwMode="auto">
              <a:xfrm>
                <a:off x="346" y="1890"/>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759" name="Freeform 75"/>
              <p:cNvSpPr>
                <a:spLocks/>
              </p:cNvSpPr>
              <p:nvPr/>
            </p:nvSpPr>
            <p:spPr bwMode="auto">
              <a:xfrm>
                <a:off x="346" y="1885"/>
                <a:ext cx="61" cy="37"/>
              </a:xfrm>
              <a:custGeom>
                <a:avLst/>
                <a:gdLst>
                  <a:gd name="T0" fmla="*/ 60 w 61"/>
                  <a:gd name="T1" fmla="*/ 32 h 37"/>
                  <a:gd name="T2" fmla="*/ 5 w 61"/>
                  <a:gd name="T3" fmla="*/ 0 h 37"/>
                  <a:gd name="T4" fmla="*/ 0 w 61"/>
                  <a:gd name="T5" fmla="*/ 3 h 37"/>
                  <a:gd name="T6" fmla="*/ 53 w 61"/>
                  <a:gd name="T7" fmla="*/ 36 h 37"/>
                  <a:gd name="T8" fmla="*/ 60 w 61"/>
                  <a:gd name="T9" fmla="*/ 32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2"/>
                    </a:moveTo>
                    <a:lnTo>
                      <a:pt x="5" y="0"/>
                    </a:lnTo>
                    <a:lnTo>
                      <a:pt x="0" y="3"/>
                    </a:lnTo>
                    <a:lnTo>
                      <a:pt x="53" y="36"/>
                    </a:lnTo>
                    <a:lnTo>
                      <a:pt x="60" y="32"/>
                    </a:lnTo>
                  </a:path>
                </a:pathLst>
              </a:custGeom>
              <a:solidFill>
                <a:srgbClr val="CC9900"/>
              </a:solidFill>
              <a:ln w="9525" cap="rnd">
                <a:noFill/>
                <a:round/>
                <a:headEnd type="none" w="sm" len="sm"/>
                <a:tailEnd type="none" w="sm" len="sm"/>
              </a:ln>
            </p:spPr>
            <p:txBody>
              <a:bodyPr/>
              <a:lstStyle/>
              <a:p>
                <a:endParaRPr lang="en-US"/>
              </a:p>
            </p:txBody>
          </p:sp>
          <p:sp>
            <p:nvSpPr>
              <p:cNvPr id="9760" name="Freeform 76"/>
              <p:cNvSpPr>
                <a:spLocks/>
              </p:cNvSpPr>
              <p:nvPr/>
            </p:nvSpPr>
            <p:spPr bwMode="auto">
              <a:xfrm>
                <a:off x="400" y="19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761" name="Freeform 77"/>
              <p:cNvSpPr>
                <a:spLocks/>
              </p:cNvSpPr>
              <p:nvPr/>
            </p:nvSpPr>
            <p:spPr bwMode="auto">
              <a:xfrm>
                <a:off x="119" y="2027"/>
                <a:ext cx="17" cy="17"/>
              </a:xfrm>
              <a:custGeom>
                <a:avLst/>
                <a:gdLst>
                  <a:gd name="T0" fmla="*/ 16 w 17"/>
                  <a:gd name="T1" fmla="*/ 16 h 17"/>
                  <a:gd name="T2" fmla="*/ 16 w 17"/>
                  <a:gd name="T3" fmla="*/ 2 h 17"/>
                  <a:gd name="T4" fmla="*/ 0 w 17"/>
                  <a:gd name="T5" fmla="*/ 0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2"/>
                    </a:lnTo>
                    <a:lnTo>
                      <a:pt x="0" y="0"/>
                    </a:lnTo>
                    <a:lnTo>
                      <a:pt x="0" y="12"/>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762" name="Freeform 78"/>
              <p:cNvSpPr>
                <a:spLocks/>
              </p:cNvSpPr>
              <p:nvPr/>
            </p:nvSpPr>
            <p:spPr bwMode="auto">
              <a:xfrm>
                <a:off x="119" y="1882"/>
                <a:ext cx="253" cy="147"/>
              </a:xfrm>
              <a:custGeom>
                <a:avLst/>
                <a:gdLst>
                  <a:gd name="T0" fmla="*/ 252 w 253"/>
                  <a:gd name="T1" fmla="*/ 0 h 147"/>
                  <a:gd name="T2" fmla="*/ 249 w 253"/>
                  <a:gd name="T3" fmla="*/ 0 h 147"/>
                  <a:gd name="T4" fmla="*/ 0 w 253"/>
                  <a:gd name="T5" fmla="*/ 144 h 147"/>
                  <a:gd name="T6" fmla="*/ 1 w 253"/>
                  <a:gd name="T7" fmla="*/ 146 h 147"/>
                  <a:gd name="T8" fmla="*/ 252 w 253"/>
                  <a:gd name="T9" fmla="*/ 0 h 147"/>
                  <a:gd name="T10" fmla="*/ 0 60000 65536"/>
                  <a:gd name="T11" fmla="*/ 0 60000 65536"/>
                  <a:gd name="T12" fmla="*/ 0 60000 65536"/>
                  <a:gd name="T13" fmla="*/ 0 60000 65536"/>
                  <a:gd name="T14" fmla="*/ 0 60000 65536"/>
                  <a:gd name="T15" fmla="*/ 0 w 253"/>
                  <a:gd name="T16" fmla="*/ 0 h 147"/>
                  <a:gd name="T17" fmla="*/ 253 w 253"/>
                  <a:gd name="T18" fmla="*/ 147 h 147"/>
                </a:gdLst>
                <a:ahLst/>
                <a:cxnLst>
                  <a:cxn ang="T10">
                    <a:pos x="T0" y="T1"/>
                  </a:cxn>
                  <a:cxn ang="T11">
                    <a:pos x="T2" y="T3"/>
                  </a:cxn>
                  <a:cxn ang="T12">
                    <a:pos x="T4" y="T5"/>
                  </a:cxn>
                  <a:cxn ang="T13">
                    <a:pos x="T6" y="T7"/>
                  </a:cxn>
                  <a:cxn ang="T14">
                    <a:pos x="T8" y="T9"/>
                  </a:cxn>
                </a:cxnLst>
                <a:rect l="T15" t="T16" r="T17" b="T18"/>
                <a:pathLst>
                  <a:path w="253" h="147">
                    <a:moveTo>
                      <a:pt x="252" y="0"/>
                    </a:moveTo>
                    <a:lnTo>
                      <a:pt x="249" y="0"/>
                    </a:lnTo>
                    <a:lnTo>
                      <a:pt x="0" y="144"/>
                    </a:lnTo>
                    <a:lnTo>
                      <a:pt x="1" y="146"/>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763" name="Freeform 79"/>
              <p:cNvSpPr>
                <a:spLocks/>
              </p:cNvSpPr>
              <p:nvPr/>
            </p:nvSpPr>
            <p:spPr bwMode="auto">
              <a:xfrm>
                <a:off x="121" y="1883"/>
                <a:ext cx="251" cy="149"/>
              </a:xfrm>
              <a:custGeom>
                <a:avLst/>
                <a:gdLst>
                  <a:gd name="T0" fmla="*/ 250 w 251"/>
                  <a:gd name="T1" fmla="*/ 2 h 149"/>
                  <a:gd name="T2" fmla="*/ 250 w 251"/>
                  <a:gd name="T3" fmla="*/ 0 h 149"/>
                  <a:gd name="T4" fmla="*/ 0 w 251"/>
                  <a:gd name="T5" fmla="*/ 143 h 149"/>
                  <a:gd name="T6" fmla="*/ 0 w 251"/>
                  <a:gd name="T7" fmla="*/ 148 h 149"/>
                  <a:gd name="T8" fmla="*/ 250 w 251"/>
                  <a:gd name="T9" fmla="*/ 2 h 149"/>
                  <a:gd name="T10" fmla="*/ 0 60000 65536"/>
                  <a:gd name="T11" fmla="*/ 0 60000 65536"/>
                  <a:gd name="T12" fmla="*/ 0 60000 65536"/>
                  <a:gd name="T13" fmla="*/ 0 60000 65536"/>
                  <a:gd name="T14" fmla="*/ 0 60000 65536"/>
                  <a:gd name="T15" fmla="*/ 0 w 251"/>
                  <a:gd name="T16" fmla="*/ 0 h 149"/>
                  <a:gd name="T17" fmla="*/ 251 w 251"/>
                  <a:gd name="T18" fmla="*/ 149 h 149"/>
                </a:gdLst>
                <a:ahLst/>
                <a:cxnLst>
                  <a:cxn ang="T10">
                    <a:pos x="T0" y="T1"/>
                  </a:cxn>
                  <a:cxn ang="T11">
                    <a:pos x="T2" y="T3"/>
                  </a:cxn>
                  <a:cxn ang="T12">
                    <a:pos x="T4" y="T5"/>
                  </a:cxn>
                  <a:cxn ang="T13">
                    <a:pos x="T6" y="T7"/>
                  </a:cxn>
                  <a:cxn ang="T14">
                    <a:pos x="T8" y="T9"/>
                  </a:cxn>
                </a:cxnLst>
                <a:rect l="T15" t="T16" r="T17" b="T18"/>
                <a:pathLst>
                  <a:path w="251" h="149">
                    <a:moveTo>
                      <a:pt x="250" y="2"/>
                    </a:moveTo>
                    <a:lnTo>
                      <a:pt x="250" y="0"/>
                    </a:lnTo>
                    <a:lnTo>
                      <a:pt x="0" y="143"/>
                    </a:lnTo>
                    <a:lnTo>
                      <a:pt x="0" y="148"/>
                    </a:lnTo>
                    <a:lnTo>
                      <a:pt x="250" y="2"/>
                    </a:lnTo>
                  </a:path>
                </a:pathLst>
              </a:custGeom>
              <a:solidFill>
                <a:srgbClr val="666666"/>
              </a:solidFill>
              <a:ln w="9525" cap="rnd">
                <a:noFill/>
                <a:round/>
                <a:headEnd type="none" w="sm" len="sm"/>
                <a:tailEnd type="none" w="sm" len="sm"/>
              </a:ln>
            </p:spPr>
            <p:txBody>
              <a:bodyPr/>
              <a:lstStyle/>
              <a:p>
                <a:endParaRPr lang="en-US"/>
              </a:p>
            </p:txBody>
          </p:sp>
          <p:sp>
            <p:nvSpPr>
              <p:cNvPr id="9764" name="Freeform 80"/>
              <p:cNvSpPr>
                <a:spLocks/>
              </p:cNvSpPr>
              <p:nvPr/>
            </p:nvSpPr>
            <p:spPr bwMode="auto">
              <a:xfrm>
                <a:off x="154" y="2047"/>
                <a:ext cx="17" cy="17"/>
              </a:xfrm>
              <a:custGeom>
                <a:avLst/>
                <a:gdLst>
                  <a:gd name="T0" fmla="*/ 16 w 17"/>
                  <a:gd name="T1" fmla="*/ 16 h 17"/>
                  <a:gd name="T2" fmla="*/ 16 w 17"/>
                  <a:gd name="T3" fmla="*/ 3 h 17"/>
                  <a:gd name="T4" fmla="*/ 0 w 17"/>
                  <a:gd name="T5" fmla="*/ 0 h 17"/>
                  <a:gd name="T6" fmla="*/ 0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3"/>
                    </a:lnTo>
                    <a:lnTo>
                      <a:pt x="0" y="0"/>
                    </a:lnTo>
                    <a:lnTo>
                      <a:pt x="0" y="11"/>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765" name="Freeform 81"/>
              <p:cNvSpPr>
                <a:spLocks/>
              </p:cNvSpPr>
              <p:nvPr/>
            </p:nvSpPr>
            <p:spPr bwMode="auto">
              <a:xfrm>
                <a:off x="154" y="1903"/>
                <a:ext cx="253" cy="146"/>
              </a:xfrm>
              <a:custGeom>
                <a:avLst/>
                <a:gdLst>
                  <a:gd name="T0" fmla="*/ 252 w 253"/>
                  <a:gd name="T1" fmla="*/ 0 h 146"/>
                  <a:gd name="T2" fmla="*/ 249 w 253"/>
                  <a:gd name="T3" fmla="*/ 0 h 146"/>
                  <a:gd name="T4" fmla="*/ 0 w 253"/>
                  <a:gd name="T5" fmla="*/ 143 h 146"/>
                  <a:gd name="T6" fmla="*/ 1 w 253"/>
                  <a:gd name="T7" fmla="*/ 145 h 146"/>
                  <a:gd name="T8" fmla="*/ 252 w 253"/>
                  <a:gd name="T9" fmla="*/ 0 h 146"/>
                  <a:gd name="T10" fmla="*/ 0 60000 65536"/>
                  <a:gd name="T11" fmla="*/ 0 60000 65536"/>
                  <a:gd name="T12" fmla="*/ 0 60000 65536"/>
                  <a:gd name="T13" fmla="*/ 0 60000 65536"/>
                  <a:gd name="T14" fmla="*/ 0 60000 65536"/>
                  <a:gd name="T15" fmla="*/ 0 w 253"/>
                  <a:gd name="T16" fmla="*/ 0 h 146"/>
                  <a:gd name="T17" fmla="*/ 253 w 253"/>
                  <a:gd name="T18" fmla="*/ 146 h 146"/>
                </a:gdLst>
                <a:ahLst/>
                <a:cxnLst>
                  <a:cxn ang="T10">
                    <a:pos x="T0" y="T1"/>
                  </a:cxn>
                  <a:cxn ang="T11">
                    <a:pos x="T2" y="T3"/>
                  </a:cxn>
                  <a:cxn ang="T12">
                    <a:pos x="T4" y="T5"/>
                  </a:cxn>
                  <a:cxn ang="T13">
                    <a:pos x="T6" y="T7"/>
                  </a:cxn>
                  <a:cxn ang="T14">
                    <a:pos x="T8" y="T9"/>
                  </a:cxn>
                </a:cxnLst>
                <a:rect l="T15" t="T16" r="T17" b="T18"/>
                <a:pathLst>
                  <a:path w="253" h="146">
                    <a:moveTo>
                      <a:pt x="252" y="0"/>
                    </a:moveTo>
                    <a:lnTo>
                      <a:pt x="249" y="0"/>
                    </a:lnTo>
                    <a:lnTo>
                      <a:pt x="0" y="143"/>
                    </a:lnTo>
                    <a:lnTo>
                      <a:pt x="1" y="145"/>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766" name="Freeform 82"/>
              <p:cNvSpPr>
                <a:spLocks/>
              </p:cNvSpPr>
              <p:nvPr/>
            </p:nvSpPr>
            <p:spPr bwMode="auto">
              <a:xfrm>
                <a:off x="156" y="1904"/>
                <a:ext cx="251" cy="148"/>
              </a:xfrm>
              <a:custGeom>
                <a:avLst/>
                <a:gdLst>
                  <a:gd name="T0" fmla="*/ 250 w 251"/>
                  <a:gd name="T1" fmla="*/ 3 h 148"/>
                  <a:gd name="T2" fmla="*/ 250 w 251"/>
                  <a:gd name="T3" fmla="*/ 0 h 148"/>
                  <a:gd name="T4" fmla="*/ 0 w 251"/>
                  <a:gd name="T5" fmla="*/ 143 h 148"/>
                  <a:gd name="T6" fmla="*/ 0 w 251"/>
                  <a:gd name="T7" fmla="*/ 147 h 148"/>
                  <a:gd name="T8" fmla="*/ 250 w 251"/>
                  <a:gd name="T9" fmla="*/ 3 h 148"/>
                  <a:gd name="T10" fmla="*/ 0 60000 65536"/>
                  <a:gd name="T11" fmla="*/ 0 60000 65536"/>
                  <a:gd name="T12" fmla="*/ 0 60000 65536"/>
                  <a:gd name="T13" fmla="*/ 0 60000 65536"/>
                  <a:gd name="T14" fmla="*/ 0 60000 65536"/>
                  <a:gd name="T15" fmla="*/ 0 w 251"/>
                  <a:gd name="T16" fmla="*/ 0 h 148"/>
                  <a:gd name="T17" fmla="*/ 251 w 251"/>
                  <a:gd name="T18" fmla="*/ 148 h 148"/>
                </a:gdLst>
                <a:ahLst/>
                <a:cxnLst>
                  <a:cxn ang="T10">
                    <a:pos x="T0" y="T1"/>
                  </a:cxn>
                  <a:cxn ang="T11">
                    <a:pos x="T2" y="T3"/>
                  </a:cxn>
                  <a:cxn ang="T12">
                    <a:pos x="T4" y="T5"/>
                  </a:cxn>
                  <a:cxn ang="T13">
                    <a:pos x="T6" y="T7"/>
                  </a:cxn>
                  <a:cxn ang="T14">
                    <a:pos x="T8" y="T9"/>
                  </a:cxn>
                </a:cxnLst>
                <a:rect l="T15" t="T16" r="T17" b="T18"/>
                <a:pathLst>
                  <a:path w="251" h="148">
                    <a:moveTo>
                      <a:pt x="250" y="3"/>
                    </a:moveTo>
                    <a:lnTo>
                      <a:pt x="250" y="0"/>
                    </a:lnTo>
                    <a:lnTo>
                      <a:pt x="0" y="143"/>
                    </a:lnTo>
                    <a:lnTo>
                      <a:pt x="0" y="147"/>
                    </a:lnTo>
                    <a:lnTo>
                      <a:pt x="250" y="3"/>
                    </a:lnTo>
                  </a:path>
                </a:pathLst>
              </a:custGeom>
              <a:solidFill>
                <a:srgbClr val="666666"/>
              </a:solidFill>
              <a:ln w="9525" cap="rnd">
                <a:noFill/>
                <a:round/>
                <a:headEnd type="none" w="sm" len="sm"/>
                <a:tailEnd type="none" w="sm" len="sm"/>
              </a:ln>
            </p:spPr>
            <p:txBody>
              <a:bodyPr/>
              <a:lstStyle/>
              <a:p>
                <a:endParaRPr lang="en-US"/>
              </a:p>
            </p:txBody>
          </p:sp>
          <p:sp>
            <p:nvSpPr>
              <p:cNvPr id="9767" name="Freeform 83"/>
              <p:cNvSpPr>
                <a:spLocks/>
              </p:cNvSpPr>
              <p:nvPr/>
            </p:nvSpPr>
            <p:spPr bwMode="auto">
              <a:xfrm>
                <a:off x="149" y="1994"/>
                <a:ext cx="17" cy="17"/>
              </a:xfrm>
              <a:custGeom>
                <a:avLst/>
                <a:gdLst>
                  <a:gd name="T0" fmla="*/ 4 w 17"/>
                  <a:gd name="T1" fmla="*/ 14 h 17"/>
                  <a:gd name="T2" fmla="*/ 1 w 17"/>
                  <a:gd name="T3" fmla="*/ 13 h 17"/>
                  <a:gd name="T4" fmla="*/ 0 w 17"/>
                  <a:gd name="T5" fmla="*/ 13 h 17"/>
                  <a:gd name="T6" fmla="*/ 0 w 17"/>
                  <a:gd name="T7" fmla="*/ 12 h 17"/>
                  <a:gd name="T8" fmla="*/ 0 w 17"/>
                  <a:gd name="T9" fmla="*/ 10 h 17"/>
                  <a:gd name="T10" fmla="*/ 0 w 17"/>
                  <a:gd name="T11" fmla="*/ 6 h 17"/>
                  <a:gd name="T12" fmla="*/ 1 w 17"/>
                  <a:gd name="T13" fmla="*/ 4 h 17"/>
                  <a:gd name="T14" fmla="*/ 4 w 17"/>
                  <a:gd name="T15" fmla="*/ 2 h 17"/>
                  <a:gd name="T16" fmla="*/ 6 w 17"/>
                  <a:gd name="T17" fmla="*/ 0 h 17"/>
                  <a:gd name="T18" fmla="*/ 9 w 17"/>
                  <a:gd name="T19" fmla="*/ 0 h 17"/>
                  <a:gd name="T20" fmla="*/ 12 w 17"/>
                  <a:gd name="T21" fmla="*/ 0 h 17"/>
                  <a:gd name="T22" fmla="*/ 14 w 17"/>
                  <a:gd name="T23" fmla="*/ 0 h 17"/>
                  <a:gd name="T24" fmla="*/ 14 w 17"/>
                  <a:gd name="T25" fmla="*/ 1 h 17"/>
                  <a:gd name="T26" fmla="*/ 16 w 17"/>
                  <a:gd name="T27" fmla="*/ 2 h 17"/>
                  <a:gd name="T28" fmla="*/ 16 w 17"/>
                  <a:gd name="T29" fmla="*/ 4 h 17"/>
                  <a:gd name="T30" fmla="*/ 16 w 17"/>
                  <a:gd name="T31" fmla="*/ 6 h 17"/>
                  <a:gd name="T32" fmla="*/ 14 w 17"/>
                  <a:gd name="T33" fmla="*/ 10 h 17"/>
                  <a:gd name="T34" fmla="*/ 12 w 17"/>
                  <a:gd name="T35" fmla="*/ 12 h 17"/>
                  <a:gd name="T36" fmla="*/ 9 w 17"/>
                  <a:gd name="T37" fmla="*/ 14 h 17"/>
                  <a:gd name="T38" fmla="*/ 6 w 17"/>
                  <a:gd name="T39" fmla="*/ 16 h 17"/>
                  <a:gd name="T40" fmla="*/ 4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4" y="14"/>
                    </a:moveTo>
                    <a:lnTo>
                      <a:pt x="1" y="13"/>
                    </a:lnTo>
                    <a:lnTo>
                      <a:pt x="0" y="13"/>
                    </a:lnTo>
                    <a:lnTo>
                      <a:pt x="0" y="12"/>
                    </a:lnTo>
                    <a:lnTo>
                      <a:pt x="0" y="10"/>
                    </a:lnTo>
                    <a:lnTo>
                      <a:pt x="0" y="6"/>
                    </a:lnTo>
                    <a:lnTo>
                      <a:pt x="1" y="4"/>
                    </a:lnTo>
                    <a:lnTo>
                      <a:pt x="4" y="2"/>
                    </a:lnTo>
                    <a:lnTo>
                      <a:pt x="6" y="0"/>
                    </a:lnTo>
                    <a:lnTo>
                      <a:pt x="9" y="0"/>
                    </a:lnTo>
                    <a:lnTo>
                      <a:pt x="12" y="0"/>
                    </a:lnTo>
                    <a:lnTo>
                      <a:pt x="14" y="0"/>
                    </a:lnTo>
                    <a:lnTo>
                      <a:pt x="14" y="1"/>
                    </a:lnTo>
                    <a:lnTo>
                      <a:pt x="16" y="2"/>
                    </a:lnTo>
                    <a:lnTo>
                      <a:pt x="16" y="4"/>
                    </a:lnTo>
                    <a:lnTo>
                      <a:pt x="16" y="6"/>
                    </a:lnTo>
                    <a:lnTo>
                      <a:pt x="14" y="10"/>
                    </a:lnTo>
                    <a:lnTo>
                      <a:pt x="12" y="12"/>
                    </a:lnTo>
                    <a:lnTo>
                      <a:pt x="9" y="14"/>
                    </a:lnTo>
                    <a:lnTo>
                      <a:pt x="6" y="16"/>
                    </a:lnTo>
                    <a:lnTo>
                      <a:pt x="4" y="14"/>
                    </a:lnTo>
                  </a:path>
                </a:pathLst>
              </a:custGeom>
              <a:solidFill>
                <a:srgbClr val="999999"/>
              </a:solidFill>
              <a:ln w="9525" cap="rnd">
                <a:noFill/>
                <a:round/>
                <a:headEnd type="none" w="sm" len="sm"/>
                <a:tailEnd type="none" w="sm" len="sm"/>
              </a:ln>
            </p:spPr>
            <p:txBody>
              <a:bodyPr/>
              <a:lstStyle/>
              <a:p>
                <a:endParaRPr lang="en-US"/>
              </a:p>
            </p:txBody>
          </p:sp>
          <p:sp>
            <p:nvSpPr>
              <p:cNvPr id="9768" name="Freeform 84"/>
              <p:cNvSpPr>
                <a:spLocks/>
              </p:cNvSpPr>
              <p:nvPr/>
            </p:nvSpPr>
            <p:spPr bwMode="auto">
              <a:xfrm>
                <a:off x="151" y="1995"/>
                <a:ext cx="17" cy="17"/>
              </a:xfrm>
              <a:custGeom>
                <a:avLst/>
                <a:gdLst>
                  <a:gd name="T0" fmla="*/ 14 w 17"/>
                  <a:gd name="T1" fmla="*/ 9 h 17"/>
                  <a:gd name="T2" fmla="*/ 16 w 17"/>
                  <a:gd name="T3" fmla="*/ 6 h 17"/>
                  <a:gd name="T4" fmla="*/ 16 w 17"/>
                  <a:gd name="T5" fmla="*/ 3 h 17"/>
                  <a:gd name="T6" fmla="*/ 16 w 17"/>
                  <a:gd name="T7" fmla="*/ 1 h 17"/>
                  <a:gd name="T8" fmla="*/ 14 w 17"/>
                  <a:gd name="T9" fmla="*/ 0 h 17"/>
                  <a:gd name="T10" fmla="*/ 14 w 17"/>
                  <a:gd name="T11" fmla="*/ 0 h 17"/>
                  <a:gd name="T12" fmla="*/ 13 w 17"/>
                  <a:gd name="T13" fmla="*/ 0 h 17"/>
                  <a:gd name="T14" fmla="*/ 11 w 17"/>
                  <a:gd name="T15" fmla="*/ 0 h 17"/>
                  <a:gd name="T16" fmla="*/ 8 w 17"/>
                  <a:gd name="T17" fmla="*/ 0 h 17"/>
                  <a:gd name="T18" fmla="*/ 5 w 17"/>
                  <a:gd name="T19" fmla="*/ 1 h 17"/>
                  <a:gd name="T20" fmla="*/ 2 w 17"/>
                  <a:gd name="T21" fmla="*/ 5 h 17"/>
                  <a:gd name="T22" fmla="*/ 1 w 17"/>
                  <a:gd name="T23" fmla="*/ 7 h 17"/>
                  <a:gd name="T24" fmla="*/ 0 w 17"/>
                  <a:gd name="T25" fmla="*/ 11 h 17"/>
                  <a:gd name="T26" fmla="*/ 1 w 17"/>
                  <a:gd name="T27" fmla="*/ 13 h 17"/>
                  <a:gd name="T28" fmla="*/ 1 w 17"/>
                  <a:gd name="T29" fmla="*/ 14 h 17"/>
                  <a:gd name="T30" fmla="*/ 2 w 17"/>
                  <a:gd name="T31" fmla="*/ 14 h 17"/>
                  <a:gd name="T32" fmla="*/ 4 w 17"/>
                  <a:gd name="T33" fmla="*/ 16 h 17"/>
                  <a:gd name="T34" fmla="*/ 5 w 17"/>
                  <a:gd name="T35" fmla="*/ 16 h 17"/>
                  <a:gd name="T36" fmla="*/ 8 w 17"/>
                  <a:gd name="T37" fmla="*/ 14 h 17"/>
                  <a:gd name="T38" fmla="*/ 11 w 17"/>
                  <a:gd name="T39" fmla="*/ 12 h 17"/>
                  <a:gd name="T40" fmla="*/ 14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9"/>
                    </a:moveTo>
                    <a:lnTo>
                      <a:pt x="16" y="6"/>
                    </a:lnTo>
                    <a:lnTo>
                      <a:pt x="16" y="3"/>
                    </a:lnTo>
                    <a:lnTo>
                      <a:pt x="16" y="1"/>
                    </a:lnTo>
                    <a:lnTo>
                      <a:pt x="14" y="0"/>
                    </a:lnTo>
                    <a:lnTo>
                      <a:pt x="13" y="0"/>
                    </a:lnTo>
                    <a:lnTo>
                      <a:pt x="11" y="0"/>
                    </a:lnTo>
                    <a:lnTo>
                      <a:pt x="8" y="0"/>
                    </a:lnTo>
                    <a:lnTo>
                      <a:pt x="5" y="1"/>
                    </a:lnTo>
                    <a:lnTo>
                      <a:pt x="2" y="5"/>
                    </a:lnTo>
                    <a:lnTo>
                      <a:pt x="1" y="7"/>
                    </a:lnTo>
                    <a:lnTo>
                      <a:pt x="0" y="11"/>
                    </a:lnTo>
                    <a:lnTo>
                      <a:pt x="1" y="13"/>
                    </a:lnTo>
                    <a:lnTo>
                      <a:pt x="1" y="14"/>
                    </a:lnTo>
                    <a:lnTo>
                      <a:pt x="2" y="14"/>
                    </a:lnTo>
                    <a:lnTo>
                      <a:pt x="4" y="16"/>
                    </a:lnTo>
                    <a:lnTo>
                      <a:pt x="5" y="16"/>
                    </a:lnTo>
                    <a:lnTo>
                      <a:pt x="8" y="14"/>
                    </a:lnTo>
                    <a:lnTo>
                      <a:pt x="11" y="12"/>
                    </a:lnTo>
                    <a:lnTo>
                      <a:pt x="14" y="9"/>
                    </a:lnTo>
                  </a:path>
                </a:pathLst>
              </a:custGeom>
              <a:solidFill>
                <a:srgbClr val="333333"/>
              </a:solidFill>
              <a:ln w="9525" cap="rnd">
                <a:noFill/>
                <a:round/>
                <a:headEnd type="none" w="sm" len="sm"/>
                <a:tailEnd type="none" w="sm" len="sm"/>
              </a:ln>
            </p:spPr>
            <p:txBody>
              <a:bodyPr/>
              <a:lstStyle/>
              <a:p>
                <a:endParaRPr lang="en-US"/>
              </a:p>
            </p:txBody>
          </p:sp>
          <p:sp>
            <p:nvSpPr>
              <p:cNvPr id="9769" name="Freeform 85"/>
              <p:cNvSpPr>
                <a:spLocks/>
              </p:cNvSpPr>
              <p:nvPr/>
            </p:nvSpPr>
            <p:spPr bwMode="auto">
              <a:xfrm>
                <a:off x="152" y="1996"/>
                <a:ext cx="17" cy="17"/>
              </a:xfrm>
              <a:custGeom>
                <a:avLst/>
                <a:gdLst>
                  <a:gd name="T0" fmla="*/ 14 w 17"/>
                  <a:gd name="T1" fmla="*/ 9 h 17"/>
                  <a:gd name="T2" fmla="*/ 16 w 17"/>
                  <a:gd name="T3" fmla="*/ 6 h 17"/>
                  <a:gd name="T4" fmla="*/ 16 w 17"/>
                  <a:gd name="T5" fmla="*/ 5 h 17"/>
                  <a:gd name="T6" fmla="*/ 16 w 17"/>
                  <a:gd name="T7" fmla="*/ 2 h 17"/>
                  <a:gd name="T8" fmla="*/ 14 w 17"/>
                  <a:gd name="T9" fmla="*/ 0 h 17"/>
                  <a:gd name="T10" fmla="*/ 12 w 17"/>
                  <a:gd name="T11" fmla="*/ 0 h 17"/>
                  <a:gd name="T12" fmla="*/ 8 w 17"/>
                  <a:gd name="T13" fmla="*/ 0 h 17"/>
                  <a:gd name="T14" fmla="*/ 5 w 17"/>
                  <a:gd name="T15" fmla="*/ 2 h 17"/>
                  <a:gd name="T16" fmla="*/ 3 w 17"/>
                  <a:gd name="T17" fmla="*/ 5 h 17"/>
                  <a:gd name="T18" fmla="*/ 1 w 17"/>
                  <a:gd name="T19" fmla="*/ 8 h 17"/>
                  <a:gd name="T20" fmla="*/ 0 w 17"/>
                  <a:gd name="T21" fmla="*/ 11 h 17"/>
                  <a:gd name="T22" fmla="*/ 1 w 17"/>
                  <a:gd name="T23" fmla="*/ 14 h 17"/>
                  <a:gd name="T24" fmla="*/ 3 w 17"/>
                  <a:gd name="T25" fmla="*/ 16 h 17"/>
                  <a:gd name="T26" fmla="*/ 5 w 17"/>
                  <a:gd name="T27" fmla="*/ 16 h 17"/>
                  <a:gd name="T28" fmla="*/ 8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5"/>
                    </a:lnTo>
                    <a:lnTo>
                      <a:pt x="16" y="2"/>
                    </a:lnTo>
                    <a:lnTo>
                      <a:pt x="14" y="0"/>
                    </a:lnTo>
                    <a:lnTo>
                      <a:pt x="12" y="0"/>
                    </a:lnTo>
                    <a:lnTo>
                      <a:pt x="8" y="0"/>
                    </a:lnTo>
                    <a:lnTo>
                      <a:pt x="5" y="2"/>
                    </a:lnTo>
                    <a:lnTo>
                      <a:pt x="3" y="5"/>
                    </a:lnTo>
                    <a:lnTo>
                      <a:pt x="1" y="8"/>
                    </a:lnTo>
                    <a:lnTo>
                      <a:pt x="0" y="11"/>
                    </a:lnTo>
                    <a:lnTo>
                      <a:pt x="1" y="14"/>
                    </a:lnTo>
                    <a:lnTo>
                      <a:pt x="3" y="16"/>
                    </a:lnTo>
                    <a:lnTo>
                      <a:pt x="5" y="16"/>
                    </a:lnTo>
                    <a:lnTo>
                      <a:pt x="8"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770" name="Freeform 86"/>
              <p:cNvSpPr>
                <a:spLocks/>
              </p:cNvSpPr>
              <p:nvPr/>
            </p:nvSpPr>
            <p:spPr bwMode="auto">
              <a:xfrm>
                <a:off x="184" y="2013"/>
                <a:ext cx="17" cy="17"/>
              </a:xfrm>
              <a:custGeom>
                <a:avLst/>
                <a:gdLst>
                  <a:gd name="T0" fmla="*/ 3 w 17"/>
                  <a:gd name="T1" fmla="*/ 14 h 17"/>
                  <a:gd name="T2" fmla="*/ 0 w 17"/>
                  <a:gd name="T3" fmla="*/ 14 h 17"/>
                  <a:gd name="T4" fmla="*/ 0 w 17"/>
                  <a:gd name="T5" fmla="*/ 13 h 17"/>
                  <a:gd name="T6" fmla="*/ 0 w 17"/>
                  <a:gd name="T7" fmla="*/ 12 h 17"/>
                  <a:gd name="T8" fmla="*/ 0 w 17"/>
                  <a:gd name="T9" fmla="*/ 10 h 17"/>
                  <a:gd name="T10" fmla="*/ 0 w 17"/>
                  <a:gd name="T11" fmla="*/ 7 h 17"/>
                  <a:gd name="T12" fmla="*/ 0 w 17"/>
                  <a:gd name="T13" fmla="*/ 4 h 17"/>
                  <a:gd name="T14" fmla="*/ 3 w 17"/>
                  <a:gd name="T15" fmla="*/ 2 h 17"/>
                  <a:gd name="T16" fmla="*/ 6 w 17"/>
                  <a:gd name="T17" fmla="*/ 0 h 17"/>
                  <a:gd name="T18" fmla="*/ 8 w 17"/>
                  <a:gd name="T19" fmla="*/ 0 h 17"/>
                  <a:gd name="T20" fmla="*/ 11 w 17"/>
                  <a:gd name="T21" fmla="*/ 0 h 17"/>
                  <a:gd name="T22" fmla="*/ 14 w 17"/>
                  <a:gd name="T23" fmla="*/ 1 h 17"/>
                  <a:gd name="T24" fmla="*/ 16 w 17"/>
                  <a:gd name="T25" fmla="*/ 1 h 17"/>
                  <a:gd name="T26" fmla="*/ 16 w 17"/>
                  <a:gd name="T27" fmla="*/ 2 h 17"/>
                  <a:gd name="T28" fmla="*/ 16 w 17"/>
                  <a:gd name="T29" fmla="*/ 4 h 17"/>
                  <a:gd name="T30" fmla="*/ 16 w 17"/>
                  <a:gd name="T31" fmla="*/ 7 h 17"/>
                  <a:gd name="T32" fmla="*/ 14 w 17"/>
                  <a:gd name="T33" fmla="*/ 10 h 17"/>
                  <a:gd name="T34" fmla="*/ 11 w 17"/>
                  <a:gd name="T35" fmla="*/ 12 h 17"/>
                  <a:gd name="T36" fmla="*/ 8 w 17"/>
                  <a:gd name="T37" fmla="*/ 14 h 17"/>
                  <a:gd name="T38" fmla="*/ 6 w 17"/>
                  <a:gd name="T39" fmla="*/ 16 h 17"/>
                  <a:gd name="T40" fmla="*/ 3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3" y="14"/>
                    </a:moveTo>
                    <a:lnTo>
                      <a:pt x="0" y="14"/>
                    </a:lnTo>
                    <a:lnTo>
                      <a:pt x="0" y="13"/>
                    </a:lnTo>
                    <a:lnTo>
                      <a:pt x="0" y="12"/>
                    </a:lnTo>
                    <a:lnTo>
                      <a:pt x="0" y="10"/>
                    </a:lnTo>
                    <a:lnTo>
                      <a:pt x="0" y="7"/>
                    </a:lnTo>
                    <a:lnTo>
                      <a:pt x="0" y="4"/>
                    </a:lnTo>
                    <a:lnTo>
                      <a:pt x="3" y="2"/>
                    </a:lnTo>
                    <a:lnTo>
                      <a:pt x="6" y="0"/>
                    </a:lnTo>
                    <a:lnTo>
                      <a:pt x="8" y="0"/>
                    </a:lnTo>
                    <a:lnTo>
                      <a:pt x="11" y="0"/>
                    </a:lnTo>
                    <a:lnTo>
                      <a:pt x="14" y="1"/>
                    </a:lnTo>
                    <a:lnTo>
                      <a:pt x="16" y="1"/>
                    </a:lnTo>
                    <a:lnTo>
                      <a:pt x="16" y="2"/>
                    </a:lnTo>
                    <a:lnTo>
                      <a:pt x="16" y="4"/>
                    </a:lnTo>
                    <a:lnTo>
                      <a:pt x="16" y="7"/>
                    </a:lnTo>
                    <a:lnTo>
                      <a:pt x="14" y="10"/>
                    </a:lnTo>
                    <a:lnTo>
                      <a:pt x="11" y="12"/>
                    </a:lnTo>
                    <a:lnTo>
                      <a:pt x="8" y="14"/>
                    </a:lnTo>
                    <a:lnTo>
                      <a:pt x="6" y="16"/>
                    </a:lnTo>
                    <a:lnTo>
                      <a:pt x="3" y="14"/>
                    </a:lnTo>
                  </a:path>
                </a:pathLst>
              </a:custGeom>
              <a:solidFill>
                <a:srgbClr val="999999"/>
              </a:solidFill>
              <a:ln w="9525" cap="rnd">
                <a:noFill/>
                <a:round/>
                <a:headEnd type="none" w="sm" len="sm"/>
                <a:tailEnd type="none" w="sm" len="sm"/>
              </a:ln>
            </p:spPr>
            <p:txBody>
              <a:bodyPr/>
              <a:lstStyle/>
              <a:p>
                <a:endParaRPr lang="en-US"/>
              </a:p>
            </p:txBody>
          </p:sp>
          <p:sp>
            <p:nvSpPr>
              <p:cNvPr id="9771" name="Freeform 87"/>
              <p:cNvSpPr>
                <a:spLocks/>
              </p:cNvSpPr>
              <p:nvPr/>
            </p:nvSpPr>
            <p:spPr bwMode="auto">
              <a:xfrm>
                <a:off x="185" y="2014"/>
                <a:ext cx="17" cy="17"/>
              </a:xfrm>
              <a:custGeom>
                <a:avLst/>
                <a:gdLst>
                  <a:gd name="T0" fmla="*/ 14 w 17"/>
                  <a:gd name="T1" fmla="*/ 10 h 17"/>
                  <a:gd name="T2" fmla="*/ 16 w 17"/>
                  <a:gd name="T3" fmla="*/ 6 h 17"/>
                  <a:gd name="T4" fmla="*/ 16 w 17"/>
                  <a:gd name="T5" fmla="*/ 3 h 17"/>
                  <a:gd name="T6" fmla="*/ 16 w 17"/>
                  <a:gd name="T7" fmla="*/ 1 h 17"/>
                  <a:gd name="T8" fmla="*/ 16 w 17"/>
                  <a:gd name="T9" fmla="*/ 0 h 17"/>
                  <a:gd name="T10" fmla="*/ 14 w 17"/>
                  <a:gd name="T11" fmla="*/ 0 h 17"/>
                  <a:gd name="T12" fmla="*/ 12 w 17"/>
                  <a:gd name="T13" fmla="*/ 0 h 17"/>
                  <a:gd name="T14" fmla="*/ 11 w 17"/>
                  <a:gd name="T15" fmla="*/ 0 h 17"/>
                  <a:gd name="T16" fmla="*/ 8 w 17"/>
                  <a:gd name="T17" fmla="*/ 0 h 17"/>
                  <a:gd name="T18" fmla="*/ 5 w 17"/>
                  <a:gd name="T19" fmla="*/ 2 h 17"/>
                  <a:gd name="T20" fmla="*/ 2 w 17"/>
                  <a:gd name="T21" fmla="*/ 4 h 17"/>
                  <a:gd name="T22" fmla="*/ 0 w 17"/>
                  <a:gd name="T23" fmla="*/ 8 h 17"/>
                  <a:gd name="T24" fmla="*/ 0 w 17"/>
                  <a:gd name="T25" fmla="*/ 11 h 17"/>
                  <a:gd name="T26" fmla="*/ 0 w 17"/>
                  <a:gd name="T27" fmla="*/ 13 h 17"/>
                  <a:gd name="T28" fmla="*/ 0 w 17"/>
                  <a:gd name="T29" fmla="*/ 14 h 17"/>
                  <a:gd name="T30" fmla="*/ 2 w 17"/>
                  <a:gd name="T31" fmla="*/ 14 h 17"/>
                  <a:gd name="T32" fmla="*/ 3 w 17"/>
                  <a:gd name="T33" fmla="*/ 16 h 17"/>
                  <a:gd name="T34" fmla="*/ 5 w 17"/>
                  <a:gd name="T35" fmla="*/ 16 h 17"/>
                  <a:gd name="T36" fmla="*/ 8 w 17"/>
                  <a:gd name="T37" fmla="*/ 14 h 17"/>
                  <a:gd name="T38" fmla="*/ 11 w 17"/>
                  <a:gd name="T39" fmla="*/ 12 h 17"/>
                  <a:gd name="T40" fmla="*/ 14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10"/>
                    </a:moveTo>
                    <a:lnTo>
                      <a:pt x="16" y="6"/>
                    </a:lnTo>
                    <a:lnTo>
                      <a:pt x="16" y="3"/>
                    </a:lnTo>
                    <a:lnTo>
                      <a:pt x="16" y="1"/>
                    </a:lnTo>
                    <a:lnTo>
                      <a:pt x="16" y="0"/>
                    </a:lnTo>
                    <a:lnTo>
                      <a:pt x="14" y="0"/>
                    </a:lnTo>
                    <a:lnTo>
                      <a:pt x="12" y="0"/>
                    </a:lnTo>
                    <a:lnTo>
                      <a:pt x="11" y="0"/>
                    </a:lnTo>
                    <a:lnTo>
                      <a:pt x="8" y="0"/>
                    </a:lnTo>
                    <a:lnTo>
                      <a:pt x="5" y="2"/>
                    </a:lnTo>
                    <a:lnTo>
                      <a:pt x="2" y="4"/>
                    </a:lnTo>
                    <a:lnTo>
                      <a:pt x="0" y="8"/>
                    </a:lnTo>
                    <a:lnTo>
                      <a:pt x="0" y="11"/>
                    </a:lnTo>
                    <a:lnTo>
                      <a:pt x="0" y="13"/>
                    </a:lnTo>
                    <a:lnTo>
                      <a:pt x="0" y="14"/>
                    </a:lnTo>
                    <a:lnTo>
                      <a:pt x="2" y="14"/>
                    </a:lnTo>
                    <a:lnTo>
                      <a:pt x="3" y="16"/>
                    </a:lnTo>
                    <a:lnTo>
                      <a:pt x="5" y="16"/>
                    </a:lnTo>
                    <a:lnTo>
                      <a:pt x="8" y="14"/>
                    </a:lnTo>
                    <a:lnTo>
                      <a:pt x="11" y="12"/>
                    </a:lnTo>
                    <a:lnTo>
                      <a:pt x="14" y="10"/>
                    </a:lnTo>
                  </a:path>
                </a:pathLst>
              </a:custGeom>
              <a:solidFill>
                <a:srgbClr val="333333"/>
              </a:solidFill>
              <a:ln w="9525" cap="rnd">
                <a:noFill/>
                <a:round/>
                <a:headEnd type="none" w="sm" len="sm"/>
                <a:tailEnd type="none" w="sm" len="sm"/>
              </a:ln>
            </p:spPr>
            <p:txBody>
              <a:bodyPr/>
              <a:lstStyle/>
              <a:p>
                <a:endParaRPr lang="en-US"/>
              </a:p>
            </p:txBody>
          </p:sp>
          <p:sp>
            <p:nvSpPr>
              <p:cNvPr id="9772" name="Freeform 88"/>
              <p:cNvSpPr>
                <a:spLocks/>
              </p:cNvSpPr>
              <p:nvPr/>
            </p:nvSpPr>
            <p:spPr bwMode="auto">
              <a:xfrm>
                <a:off x="186" y="2016"/>
                <a:ext cx="17" cy="16"/>
              </a:xfrm>
              <a:custGeom>
                <a:avLst/>
                <a:gdLst>
                  <a:gd name="T0" fmla="*/ 14 w 17"/>
                  <a:gd name="T1" fmla="*/ 8 h 16"/>
                  <a:gd name="T2" fmla="*/ 16 w 17"/>
                  <a:gd name="T3" fmla="*/ 6 h 16"/>
                  <a:gd name="T4" fmla="*/ 16 w 17"/>
                  <a:gd name="T5" fmla="*/ 3 h 16"/>
                  <a:gd name="T6" fmla="*/ 16 w 17"/>
                  <a:gd name="T7" fmla="*/ 0 h 16"/>
                  <a:gd name="T8" fmla="*/ 14 w 17"/>
                  <a:gd name="T9" fmla="*/ 0 h 16"/>
                  <a:gd name="T10" fmla="*/ 12 w 17"/>
                  <a:gd name="T11" fmla="*/ 0 h 16"/>
                  <a:gd name="T12" fmla="*/ 8 w 17"/>
                  <a:gd name="T13" fmla="*/ 0 h 16"/>
                  <a:gd name="T14" fmla="*/ 4 w 17"/>
                  <a:gd name="T15" fmla="*/ 2 h 16"/>
                  <a:gd name="T16" fmla="*/ 2 w 17"/>
                  <a:gd name="T17" fmla="*/ 5 h 16"/>
                  <a:gd name="T18" fmla="*/ 0 w 17"/>
                  <a:gd name="T19" fmla="*/ 8 h 16"/>
                  <a:gd name="T20" fmla="*/ 0 w 17"/>
                  <a:gd name="T21" fmla="*/ 10 h 16"/>
                  <a:gd name="T22" fmla="*/ 0 w 17"/>
                  <a:gd name="T23" fmla="*/ 13 h 16"/>
                  <a:gd name="T24" fmla="*/ 2 w 17"/>
                  <a:gd name="T25" fmla="*/ 15 h 16"/>
                  <a:gd name="T26" fmla="*/ 4 w 17"/>
                  <a:gd name="T27" fmla="*/ 15 h 16"/>
                  <a:gd name="T28" fmla="*/ 8 w 17"/>
                  <a:gd name="T29" fmla="*/ 15 h 16"/>
                  <a:gd name="T30" fmla="*/ 12 w 17"/>
                  <a:gd name="T31" fmla="*/ 11 h 16"/>
                  <a:gd name="T32" fmla="*/ 14 w 17"/>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6"/>
                  <a:gd name="T53" fmla="*/ 17 w 1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6">
                    <a:moveTo>
                      <a:pt x="14" y="8"/>
                    </a:moveTo>
                    <a:lnTo>
                      <a:pt x="16" y="6"/>
                    </a:lnTo>
                    <a:lnTo>
                      <a:pt x="16" y="3"/>
                    </a:lnTo>
                    <a:lnTo>
                      <a:pt x="16" y="0"/>
                    </a:lnTo>
                    <a:lnTo>
                      <a:pt x="14" y="0"/>
                    </a:lnTo>
                    <a:lnTo>
                      <a:pt x="12" y="0"/>
                    </a:lnTo>
                    <a:lnTo>
                      <a:pt x="8" y="0"/>
                    </a:lnTo>
                    <a:lnTo>
                      <a:pt x="4" y="2"/>
                    </a:lnTo>
                    <a:lnTo>
                      <a:pt x="2" y="5"/>
                    </a:lnTo>
                    <a:lnTo>
                      <a:pt x="0" y="8"/>
                    </a:lnTo>
                    <a:lnTo>
                      <a:pt x="0" y="10"/>
                    </a:lnTo>
                    <a:lnTo>
                      <a:pt x="0" y="13"/>
                    </a:lnTo>
                    <a:lnTo>
                      <a:pt x="2" y="15"/>
                    </a:lnTo>
                    <a:lnTo>
                      <a:pt x="4" y="15"/>
                    </a:lnTo>
                    <a:lnTo>
                      <a:pt x="8" y="15"/>
                    </a:lnTo>
                    <a:lnTo>
                      <a:pt x="12" y="11"/>
                    </a:lnTo>
                    <a:lnTo>
                      <a:pt x="14" y="8"/>
                    </a:lnTo>
                  </a:path>
                </a:pathLst>
              </a:custGeom>
              <a:solidFill>
                <a:srgbClr val="000000"/>
              </a:solidFill>
              <a:ln w="9525" cap="rnd">
                <a:noFill/>
                <a:round/>
                <a:headEnd type="none" w="sm" len="sm"/>
                <a:tailEnd type="none" w="sm" len="sm"/>
              </a:ln>
            </p:spPr>
            <p:txBody>
              <a:bodyPr/>
              <a:lstStyle/>
              <a:p>
                <a:endParaRPr lang="en-US"/>
              </a:p>
            </p:txBody>
          </p:sp>
          <p:sp>
            <p:nvSpPr>
              <p:cNvPr id="9773" name="Freeform 89"/>
              <p:cNvSpPr>
                <a:spLocks/>
              </p:cNvSpPr>
              <p:nvPr/>
            </p:nvSpPr>
            <p:spPr bwMode="auto">
              <a:xfrm>
                <a:off x="204" y="2002"/>
                <a:ext cx="17" cy="16"/>
              </a:xfrm>
              <a:custGeom>
                <a:avLst/>
                <a:gdLst>
                  <a:gd name="T0" fmla="*/ 2 w 17"/>
                  <a:gd name="T1" fmla="*/ 15 h 16"/>
                  <a:gd name="T2" fmla="*/ 1 w 17"/>
                  <a:gd name="T3" fmla="*/ 13 h 16"/>
                  <a:gd name="T4" fmla="*/ 0 w 17"/>
                  <a:gd name="T5" fmla="*/ 12 h 16"/>
                  <a:gd name="T6" fmla="*/ 0 w 17"/>
                  <a:gd name="T7" fmla="*/ 11 h 16"/>
                  <a:gd name="T8" fmla="*/ 0 w 17"/>
                  <a:gd name="T9" fmla="*/ 9 h 16"/>
                  <a:gd name="T10" fmla="*/ 0 w 17"/>
                  <a:gd name="T11" fmla="*/ 6 h 16"/>
                  <a:gd name="T12" fmla="*/ 1 w 17"/>
                  <a:gd name="T13" fmla="*/ 4 h 16"/>
                  <a:gd name="T14" fmla="*/ 2 w 17"/>
                  <a:gd name="T15" fmla="*/ 1 h 16"/>
                  <a:gd name="T16" fmla="*/ 6 w 17"/>
                  <a:gd name="T17" fmla="*/ 0 h 16"/>
                  <a:gd name="T18" fmla="*/ 9 w 17"/>
                  <a:gd name="T19" fmla="*/ 0 h 16"/>
                  <a:gd name="T20" fmla="*/ 12 w 17"/>
                  <a:gd name="T21" fmla="*/ 0 h 16"/>
                  <a:gd name="T22" fmla="*/ 13 w 17"/>
                  <a:gd name="T23" fmla="*/ 0 h 16"/>
                  <a:gd name="T24" fmla="*/ 14 w 17"/>
                  <a:gd name="T25" fmla="*/ 0 h 16"/>
                  <a:gd name="T26" fmla="*/ 14 w 17"/>
                  <a:gd name="T27" fmla="*/ 1 h 16"/>
                  <a:gd name="T28" fmla="*/ 16 w 17"/>
                  <a:gd name="T29" fmla="*/ 4 h 16"/>
                  <a:gd name="T30" fmla="*/ 14 w 17"/>
                  <a:gd name="T31" fmla="*/ 6 h 16"/>
                  <a:gd name="T32" fmla="*/ 13 w 17"/>
                  <a:gd name="T33" fmla="*/ 9 h 16"/>
                  <a:gd name="T34" fmla="*/ 10 w 17"/>
                  <a:gd name="T35" fmla="*/ 12 h 16"/>
                  <a:gd name="T36" fmla="*/ 8 w 17"/>
                  <a:gd name="T37" fmla="*/ 13 h 16"/>
                  <a:gd name="T38" fmla="*/ 5 w 17"/>
                  <a:gd name="T39" fmla="*/ 15 h 16"/>
                  <a:gd name="T40" fmla="*/ 2 w 17"/>
                  <a:gd name="T41" fmla="*/ 1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6"/>
                  <a:gd name="T65" fmla="*/ 17 w 1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6">
                    <a:moveTo>
                      <a:pt x="2" y="15"/>
                    </a:moveTo>
                    <a:lnTo>
                      <a:pt x="1" y="13"/>
                    </a:lnTo>
                    <a:lnTo>
                      <a:pt x="0" y="12"/>
                    </a:lnTo>
                    <a:lnTo>
                      <a:pt x="0" y="11"/>
                    </a:lnTo>
                    <a:lnTo>
                      <a:pt x="0" y="9"/>
                    </a:lnTo>
                    <a:lnTo>
                      <a:pt x="0" y="6"/>
                    </a:lnTo>
                    <a:lnTo>
                      <a:pt x="1" y="4"/>
                    </a:lnTo>
                    <a:lnTo>
                      <a:pt x="2" y="1"/>
                    </a:lnTo>
                    <a:lnTo>
                      <a:pt x="6" y="0"/>
                    </a:lnTo>
                    <a:lnTo>
                      <a:pt x="9" y="0"/>
                    </a:lnTo>
                    <a:lnTo>
                      <a:pt x="12" y="0"/>
                    </a:lnTo>
                    <a:lnTo>
                      <a:pt x="13" y="0"/>
                    </a:lnTo>
                    <a:lnTo>
                      <a:pt x="14" y="0"/>
                    </a:lnTo>
                    <a:lnTo>
                      <a:pt x="14" y="1"/>
                    </a:lnTo>
                    <a:lnTo>
                      <a:pt x="16" y="4"/>
                    </a:lnTo>
                    <a:lnTo>
                      <a:pt x="14" y="6"/>
                    </a:lnTo>
                    <a:lnTo>
                      <a:pt x="13" y="9"/>
                    </a:lnTo>
                    <a:lnTo>
                      <a:pt x="10" y="12"/>
                    </a:lnTo>
                    <a:lnTo>
                      <a:pt x="8" y="13"/>
                    </a:lnTo>
                    <a:lnTo>
                      <a:pt x="5" y="15"/>
                    </a:lnTo>
                    <a:lnTo>
                      <a:pt x="2" y="15"/>
                    </a:lnTo>
                  </a:path>
                </a:pathLst>
              </a:custGeom>
              <a:solidFill>
                <a:srgbClr val="999999"/>
              </a:solidFill>
              <a:ln w="9525" cap="rnd">
                <a:noFill/>
                <a:round/>
                <a:headEnd type="none" w="sm" len="sm"/>
                <a:tailEnd type="none" w="sm" len="sm"/>
              </a:ln>
            </p:spPr>
            <p:txBody>
              <a:bodyPr/>
              <a:lstStyle/>
              <a:p>
                <a:endParaRPr lang="en-US"/>
              </a:p>
            </p:txBody>
          </p:sp>
          <p:sp>
            <p:nvSpPr>
              <p:cNvPr id="9774" name="Freeform 90"/>
              <p:cNvSpPr>
                <a:spLocks/>
              </p:cNvSpPr>
              <p:nvPr/>
            </p:nvSpPr>
            <p:spPr bwMode="auto">
              <a:xfrm>
                <a:off x="206" y="2002"/>
                <a:ext cx="17" cy="17"/>
              </a:xfrm>
              <a:custGeom>
                <a:avLst/>
                <a:gdLst>
                  <a:gd name="T0" fmla="*/ 12 w 17"/>
                  <a:gd name="T1" fmla="*/ 9 h 17"/>
                  <a:gd name="T2" fmla="*/ 14 w 17"/>
                  <a:gd name="T3" fmla="*/ 6 h 17"/>
                  <a:gd name="T4" fmla="*/ 16 w 17"/>
                  <a:gd name="T5" fmla="*/ 3 h 17"/>
                  <a:gd name="T6" fmla="*/ 14 w 17"/>
                  <a:gd name="T7" fmla="*/ 0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1 h 17"/>
                  <a:gd name="T20" fmla="*/ 0 w 17"/>
                  <a:gd name="T21" fmla="*/ 5 h 17"/>
                  <a:gd name="T22" fmla="*/ 0 w 17"/>
                  <a:gd name="T23" fmla="*/ 7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3 h 17"/>
                  <a:gd name="T40" fmla="*/ 12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9"/>
                    </a:moveTo>
                    <a:lnTo>
                      <a:pt x="14" y="6"/>
                    </a:lnTo>
                    <a:lnTo>
                      <a:pt x="16" y="3"/>
                    </a:lnTo>
                    <a:lnTo>
                      <a:pt x="14" y="0"/>
                    </a:lnTo>
                    <a:lnTo>
                      <a:pt x="12" y="0"/>
                    </a:lnTo>
                    <a:lnTo>
                      <a:pt x="11" y="0"/>
                    </a:lnTo>
                    <a:lnTo>
                      <a:pt x="9" y="0"/>
                    </a:lnTo>
                    <a:lnTo>
                      <a:pt x="6" y="0"/>
                    </a:lnTo>
                    <a:lnTo>
                      <a:pt x="3" y="1"/>
                    </a:lnTo>
                    <a:lnTo>
                      <a:pt x="0" y="5"/>
                    </a:lnTo>
                    <a:lnTo>
                      <a:pt x="0" y="7"/>
                    </a:lnTo>
                    <a:lnTo>
                      <a:pt x="0" y="11"/>
                    </a:lnTo>
                    <a:lnTo>
                      <a:pt x="0" y="13"/>
                    </a:lnTo>
                    <a:lnTo>
                      <a:pt x="0" y="14"/>
                    </a:lnTo>
                    <a:lnTo>
                      <a:pt x="0" y="16"/>
                    </a:lnTo>
                    <a:lnTo>
                      <a:pt x="2" y="16"/>
                    </a:lnTo>
                    <a:lnTo>
                      <a:pt x="3" y="16"/>
                    </a:lnTo>
                    <a:lnTo>
                      <a:pt x="6" y="14"/>
                    </a:lnTo>
                    <a:lnTo>
                      <a:pt x="9" y="13"/>
                    </a:lnTo>
                    <a:lnTo>
                      <a:pt x="12" y="9"/>
                    </a:lnTo>
                  </a:path>
                </a:pathLst>
              </a:custGeom>
              <a:solidFill>
                <a:srgbClr val="333333"/>
              </a:solidFill>
              <a:ln w="9525" cap="rnd">
                <a:noFill/>
                <a:round/>
                <a:headEnd type="none" w="sm" len="sm"/>
                <a:tailEnd type="none" w="sm" len="sm"/>
              </a:ln>
            </p:spPr>
            <p:txBody>
              <a:bodyPr/>
              <a:lstStyle/>
              <a:p>
                <a:endParaRPr lang="en-US"/>
              </a:p>
            </p:txBody>
          </p:sp>
          <p:sp>
            <p:nvSpPr>
              <p:cNvPr id="9775" name="Freeform 91"/>
              <p:cNvSpPr>
                <a:spLocks/>
              </p:cNvSpPr>
              <p:nvPr/>
            </p:nvSpPr>
            <p:spPr bwMode="auto">
              <a:xfrm>
                <a:off x="207" y="2003"/>
                <a:ext cx="17" cy="17"/>
              </a:xfrm>
              <a:custGeom>
                <a:avLst/>
                <a:gdLst>
                  <a:gd name="T0" fmla="*/ 12 w 17"/>
                  <a:gd name="T1" fmla="*/ 10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4 w 17"/>
                  <a:gd name="T15" fmla="*/ 1 h 17"/>
                  <a:gd name="T16" fmla="*/ 0 w 17"/>
                  <a:gd name="T17" fmla="*/ 4 h 17"/>
                  <a:gd name="T18" fmla="*/ 0 w 17"/>
                  <a:gd name="T19" fmla="*/ 7 h 17"/>
                  <a:gd name="T20" fmla="*/ 0 w 17"/>
                  <a:gd name="T21" fmla="*/ 10 h 17"/>
                  <a:gd name="T22" fmla="*/ 0 w 17"/>
                  <a:gd name="T23" fmla="*/ 13 h 17"/>
                  <a:gd name="T24" fmla="*/ 0 w 17"/>
                  <a:gd name="T25" fmla="*/ 14 h 17"/>
                  <a:gd name="T26" fmla="*/ 4 w 17"/>
                  <a:gd name="T27" fmla="*/ 16 h 17"/>
                  <a:gd name="T28" fmla="*/ 6 w 17"/>
                  <a:gd name="T29" fmla="*/ 14 h 17"/>
                  <a:gd name="T30" fmla="*/ 10 w 17"/>
                  <a:gd name="T31" fmla="*/ 13 h 17"/>
                  <a:gd name="T32" fmla="*/ 12 w 17"/>
                  <a:gd name="T33" fmla="*/ 1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10"/>
                    </a:moveTo>
                    <a:lnTo>
                      <a:pt x="14" y="6"/>
                    </a:lnTo>
                    <a:lnTo>
                      <a:pt x="16" y="3"/>
                    </a:lnTo>
                    <a:lnTo>
                      <a:pt x="14" y="0"/>
                    </a:lnTo>
                    <a:lnTo>
                      <a:pt x="12" y="0"/>
                    </a:lnTo>
                    <a:lnTo>
                      <a:pt x="10" y="0"/>
                    </a:lnTo>
                    <a:lnTo>
                      <a:pt x="6" y="0"/>
                    </a:lnTo>
                    <a:lnTo>
                      <a:pt x="4" y="1"/>
                    </a:lnTo>
                    <a:lnTo>
                      <a:pt x="0" y="4"/>
                    </a:lnTo>
                    <a:lnTo>
                      <a:pt x="0" y="7"/>
                    </a:lnTo>
                    <a:lnTo>
                      <a:pt x="0" y="10"/>
                    </a:lnTo>
                    <a:lnTo>
                      <a:pt x="0" y="13"/>
                    </a:lnTo>
                    <a:lnTo>
                      <a:pt x="0" y="14"/>
                    </a:lnTo>
                    <a:lnTo>
                      <a:pt x="4" y="16"/>
                    </a:lnTo>
                    <a:lnTo>
                      <a:pt x="6" y="14"/>
                    </a:lnTo>
                    <a:lnTo>
                      <a:pt x="10" y="13"/>
                    </a:lnTo>
                    <a:lnTo>
                      <a:pt x="12" y="10"/>
                    </a:lnTo>
                  </a:path>
                </a:pathLst>
              </a:custGeom>
              <a:solidFill>
                <a:srgbClr val="000000"/>
              </a:solidFill>
              <a:ln w="9525" cap="rnd">
                <a:noFill/>
                <a:round/>
                <a:headEnd type="none" w="sm" len="sm"/>
                <a:tailEnd type="none" w="sm" len="sm"/>
              </a:ln>
            </p:spPr>
            <p:txBody>
              <a:bodyPr/>
              <a:lstStyle/>
              <a:p>
                <a:endParaRPr lang="en-US"/>
              </a:p>
            </p:txBody>
          </p:sp>
          <p:sp>
            <p:nvSpPr>
              <p:cNvPr id="9776" name="Freeform 92"/>
              <p:cNvSpPr>
                <a:spLocks/>
              </p:cNvSpPr>
              <p:nvPr/>
            </p:nvSpPr>
            <p:spPr bwMode="auto">
              <a:xfrm>
                <a:off x="188" y="2000"/>
                <a:ext cx="29" cy="21"/>
              </a:xfrm>
              <a:custGeom>
                <a:avLst/>
                <a:gdLst>
                  <a:gd name="T0" fmla="*/ 0 w 29"/>
                  <a:gd name="T1" fmla="*/ 13 h 21"/>
                  <a:gd name="T2" fmla="*/ 28 w 29"/>
                  <a:gd name="T3" fmla="*/ 0 h 21"/>
                  <a:gd name="T4" fmla="*/ 28 w 29"/>
                  <a:gd name="T5" fmla="*/ 4 h 21"/>
                  <a:gd name="T6" fmla="*/ 21 w 29"/>
                  <a:gd name="T7" fmla="*/ 9 h 21"/>
                  <a:gd name="T8" fmla="*/ 18 w 29"/>
                  <a:gd name="T9" fmla="*/ 13 h 21"/>
                  <a:gd name="T10" fmla="*/ 8 w 29"/>
                  <a:gd name="T11" fmla="*/ 20 h 21"/>
                  <a:gd name="T12" fmla="*/ 5 w 29"/>
                  <a:gd name="T13" fmla="*/ 17 h 21"/>
                  <a:gd name="T14" fmla="*/ 0 w 29"/>
                  <a:gd name="T15" fmla="*/ 18 h 21"/>
                  <a:gd name="T16" fmla="*/ 0 w 2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1"/>
                  <a:gd name="T29" fmla="*/ 29 w 2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1">
                    <a:moveTo>
                      <a:pt x="0" y="13"/>
                    </a:moveTo>
                    <a:lnTo>
                      <a:pt x="28" y="0"/>
                    </a:lnTo>
                    <a:lnTo>
                      <a:pt x="28" y="4"/>
                    </a:lnTo>
                    <a:lnTo>
                      <a:pt x="21" y="9"/>
                    </a:lnTo>
                    <a:lnTo>
                      <a:pt x="18" y="13"/>
                    </a:lnTo>
                    <a:lnTo>
                      <a:pt x="8" y="20"/>
                    </a:lnTo>
                    <a:lnTo>
                      <a:pt x="5" y="17"/>
                    </a:lnTo>
                    <a:lnTo>
                      <a:pt x="0" y="18"/>
                    </a:lnTo>
                    <a:lnTo>
                      <a:pt x="0" y="13"/>
                    </a:lnTo>
                  </a:path>
                </a:pathLst>
              </a:custGeom>
              <a:solidFill>
                <a:srgbClr val="333333"/>
              </a:solidFill>
              <a:ln w="9525" cap="rnd">
                <a:noFill/>
                <a:round/>
                <a:headEnd type="none" w="sm" len="sm"/>
                <a:tailEnd type="none" w="sm" len="sm"/>
              </a:ln>
            </p:spPr>
            <p:txBody>
              <a:bodyPr/>
              <a:lstStyle/>
              <a:p>
                <a:endParaRPr lang="en-US"/>
              </a:p>
            </p:txBody>
          </p:sp>
          <p:sp>
            <p:nvSpPr>
              <p:cNvPr id="9777" name="Freeform 93"/>
              <p:cNvSpPr>
                <a:spLocks/>
              </p:cNvSpPr>
              <p:nvPr/>
            </p:nvSpPr>
            <p:spPr bwMode="auto">
              <a:xfrm>
                <a:off x="197" y="2012"/>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778" name="Freeform 94"/>
              <p:cNvSpPr>
                <a:spLocks/>
              </p:cNvSpPr>
              <p:nvPr/>
            </p:nvSpPr>
            <p:spPr bwMode="auto">
              <a:xfrm>
                <a:off x="187" y="2014"/>
                <a:ext cx="17" cy="17"/>
              </a:xfrm>
              <a:custGeom>
                <a:avLst/>
                <a:gdLst>
                  <a:gd name="T0" fmla="*/ 0 w 17"/>
                  <a:gd name="T1" fmla="*/ 13 h 17"/>
                  <a:gd name="T2" fmla="*/ 0 w 17"/>
                  <a:gd name="T3" fmla="*/ 0 h 17"/>
                  <a:gd name="T4" fmla="*/ 16 w 17"/>
                  <a:gd name="T5" fmla="*/ 1 h 17"/>
                  <a:gd name="T6" fmla="*/ 16 w 17"/>
                  <a:gd name="T7" fmla="*/ 16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0" y="0"/>
                    </a:lnTo>
                    <a:lnTo>
                      <a:pt x="16" y="1"/>
                    </a:lnTo>
                    <a:lnTo>
                      <a:pt x="16" y="16"/>
                    </a:lnTo>
                    <a:lnTo>
                      <a:pt x="0" y="13"/>
                    </a:lnTo>
                  </a:path>
                </a:pathLst>
              </a:custGeom>
              <a:solidFill>
                <a:srgbClr val="666666"/>
              </a:solidFill>
              <a:ln w="9525" cap="rnd">
                <a:noFill/>
                <a:round/>
                <a:headEnd type="none" w="sm" len="sm"/>
                <a:tailEnd type="none" w="sm" len="sm"/>
              </a:ln>
            </p:spPr>
            <p:txBody>
              <a:bodyPr/>
              <a:lstStyle/>
              <a:p>
                <a:endParaRPr lang="en-US"/>
              </a:p>
            </p:txBody>
          </p:sp>
          <p:sp>
            <p:nvSpPr>
              <p:cNvPr id="9779" name="Freeform 95"/>
              <p:cNvSpPr>
                <a:spLocks/>
              </p:cNvSpPr>
              <p:nvPr/>
            </p:nvSpPr>
            <p:spPr bwMode="auto">
              <a:xfrm>
                <a:off x="187" y="2000"/>
                <a:ext cx="30" cy="17"/>
              </a:xfrm>
              <a:custGeom>
                <a:avLst/>
                <a:gdLst>
                  <a:gd name="T0" fmla="*/ 29 w 30"/>
                  <a:gd name="T1" fmla="*/ 0 h 17"/>
                  <a:gd name="T2" fmla="*/ 26 w 30"/>
                  <a:gd name="T3" fmla="*/ 0 h 17"/>
                  <a:gd name="T4" fmla="*/ 0 w 30"/>
                  <a:gd name="T5" fmla="*/ 14 h 17"/>
                  <a:gd name="T6" fmla="*/ 0 w 30"/>
                  <a:gd name="T7" fmla="*/ 16 h 17"/>
                  <a:gd name="T8" fmla="*/ 29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26" y="0"/>
                    </a:lnTo>
                    <a:lnTo>
                      <a:pt x="0" y="14"/>
                    </a:lnTo>
                    <a:lnTo>
                      <a:pt x="0" y="16"/>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780" name="Freeform 96"/>
              <p:cNvSpPr>
                <a:spLocks/>
              </p:cNvSpPr>
              <p:nvPr/>
            </p:nvSpPr>
            <p:spPr bwMode="auto">
              <a:xfrm>
                <a:off x="201" y="2010"/>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781" name="Freeform 97"/>
              <p:cNvSpPr>
                <a:spLocks/>
              </p:cNvSpPr>
              <p:nvPr/>
            </p:nvSpPr>
            <p:spPr bwMode="auto">
              <a:xfrm>
                <a:off x="204" y="2008"/>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782" name="Freeform 98"/>
              <p:cNvSpPr>
                <a:spLocks/>
              </p:cNvSpPr>
              <p:nvPr/>
            </p:nvSpPr>
            <p:spPr bwMode="auto">
              <a:xfrm>
                <a:off x="301" y="1945"/>
                <a:ext cx="17" cy="17"/>
              </a:xfrm>
              <a:custGeom>
                <a:avLst/>
                <a:gdLst>
                  <a:gd name="T0" fmla="*/ 2 w 17"/>
                  <a:gd name="T1" fmla="*/ 14 h 17"/>
                  <a:gd name="T2" fmla="*/ 0 w 17"/>
                  <a:gd name="T3" fmla="*/ 13 h 17"/>
                  <a:gd name="T4" fmla="*/ 0 w 17"/>
                  <a:gd name="T5" fmla="*/ 12 h 17"/>
                  <a:gd name="T6" fmla="*/ 0 w 17"/>
                  <a:gd name="T7" fmla="*/ 10 h 17"/>
                  <a:gd name="T8" fmla="*/ 0 w 17"/>
                  <a:gd name="T9" fmla="*/ 7 h 17"/>
                  <a:gd name="T10" fmla="*/ 0 w 17"/>
                  <a:gd name="T11" fmla="*/ 4 h 17"/>
                  <a:gd name="T12" fmla="*/ 2 w 17"/>
                  <a:gd name="T13" fmla="*/ 2 h 17"/>
                  <a:gd name="T14" fmla="*/ 5 w 17"/>
                  <a:gd name="T15" fmla="*/ 0 h 17"/>
                  <a:gd name="T16" fmla="*/ 9 w 17"/>
                  <a:gd name="T17" fmla="*/ 0 h 17"/>
                  <a:gd name="T18" fmla="*/ 10 w 17"/>
                  <a:gd name="T19" fmla="*/ 0 h 17"/>
                  <a:gd name="T20" fmla="*/ 13 w 17"/>
                  <a:gd name="T21" fmla="*/ 0 h 17"/>
                  <a:gd name="T22" fmla="*/ 14 w 17"/>
                  <a:gd name="T23" fmla="*/ 1 h 17"/>
                  <a:gd name="T24" fmla="*/ 14 w 17"/>
                  <a:gd name="T25" fmla="*/ 2 h 17"/>
                  <a:gd name="T26" fmla="*/ 16 w 17"/>
                  <a:gd name="T27" fmla="*/ 4 h 17"/>
                  <a:gd name="T28" fmla="*/ 14 w 17"/>
                  <a:gd name="T29" fmla="*/ 7 h 17"/>
                  <a:gd name="T30" fmla="*/ 13 w 17"/>
                  <a:gd name="T31" fmla="*/ 10 h 17"/>
                  <a:gd name="T32" fmla="*/ 10 w 17"/>
                  <a:gd name="T33" fmla="*/ 12 h 17"/>
                  <a:gd name="T34" fmla="*/ 8 w 17"/>
                  <a:gd name="T35" fmla="*/ 14 h 17"/>
                  <a:gd name="T36" fmla="*/ 5 w 17"/>
                  <a:gd name="T37" fmla="*/ 16 h 17"/>
                  <a:gd name="T38" fmla="*/ 2 w 17"/>
                  <a:gd name="T39" fmla="*/ 1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2" y="14"/>
                    </a:moveTo>
                    <a:lnTo>
                      <a:pt x="0" y="13"/>
                    </a:lnTo>
                    <a:lnTo>
                      <a:pt x="0" y="12"/>
                    </a:lnTo>
                    <a:lnTo>
                      <a:pt x="0" y="10"/>
                    </a:lnTo>
                    <a:lnTo>
                      <a:pt x="0" y="7"/>
                    </a:lnTo>
                    <a:lnTo>
                      <a:pt x="0" y="4"/>
                    </a:lnTo>
                    <a:lnTo>
                      <a:pt x="2" y="2"/>
                    </a:lnTo>
                    <a:lnTo>
                      <a:pt x="5" y="0"/>
                    </a:lnTo>
                    <a:lnTo>
                      <a:pt x="9" y="0"/>
                    </a:lnTo>
                    <a:lnTo>
                      <a:pt x="10" y="0"/>
                    </a:lnTo>
                    <a:lnTo>
                      <a:pt x="13" y="0"/>
                    </a:lnTo>
                    <a:lnTo>
                      <a:pt x="14" y="1"/>
                    </a:lnTo>
                    <a:lnTo>
                      <a:pt x="14" y="2"/>
                    </a:lnTo>
                    <a:lnTo>
                      <a:pt x="16" y="4"/>
                    </a:lnTo>
                    <a:lnTo>
                      <a:pt x="14" y="7"/>
                    </a:lnTo>
                    <a:lnTo>
                      <a:pt x="13" y="10"/>
                    </a:lnTo>
                    <a:lnTo>
                      <a:pt x="10" y="12"/>
                    </a:lnTo>
                    <a:lnTo>
                      <a:pt x="8" y="14"/>
                    </a:lnTo>
                    <a:lnTo>
                      <a:pt x="5" y="16"/>
                    </a:lnTo>
                    <a:lnTo>
                      <a:pt x="2" y="14"/>
                    </a:lnTo>
                  </a:path>
                </a:pathLst>
              </a:custGeom>
              <a:solidFill>
                <a:srgbClr val="999999"/>
              </a:solidFill>
              <a:ln w="9525" cap="rnd">
                <a:noFill/>
                <a:round/>
                <a:headEnd type="none" w="sm" len="sm"/>
                <a:tailEnd type="none" w="sm" len="sm"/>
              </a:ln>
            </p:spPr>
            <p:txBody>
              <a:bodyPr/>
              <a:lstStyle/>
              <a:p>
                <a:endParaRPr lang="en-US"/>
              </a:p>
            </p:txBody>
          </p:sp>
          <p:sp>
            <p:nvSpPr>
              <p:cNvPr id="9783" name="Freeform 99"/>
              <p:cNvSpPr>
                <a:spLocks/>
              </p:cNvSpPr>
              <p:nvPr/>
            </p:nvSpPr>
            <p:spPr bwMode="auto">
              <a:xfrm>
                <a:off x="302" y="1946"/>
                <a:ext cx="17" cy="18"/>
              </a:xfrm>
              <a:custGeom>
                <a:avLst/>
                <a:gdLst>
                  <a:gd name="T0" fmla="*/ 13 w 17"/>
                  <a:gd name="T1" fmla="*/ 11 h 18"/>
                  <a:gd name="T2" fmla="*/ 14 w 17"/>
                  <a:gd name="T3" fmla="*/ 7 h 18"/>
                  <a:gd name="T4" fmla="*/ 16 w 17"/>
                  <a:gd name="T5" fmla="*/ 3 h 18"/>
                  <a:gd name="T6" fmla="*/ 14 w 17"/>
                  <a:gd name="T7" fmla="*/ 1 h 18"/>
                  <a:gd name="T8" fmla="*/ 14 w 17"/>
                  <a:gd name="T9" fmla="*/ 0 h 18"/>
                  <a:gd name="T10" fmla="*/ 13 w 17"/>
                  <a:gd name="T11" fmla="*/ 0 h 18"/>
                  <a:gd name="T12" fmla="*/ 11 w 17"/>
                  <a:gd name="T13" fmla="*/ 0 h 18"/>
                  <a:gd name="T14" fmla="*/ 10 w 17"/>
                  <a:gd name="T15" fmla="*/ 0 h 18"/>
                  <a:gd name="T16" fmla="*/ 7 w 17"/>
                  <a:gd name="T17" fmla="*/ 0 h 18"/>
                  <a:gd name="T18" fmla="*/ 4 w 17"/>
                  <a:gd name="T19" fmla="*/ 2 h 18"/>
                  <a:gd name="T20" fmla="*/ 1 w 17"/>
                  <a:gd name="T21" fmla="*/ 5 h 18"/>
                  <a:gd name="T22" fmla="*/ 0 w 17"/>
                  <a:gd name="T23" fmla="*/ 8 h 18"/>
                  <a:gd name="T24" fmla="*/ 0 w 17"/>
                  <a:gd name="T25" fmla="*/ 12 h 18"/>
                  <a:gd name="T26" fmla="*/ 0 w 17"/>
                  <a:gd name="T27" fmla="*/ 14 h 18"/>
                  <a:gd name="T28" fmla="*/ 0 w 17"/>
                  <a:gd name="T29" fmla="*/ 15 h 18"/>
                  <a:gd name="T30" fmla="*/ 1 w 17"/>
                  <a:gd name="T31" fmla="*/ 15 h 18"/>
                  <a:gd name="T32" fmla="*/ 3 w 17"/>
                  <a:gd name="T33" fmla="*/ 17 h 18"/>
                  <a:gd name="T34" fmla="*/ 4 w 17"/>
                  <a:gd name="T35" fmla="*/ 17 h 18"/>
                  <a:gd name="T36" fmla="*/ 7 w 17"/>
                  <a:gd name="T37" fmla="*/ 15 h 18"/>
                  <a:gd name="T38" fmla="*/ 10 w 17"/>
                  <a:gd name="T39" fmla="*/ 13 h 18"/>
                  <a:gd name="T40" fmla="*/ 13 w 17"/>
                  <a:gd name="T41" fmla="*/ 1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3" y="11"/>
                    </a:moveTo>
                    <a:lnTo>
                      <a:pt x="14" y="7"/>
                    </a:lnTo>
                    <a:lnTo>
                      <a:pt x="16" y="3"/>
                    </a:lnTo>
                    <a:lnTo>
                      <a:pt x="14" y="1"/>
                    </a:lnTo>
                    <a:lnTo>
                      <a:pt x="14" y="0"/>
                    </a:lnTo>
                    <a:lnTo>
                      <a:pt x="13" y="0"/>
                    </a:lnTo>
                    <a:lnTo>
                      <a:pt x="11" y="0"/>
                    </a:lnTo>
                    <a:lnTo>
                      <a:pt x="10" y="0"/>
                    </a:lnTo>
                    <a:lnTo>
                      <a:pt x="7" y="0"/>
                    </a:lnTo>
                    <a:lnTo>
                      <a:pt x="4" y="2"/>
                    </a:lnTo>
                    <a:lnTo>
                      <a:pt x="1" y="5"/>
                    </a:lnTo>
                    <a:lnTo>
                      <a:pt x="0" y="8"/>
                    </a:lnTo>
                    <a:lnTo>
                      <a:pt x="0" y="12"/>
                    </a:lnTo>
                    <a:lnTo>
                      <a:pt x="0" y="14"/>
                    </a:lnTo>
                    <a:lnTo>
                      <a:pt x="0" y="15"/>
                    </a:lnTo>
                    <a:lnTo>
                      <a:pt x="1" y="15"/>
                    </a:lnTo>
                    <a:lnTo>
                      <a:pt x="3" y="17"/>
                    </a:lnTo>
                    <a:lnTo>
                      <a:pt x="4" y="17"/>
                    </a:lnTo>
                    <a:lnTo>
                      <a:pt x="7" y="15"/>
                    </a:lnTo>
                    <a:lnTo>
                      <a:pt x="10" y="13"/>
                    </a:lnTo>
                    <a:lnTo>
                      <a:pt x="13" y="11"/>
                    </a:lnTo>
                  </a:path>
                </a:pathLst>
              </a:custGeom>
              <a:solidFill>
                <a:srgbClr val="333333"/>
              </a:solidFill>
              <a:ln w="9525" cap="rnd">
                <a:noFill/>
                <a:round/>
                <a:headEnd type="none" w="sm" len="sm"/>
                <a:tailEnd type="none" w="sm" len="sm"/>
              </a:ln>
            </p:spPr>
            <p:txBody>
              <a:bodyPr/>
              <a:lstStyle/>
              <a:p>
                <a:endParaRPr lang="en-US"/>
              </a:p>
            </p:txBody>
          </p:sp>
          <p:sp>
            <p:nvSpPr>
              <p:cNvPr id="9784" name="Freeform 100"/>
              <p:cNvSpPr>
                <a:spLocks/>
              </p:cNvSpPr>
              <p:nvPr/>
            </p:nvSpPr>
            <p:spPr bwMode="auto">
              <a:xfrm>
                <a:off x="304" y="1949"/>
                <a:ext cx="17" cy="17"/>
              </a:xfrm>
              <a:custGeom>
                <a:avLst/>
                <a:gdLst>
                  <a:gd name="T0" fmla="*/ 12 w 17"/>
                  <a:gd name="T1" fmla="*/ 9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2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2 w 17"/>
                  <a:gd name="T27" fmla="*/ 16 h 17"/>
                  <a:gd name="T28" fmla="*/ 6 w 17"/>
                  <a:gd name="T29" fmla="*/ 16 h 17"/>
                  <a:gd name="T30" fmla="*/ 10 w 17"/>
                  <a:gd name="T31" fmla="*/ 12 h 17"/>
                  <a:gd name="T32" fmla="*/ 12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9"/>
                    </a:moveTo>
                    <a:lnTo>
                      <a:pt x="14" y="6"/>
                    </a:lnTo>
                    <a:lnTo>
                      <a:pt x="16" y="3"/>
                    </a:lnTo>
                    <a:lnTo>
                      <a:pt x="14" y="0"/>
                    </a:lnTo>
                    <a:lnTo>
                      <a:pt x="12" y="0"/>
                    </a:lnTo>
                    <a:lnTo>
                      <a:pt x="10" y="0"/>
                    </a:lnTo>
                    <a:lnTo>
                      <a:pt x="6" y="0"/>
                    </a:lnTo>
                    <a:lnTo>
                      <a:pt x="2" y="2"/>
                    </a:lnTo>
                    <a:lnTo>
                      <a:pt x="0" y="5"/>
                    </a:lnTo>
                    <a:lnTo>
                      <a:pt x="0" y="8"/>
                    </a:lnTo>
                    <a:lnTo>
                      <a:pt x="0" y="11"/>
                    </a:lnTo>
                    <a:lnTo>
                      <a:pt x="0" y="14"/>
                    </a:lnTo>
                    <a:lnTo>
                      <a:pt x="0" y="16"/>
                    </a:lnTo>
                    <a:lnTo>
                      <a:pt x="2" y="16"/>
                    </a:lnTo>
                    <a:lnTo>
                      <a:pt x="6" y="16"/>
                    </a:lnTo>
                    <a:lnTo>
                      <a:pt x="10" y="12"/>
                    </a:lnTo>
                    <a:lnTo>
                      <a:pt x="12" y="9"/>
                    </a:lnTo>
                  </a:path>
                </a:pathLst>
              </a:custGeom>
              <a:solidFill>
                <a:srgbClr val="000000"/>
              </a:solidFill>
              <a:ln w="9525" cap="rnd">
                <a:noFill/>
                <a:round/>
                <a:headEnd type="none" w="sm" len="sm"/>
                <a:tailEnd type="none" w="sm" len="sm"/>
              </a:ln>
            </p:spPr>
            <p:txBody>
              <a:bodyPr/>
              <a:lstStyle/>
              <a:p>
                <a:endParaRPr lang="en-US"/>
              </a:p>
            </p:txBody>
          </p:sp>
          <p:sp>
            <p:nvSpPr>
              <p:cNvPr id="9785" name="Freeform 101"/>
              <p:cNvSpPr>
                <a:spLocks/>
              </p:cNvSpPr>
              <p:nvPr/>
            </p:nvSpPr>
            <p:spPr bwMode="auto">
              <a:xfrm>
                <a:off x="321" y="1934"/>
                <a:ext cx="17" cy="17"/>
              </a:xfrm>
              <a:custGeom>
                <a:avLst/>
                <a:gdLst>
                  <a:gd name="T0" fmla="*/ 2 w 17"/>
                  <a:gd name="T1" fmla="*/ 16 h 17"/>
                  <a:gd name="T2" fmla="*/ 1 w 17"/>
                  <a:gd name="T3" fmla="*/ 14 h 17"/>
                  <a:gd name="T4" fmla="*/ 0 w 17"/>
                  <a:gd name="T5" fmla="*/ 13 h 17"/>
                  <a:gd name="T6" fmla="*/ 0 w 17"/>
                  <a:gd name="T7" fmla="*/ 12 h 17"/>
                  <a:gd name="T8" fmla="*/ 0 w 17"/>
                  <a:gd name="T9" fmla="*/ 10 h 17"/>
                  <a:gd name="T10" fmla="*/ 0 w 17"/>
                  <a:gd name="T11" fmla="*/ 7 h 17"/>
                  <a:gd name="T12" fmla="*/ 1 w 17"/>
                  <a:gd name="T13" fmla="*/ 4 h 17"/>
                  <a:gd name="T14" fmla="*/ 4 w 17"/>
                  <a:gd name="T15" fmla="*/ 2 h 17"/>
                  <a:gd name="T16" fmla="*/ 6 w 17"/>
                  <a:gd name="T17" fmla="*/ 0 h 17"/>
                  <a:gd name="T18" fmla="*/ 9 w 17"/>
                  <a:gd name="T19" fmla="*/ 0 h 17"/>
                  <a:gd name="T20" fmla="*/ 12 w 17"/>
                  <a:gd name="T21" fmla="*/ 0 h 17"/>
                  <a:gd name="T22" fmla="*/ 13 w 17"/>
                  <a:gd name="T23" fmla="*/ 1 h 17"/>
                  <a:gd name="T24" fmla="*/ 14 w 17"/>
                  <a:gd name="T25" fmla="*/ 1 h 17"/>
                  <a:gd name="T26" fmla="*/ 16 w 17"/>
                  <a:gd name="T27" fmla="*/ 2 h 17"/>
                  <a:gd name="T28" fmla="*/ 16 w 17"/>
                  <a:gd name="T29" fmla="*/ 4 h 17"/>
                  <a:gd name="T30" fmla="*/ 16 w 17"/>
                  <a:gd name="T31" fmla="*/ 7 h 17"/>
                  <a:gd name="T32" fmla="*/ 13 w 17"/>
                  <a:gd name="T33" fmla="*/ 10 h 17"/>
                  <a:gd name="T34" fmla="*/ 10 w 17"/>
                  <a:gd name="T35" fmla="*/ 12 h 17"/>
                  <a:gd name="T36" fmla="*/ 8 w 17"/>
                  <a:gd name="T37" fmla="*/ 14 h 17"/>
                  <a:gd name="T38" fmla="*/ 5 w 17"/>
                  <a:gd name="T39" fmla="*/ 16 h 17"/>
                  <a:gd name="T40" fmla="*/ 2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2" y="16"/>
                    </a:moveTo>
                    <a:lnTo>
                      <a:pt x="1" y="14"/>
                    </a:lnTo>
                    <a:lnTo>
                      <a:pt x="0" y="13"/>
                    </a:lnTo>
                    <a:lnTo>
                      <a:pt x="0" y="12"/>
                    </a:lnTo>
                    <a:lnTo>
                      <a:pt x="0" y="10"/>
                    </a:lnTo>
                    <a:lnTo>
                      <a:pt x="0" y="7"/>
                    </a:lnTo>
                    <a:lnTo>
                      <a:pt x="1" y="4"/>
                    </a:lnTo>
                    <a:lnTo>
                      <a:pt x="4" y="2"/>
                    </a:lnTo>
                    <a:lnTo>
                      <a:pt x="6" y="0"/>
                    </a:lnTo>
                    <a:lnTo>
                      <a:pt x="9" y="0"/>
                    </a:lnTo>
                    <a:lnTo>
                      <a:pt x="12" y="0"/>
                    </a:lnTo>
                    <a:lnTo>
                      <a:pt x="13" y="1"/>
                    </a:lnTo>
                    <a:lnTo>
                      <a:pt x="14" y="1"/>
                    </a:lnTo>
                    <a:lnTo>
                      <a:pt x="16" y="2"/>
                    </a:lnTo>
                    <a:lnTo>
                      <a:pt x="16" y="4"/>
                    </a:lnTo>
                    <a:lnTo>
                      <a:pt x="16" y="7"/>
                    </a:lnTo>
                    <a:lnTo>
                      <a:pt x="13" y="10"/>
                    </a:lnTo>
                    <a:lnTo>
                      <a:pt x="10" y="12"/>
                    </a:lnTo>
                    <a:lnTo>
                      <a:pt x="8" y="14"/>
                    </a:lnTo>
                    <a:lnTo>
                      <a:pt x="5" y="16"/>
                    </a:lnTo>
                    <a:lnTo>
                      <a:pt x="2" y="16"/>
                    </a:lnTo>
                  </a:path>
                </a:pathLst>
              </a:custGeom>
              <a:solidFill>
                <a:srgbClr val="999999"/>
              </a:solidFill>
              <a:ln w="9525" cap="rnd">
                <a:noFill/>
                <a:round/>
                <a:headEnd type="none" w="sm" len="sm"/>
                <a:tailEnd type="none" w="sm" len="sm"/>
              </a:ln>
            </p:spPr>
            <p:txBody>
              <a:bodyPr/>
              <a:lstStyle/>
              <a:p>
                <a:endParaRPr lang="en-US"/>
              </a:p>
            </p:txBody>
          </p:sp>
          <p:sp>
            <p:nvSpPr>
              <p:cNvPr id="9786" name="Freeform 102"/>
              <p:cNvSpPr>
                <a:spLocks/>
              </p:cNvSpPr>
              <p:nvPr/>
            </p:nvSpPr>
            <p:spPr bwMode="auto">
              <a:xfrm>
                <a:off x="323" y="1935"/>
                <a:ext cx="17" cy="17"/>
              </a:xfrm>
              <a:custGeom>
                <a:avLst/>
                <a:gdLst>
                  <a:gd name="T0" fmla="*/ 12 w 17"/>
                  <a:gd name="T1" fmla="*/ 10 h 17"/>
                  <a:gd name="T2" fmla="*/ 16 w 17"/>
                  <a:gd name="T3" fmla="*/ 6 h 17"/>
                  <a:gd name="T4" fmla="*/ 16 w 17"/>
                  <a:gd name="T5" fmla="*/ 3 h 17"/>
                  <a:gd name="T6" fmla="*/ 16 w 17"/>
                  <a:gd name="T7" fmla="*/ 1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2 h 17"/>
                  <a:gd name="T20" fmla="*/ 0 w 17"/>
                  <a:gd name="T21" fmla="*/ 4 h 17"/>
                  <a:gd name="T22" fmla="*/ 0 w 17"/>
                  <a:gd name="T23" fmla="*/ 8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2 h 17"/>
                  <a:gd name="T40" fmla="*/ 12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10"/>
                    </a:moveTo>
                    <a:lnTo>
                      <a:pt x="16" y="6"/>
                    </a:lnTo>
                    <a:lnTo>
                      <a:pt x="16" y="3"/>
                    </a:lnTo>
                    <a:lnTo>
                      <a:pt x="16" y="1"/>
                    </a:lnTo>
                    <a:lnTo>
                      <a:pt x="14" y="0"/>
                    </a:lnTo>
                    <a:lnTo>
                      <a:pt x="12" y="0"/>
                    </a:lnTo>
                    <a:lnTo>
                      <a:pt x="11" y="0"/>
                    </a:lnTo>
                    <a:lnTo>
                      <a:pt x="9" y="0"/>
                    </a:lnTo>
                    <a:lnTo>
                      <a:pt x="6" y="0"/>
                    </a:lnTo>
                    <a:lnTo>
                      <a:pt x="3" y="2"/>
                    </a:lnTo>
                    <a:lnTo>
                      <a:pt x="0" y="4"/>
                    </a:lnTo>
                    <a:lnTo>
                      <a:pt x="0" y="8"/>
                    </a:lnTo>
                    <a:lnTo>
                      <a:pt x="0" y="11"/>
                    </a:lnTo>
                    <a:lnTo>
                      <a:pt x="0" y="13"/>
                    </a:lnTo>
                    <a:lnTo>
                      <a:pt x="0" y="14"/>
                    </a:lnTo>
                    <a:lnTo>
                      <a:pt x="0" y="16"/>
                    </a:lnTo>
                    <a:lnTo>
                      <a:pt x="2" y="16"/>
                    </a:lnTo>
                    <a:lnTo>
                      <a:pt x="3" y="16"/>
                    </a:lnTo>
                    <a:lnTo>
                      <a:pt x="6" y="14"/>
                    </a:lnTo>
                    <a:lnTo>
                      <a:pt x="9" y="12"/>
                    </a:lnTo>
                    <a:lnTo>
                      <a:pt x="12" y="10"/>
                    </a:lnTo>
                  </a:path>
                </a:pathLst>
              </a:custGeom>
              <a:solidFill>
                <a:srgbClr val="333333"/>
              </a:solidFill>
              <a:ln w="9525" cap="rnd">
                <a:noFill/>
                <a:round/>
                <a:headEnd type="none" w="sm" len="sm"/>
                <a:tailEnd type="none" w="sm" len="sm"/>
              </a:ln>
            </p:spPr>
            <p:txBody>
              <a:bodyPr/>
              <a:lstStyle/>
              <a:p>
                <a:endParaRPr lang="en-US"/>
              </a:p>
            </p:txBody>
          </p:sp>
          <p:sp>
            <p:nvSpPr>
              <p:cNvPr id="9787" name="Freeform 103"/>
              <p:cNvSpPr>
                <a:spLocks/>
              </p:cNvSpPr>
              <p:nvPr/>
            </p:nvSpPr>
            <p:spPr bwMode="auto">
              <a:xfrm>
                <a:off x="324" y="1937"/>
                <a:ext cx="17" cy="17"/>
              </a:xfrm>
              <a:custGeom>
                <a:avLst/>
                <a:gdLst>
                  <a:gd name="T0" fmla="*/ 14 w 17"/>
                  <a:gd name="T1" fmla="*/ 9 h 17"/>
                  <a:gd name="T2" fmla="*/ 16 w 17"/>
                  <a:gd name="T3" fmla="*/ 6 h 17"/>
                  <a:gd name="T4" fmla="*/ 16 w 17"/>
                  <a:gd name="T5" fmla="*/ 3 h 17"/>
                  <a:gd name="T6" fmla="*/ 16 w 17"/>
                  <a:gd name="T7" fmla="*/ 0 h 17"/>
                  <a:gd name="T8" fmla="*/ 14 w 17"/>
                  <a:gd name="T9" fmla="*/ 0 h 17"/>
                  <a:gd name="T10" fmla="*/ 10 w 17"/>
                  <a:gd name="T11" fmla="*/ 0 h 17"/>
                  <a:gd name="T12" fmla="*/ 6 w 17"/>
                  <a:gd name="T13" fmla="*/ 0 h 17"/>
                  <a:gd name="T14" fmla="*/ 4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4 w 17"/>
                  <a:gd name="T27" fmla="*/ 16 h 17"/>
                  <a:gd name="T28" fmla="*/ 6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3"/>
                    </a:lnTo>
                    <a:lnTo>
                      <a:pt x="16" y="0"/>
                    </a:lnTo>
                    <a:lnTo>
                      <a:pt x="14" y="0"/>
                    </a:lnTo>
                    <a:lnTo>
                      <a:pt x="10" y="0"/>
                    </a:lnTo>
                    <a:lnTo>
                      <a:pt x="6" y="0"/>
                    </a:lnTo>
                    <a:lnTo>
                      <a:pt x="4" y="2"/>
                    </a:lnTo>
                    <a:lnTo>
                      <a:pt x="0" y="5"/>
                    </a:lnTo>
                    <a:lnTo>
                      <a:pt x="0" y="8"/>
                    </a:lnTo>
                    <a:lnTo>
                      <a:pt x="0" y="11"/>
                    </a:lnTo>
                    <a:lnTo>
                      <a:pt x="0" y="14"/>
                    </a:lnTo>
                    <a:lnTo>
                      <a:pt x="0" y="16"/>
                    </a:lnTo>
                    <a:lnTo>
                      <a:pt x="4" y="16"/>
                    </a:lnTo>
                    <a:lnTo>
                      <a:pt x="6"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788" name="Freeform 104"/>
              <p:cNvSpPr>
                <a:spLocks/>
              </p:cNvSpPr>
              <p:nvPr/>
            </p:nvSpPr>
            <p:spPr bwMode="auto">
              <a:xfrm>
                <a:off x="306" y="1931"/>
                <a:ext cx="28" cy="24"/>
              </a:xfrm>
              <a:custGeom>
                <a:avLst/>
                <a:gdLst>
                  <a:gd name="T0" fmla="*/ 0 w 28"/>
                  <a:gd name="T1" fmla="*/ 16 h 24"/>
                  <a:gd name="T2" fmla="*/ 27 w 28"/>
                  <a:gd name="T3" fmla="*/ 0 h 24"/>
                  <a:gd name="T4" fmla="*/ 27 w 28"/>
                  <a:gd name="T5" fmla="*/ 4 h 24"/>
                  <a:gd name="T6" fmla="*/ 20 w 28"/>
                  <a:gd name="T7" fmla="*/ 11 h 24"/>
                  <a:gd name="T8" fmla="*/ 17 w 28"/>
                  <a:gd name="T9" fmla="*/ 16 h 24"/>
                  <a:gd name="T10" fmla="*/ 7 w 28"/>
                  <a:gd name="T11" fmla="*/ 23 h 24"/>
                  <a:gd name="T12" fmla="*/ 4 w 28"/>
                  <a:gd name="T13" fmla="*/ 20 h 24"/>
                  <a:gd name="T14" fmla="*/ 0 w 28"/>
                  <a:gd name="T15" fmla="*/ 21 h 24"/>
                  <a:gd name="T16" fmla="*/ 0 w 28"/>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0" y="16"/>
                    </a:moveTo>
                    <a:lnTo>
                      <a:pt x="27" y="0"/>
                    </a:lnTo>
                    <a:lnTo>
                      <a:pt x="27" y="4"/>
                    </a:lnTo>
                    <a:lnTo>
                      <a:pt x="20" y="11"/>
                    </a:lnTo>
                    <a:lnTo>
                      <a:pt x="17" y="16"/>
                    </a:lnTo>
                    <a:lnTo>
                      <a:pt x="7" y="23"/>
                    </a:lnTo>
                    <a:lnTo>
                      <a:pt x="4" y="20"/>
                    </a:lnTo>
                    <a:lnTo>
                      <a:pt x="0" y="21"/>
                    </a:lnTo>
                    <a:lnTo>
                      <a:pt x="0" y="16"/>
                    </a:lnTo>
                  </a:path>
                </a:pathLst>
              </a:custGeom>
              <a:solidFill>
                <a:srgbClr val="333333"/>
              </a:solidFill>
              <a:ln w="9525" cap="rnd">
                <a:noFill/>
                <a:round/>
                <a:headEnd type="none" w="sm" len="sm"/>
                <a:tailEnd type="none" w="sm" len="sm"/>
              </a:ln>
            </p:spPr>
            <p:txBody>
              <a:bodyPr/>
              <a:lstStyle/>
              <a:p>
                <a:endParaRPr lang="en-US"/>
              </a:p>
            </p:txBody>
          </p:sp>
          <p:sp>
            <p:nvSpPr>
              <p:cNvPr id="9789" name="Freeform 105"/>
              <p:cNvSpPr>
                <a:spLocks/>
              </p:cNvSpPr>
              <p:nvPr/>
            </p:nvSpPr>
            <p:spPr bwMode="auto">
              <a:xfrm>
                <a:off x="314" y="1944"/>
                <a:ext cx="16" cy="17"/>
              </a:xfrm>
              <a:custGeom>
                <a:avLst/>
                <a:gdLst>
                  <a:gd name="T0" fmla="*/ 15 w 16"/>
                  <a:gd name="T1" fmla="*/ 11 h 17"/>
                  <a:gd name="T2" fmla="*/ 15 w 16"/>
                  <a:gd name="T3" fmla="*/ 0 h 17"/>
                  <a:gd name="T4" fmla="*/ 0 w 16"/>
                  <a:gd name="T5" fmla="*/ 1 h 17"/>
                  <a:gd name="T6" fmla="*/ 0 w 16"/>
                  <a:gd name="T7" fmla="*/ 16 h 17"/>
                  <a:gd name="T8" fmla="*/ 15 w 16"/>
                  <a:gd name="T9" fmla="*/ 1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1"/>
                    </a:moveTo>
                    <a:lnTo>
                      <a:pt x="15" y="0"/>
                    </a:lnTo>
                    <a:lnTo>
                      <a:pt x="0" y="1"/>
                    </a:lnTo>
                    <a:lnTo>
                      <a:pt x="0" y="16"/>
                    </a:lnTo>
                    <a:lnTo>
                      <a:pt x="15" y="11"/>
                    </a:lnTo>
                  </a:path>
                </a:pathLst>
              </a:custGeom>
              <a:solidFill>
                <a:srgbClr val="000000"/>
              </a:solidFill>
              <a:ln w="9525" cap="rnd">
                <a:noFill/>
                <a:round/>
                <a:headEnd type="none" w="sm" len="sm"/>
                <a:tailEnd type="none" w="sm" len="sm"/>
              </a:ln>
            </p:spPr>
            <p:txBody>
              <a:bodyPr/>
              <a:lstStyle/>
              <a:p>
                <a:endParaRPr lang="en-US"/>
              </a:p>
            </p:txBody>
          </p:sp>
          <p:sp>
            <p:nvSpPr>
              <p:cNvPr id="9790" name="Freeform 106"/>
              <p:cNvSpPr>
                <a:spLocks/>
              </p:cNvSpPr>
              <p:nvPr/>
            </p:nvSpPr>
            <p:spPr bwMode="auto">
              <a:xfrm>
                <a:off x="304" y="1946"/>
                <a:ext cx="17" cy="18"/>
              </a:xfrm>
              <a:custGeom>
                <a:avLst/>
                <a:gdLst>
                  <a:gd name="T0" fmla="*/ 0 w 17"/>
                  <a:gd name="T1" fmla="*/ 14 h 18"/>
                  <a:gd name="T2" fmla="*/ 0 w 17"/>
                  <a:gd name="T3" fmla="*/ 0 h 18"/>
                  <a:gd name="T4" fmla="*/ 16 w 17"/>
                  <a:gd name="T5" fmla="*/ 2 h 18"/>
                  <a:gd name="T6" fmla="*/ 16 w 17"/>
                  <a:gd name="T7" fmla="*/ 17 h 18"/>
                  <a:gd name="T8" fmla="*/ 0 w 17"/>
                  <a:gd name="T9" fmla="*/ 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4"/>
                    </a:moveTo>
                    <a:lnTo>
                      <a:pt x="0" y="0"/>
                    </a:lnTo>
                    <a:lnTo>
                      <a:pt x="16" y="2"/>
                    </a:lnTo>
                    <a:lnTo>
                      <a:pt x="16" y="17"/>
                    </a:lnTo>
                    <a:lnTo>
                      <a:pt x="0" y="14"/>
                    </a:lnTo>
                  </a:path>
                </a:pathLst>
              </a:custGeom>
              <a:solidFill>
                <a:srgbClr val="666666"/>
              </a:solidFill>
              <a:ln w="9525" cap="rnd">
                <a:noFill/>
                <a:round/>
                <a:headEnd type="none" w="sm" len="sm"/>
                <a:tailEnd type="none" w="sm" len="sm"/>
              </a:ln>
            </p:spPr>
            <p:txBody>
              <a:bodyPr/>
              <a:lstStyle/>
              <a:p>
                <a:endParaRPr lang="en-US"/>
              </a:p>
            </p:txBody>
          </p:sp>
          <p:sp>
            <p:nvSpPr>
              <p:cNvPr id="9791" name="Freeform 107"/>
              <p:cNvSpPr>
                <a:spLocks/>
              </p:cNvSpPr>
              <p:nvPr/>
            </p:nvSpPr>
            <p:spPr bwMode="auto">
              <a:xfrm>
                <a:off x="304" y="1930"/>
                <a:ext cx="30" cy="19"/>
              </a:xfrm>
              <a:custGeom>
                <a:avLst/>
                <a:gdLst>
                  <a:gd name="T0" fmla="*/ 29 w 30"/>
                  <a:gd name="T1" fmla="*/ 0 h 19"/>
                  <a:gd name="T2" fmla="*/ 26 w 30"/>
                  <a:gd name="T3" fmla="*/ 0 h 19"/>
                  <a:gd name="T4" fmla="*/ 0 w 30"/>
                  <a:gd name="T5" fmla="*/ 16 h 19"/>
                  <a:gd name="T6" fmla="*/ 0 w 30"/>
                  <a:gd name="T7" fmla="*/ 18 h 19"/>
                  <a:gd name="T8" fmla="*/ 29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29" y="0"/>
                    </a:moveTo>
                    <a:lnTo>
                      <a:pt x="26" y="0"/>
                    </a:lnTo>
                    <a:lnTo>
                      <a:pt x="0" y="16"/>
                    </a:lnTo>
                    <a:lnTo>
                      <a:pt x="0" y="18"/>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792" name="Freeform 108"/>
              <p:cNvSpPr>
                <a:spLocks/>
              </p:cNvSpPr>
              <p:nvPr/>
            </p:nvSpPr>
            <p:spPr bwMode="auto">
              <a:xfrm>
                <a:off x="318" y="1942"/>
                <a:ext cx="17" cy="17"/>
              </a:xfrm>
              <a:custGeom>
                <a:avLst/>
                <a:gdLst>
                  <a:gd name="T0" fmla="*/ 16 w 17"/>
                  <a:gd name="T1" fmla="*/ 11 h 17"/>
                  <a:gd name="T2" fmla="*/ 16 w 17"/>
                  <a:gd name="T3" fmla="*/ 0 h 17"/>
                  <a:gd name="T4" fmla="*/ 0 w 17"/>
                  <a:gd name="T5" fmla="*/ 1 h 17"/>
                  <a:gd name="T6" fmla="*/ 0 w 17"/>
                  <a:gd name="T7" fmla="*/ 16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16" y="0"/>
                    </a:lnTo>
                    <a:lnTo>
                      <a:pt x="0" y="1"/>
                    </a:lnTo>
                    <a:lnTo>
                      <a:pt x="0" y="16"/>
                    </a:lnTo>
                    <a:lnTo>
                      <a:pt x="16" y="11"/>
                    </a:lnTo>
                  </a:path>
                </a:pathLst>
              </a:custGeom>
              <a:solidFill>
                <a:srgbClr val="000000"/>
              </a:solidFill>
              <a:ln w="9525" cap="rnd">
                <a:noFill/>
                <a:round/>
                <a:headEnd type="none" w="sm" len="sm"/>
                <a:tailEnd type="none" w="sm" len="sm"/>
              </a:ln>
            </p:spPr>
            <p:txBody>
              <a:bodyPr/>
              <a:lstStyle/>
              <a:p>
                <a:endParaRPr lang="en-US"/>
              </a:p>
            </p:txBody>
          </p:sp>
          <p:sp>
            <p:nvSpPr>
              <p:cNvPr id="9793" name="Freeform 109"/>
              <p:cNvSpPr>
                <a:spLocks/>
              </p:cNvSpPr>
              <p:nvPr/>
            </p:nvSpPr>
            <p:spPr bwMode="auto">
              <a:xfrm>
                <a:off x="321" y="1941"/>
                <a:ext cx="17" cy="16"/>
              </a:xfrm>
              <a:custGeom>
                <a:avLst/>
                <a:gdLst>
                  <a:gd name="T0" fmla="*/ 16 w 17"/>
                  <a:gd name="T1" fmla="*/ 10 h 16"/>
                  <a:gd name="T2" fmla="*/ 16 w 17"/>
                  <a:gd name="T3" fmla="*/ 0 h 16"/>
                  <a:gd name="T4" fmla="*/ 0 w 17"/>
                  <a:gd name="T5" fmla="*/ 1 h 16"/>
                  <a:gd name="T6" fmla="*/ 0 w 17"/>
                  <a:gd name="T7" fmla="*/ 15 h 16"/>
                  <a:gd name="T8" fmla="*/ 16 w 17"/>
                  <a:gd name="T9" fmla="*/ 1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0"/>
                    </a:moveTo>
                    <a:lnTo>
                      <a:pt x="16" y="0"/>
                    </a:lnTo>
                    <a:lnTo>
                      <a:pt x="0" y="1"/>
                    </a:lnTo>
                    <a:lnTo>
                      <a:pt x="0" y="15"/>
                    </a:lnTo>
                    <a:lnTo>
                      <a:pt x="16" y="10"/>
                    </a:lnTo>
                  </a:path>
                </a:pathLst>
              </a:custGeom>
              <a:solidFill>
                <a:srgbClr val="000000"/>
              </a:solidFill>
              <a:ln w="9525" cap="rnd">
                <a:noFill/>
                <a:round/>
                <a:headEnd type="none" w="sm" len="sm"/>
                <a:tailEnd type="none" w="sm" len="sm"/>
              </a:ln>
            </p:spPr>
            <p:txBody>
              <a:bodyPr/>
              <a:lstStyle/>
              <a:p>
                <a:endParaRPr lang="en-US"/>
              </a:p>
            </p:txBody>
          </p:sp>
          <p:sp>
            <p:nvSpPr>
              <p:cNvPr id="9794" name="Freeform 110"/>
              <p:cNvSpPr>
                <a:spLocks/>
              </p:cNvSpPr>
              <p:nvPr/>
            </p:nvSpPr>
            <p:spPr bwMode="auto">
              <a:xfrm>
                <a:off x="147" y="1941"/>
                <a:ext cx="40" cy="79"/>
              </a:xfrm>
              <a:custGeom>
                <a:avLst/>
                <a:gdLst>
                  <a:gd name="T0" fmla="*/ 0 w 40"/>
                  <a:gd name="T1" fmla="*/ 55 h 79"/>
                  <a:gd name="T2" fmla="*/ 39 w 40"/>
                  <a:gd name="T3" fmla="*/ 78 h 79"/>
                  <a:gd name="T4" fmla="*/ 39 w 40"/>
                  <a:gd name="T5" fmla="*/ 23 h 79"/>
                  <a:gd name="T6" fmla="*/ 0 w 40"/>
                  <a:gd name="T7" fmla="*/ 0 h 79"/>
                  <a:gd name="T8" fmla="*/ 0 w 40"/>
                  <a:gd name="T9" fmla="*/ 55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55"/>
                    </a:moveTo>
                    <a:lnTo>
                      <a:pt x="39" y="78"/>
                    </a:lnTo>
                    <a:lnTo>
                      <a:pt x="39" y="23"/>
                    </a:lnTo>
                    <a:lnTo>
                      <a:pt x="0" y="0"/>
                    </a:lnTo>
                    <a:lnTo>
                      <a:pt x="0" y="55"/>
                    </a:lnTo>
                  </a:path>
                </a:pathLst>
              </a:custGeom>
              <a:solidFill>
                <a:srgbClr val="7167B1"/>
              </a:solidFill>
              <a:ln w="9525" cap="rnd">
                <a:noFill/>
                <a:round/>
                <a:headEnd type="none" w="sm" len="sm"/>
                <a:tailEnd type="none" w="sm" len="sm"/>
              </a:ln>
            </p:spPr>
            <p:txBody>
              <a:bodyPr/>
              <a:lstStyle/>
              <a:p>
                <a:endParaRPr lang="en-US"/>
              </a:p>
            </p:txBody>
          </p:sp>
          <p:sp>
            <p:nvSpPr>
              <p:cNvPr id="9795" name="Freeform 111"/>
              <p:cNvSpPr>
                <a:spLocks/>
              </p:cNvSpPr>
              <p:nvPr/>
            </p:nvSpPr>
            <p:spPr bwMode="auto">
              <a:xfrm>
                <a:off x="147" y="1852"/>
                <a:ext cx="194" cy="114"/>
              </a:xfrm>
              <a:custGeom>
                <a:avLst/>
                <a:gdLst>
                  <a:gd name="T0" fmla="*/ 152 w 194"/>
                  <a:gd name="T1" fmla="*/ 0 h 114"/>
                  <a:gd name="T2" fmla="*/ 0 w 194"/>
                  <a:gd name="T3" fmla="*/ 88 h 114"/>
                  <a:gd name="T4" fmla="*/ 38 w 194"/>
                  <a:gd name="T5" fmla="*/ 113 h 114"/>
                  <a:gd name="T6" fmla="*/ 193 w 194"/>
                  <a:gd name="T7" fmla="*/ 22 h 114"/>
                  <a:gd name="T8" fmla="*/ 152 w 194"/>
                  <a:gd name="T9" fmla="*/ 0 h 114"/>
                  <a:gd name="T10" fmla="*/ 0 60000 65536"/>
                  <a:gd name="T11" fmla="*/ 0 60000 65536"/>
                  <a:gd name="T12" fmla="*/ 0 60000 65536"/>
                  <a:gd name="T13" fmla="*/ 0 60000 65536"/>
                  <a:gd name="T14" fmla="*/ 0 60000 65536"/>
                  <a:gd name="T15" fmla="*/ 0 w 194"/>
                  <a:gd name="T16" fmla="*/ 0 h 114"/>
                  <a:gd name="T17" fmla="*/ 194 w 194"/>
                  <a:gd name="T18" fmla="*/ 114 h 114"/>
                </a:gdLst>
                <a:ahLst/>
                <a:cxnLst>
                  <a:cxn ang="T10">
                    <a:pos x="T0" y="T1"/>
                  </a:cxn>
                  <a:cxn ang="T11">
                    <a:pos x="T2" y="T3"/>
                  </a:cxn>
                  <a:cxn ang="T12">
                    <a:pos x="T4" y="T5"/>
                  </a:cxn>
                  <a:cxn ang="T13">
                    <a:pos x="T6" y="T7"/>
                  </a:cxn>
                  <a:cxn ang="T14">
                    <a:pos x="T8" y="T9"/>
                  </a:cxn>
                </a:cxnLst>
                <a:rect l="T15" t="T16" r="T17" b="T18"/>
                <a:pathLst>
                  <a:path w="194" h="114">
                    <a:moveTo>
                      <a:pt x="152" y="0"/>
                    </a:moveTo>
                    <a:lnTo>
                      <a:pt x="0" y="88"/>
                    </a:lnTo>
                    <a:lnTo>
                      <a:pt x="38" y="113"/>
                    </a:lnTo>
                    <a:lnTo>
                      <a:pt x="193" y="22"/>
                    </a:lnTo>
                    <a:lnTo>
                      <a:pt x="152" y="0"/>
                    </a:lnTo>
                  </a:path>
                </a:pathLst>
              </a:custGeom>
              <a:solidFill>
                <a:srgbClr val="A19ACB"/>
              </a:solidFill>
              <a:ln w="9525" cap="rnd">
                <a:noFill/>
                <a:round/>
                <a:headEnd type="none" w="sm" len="sm"/>
                <a:tailEnd type="none" w="sm" len="sm"/>
              </a:ln>
            </p:spPr>
            <p:txBody>
              <a:bodyPr/>
              <a:lstStyle/>
              <a:p>
                <a:endParaRPr lang="en-US"/>
              </a:p>
            </p:txBody>
          </p:sp>
          <p:sp>
            <p:nvSpPr>
              <p:cNvPr id="9796" name="Freeform 112"/>
              <p:cNvSpPr>
                <a:spLocks/>
              </p:cNvSpPr>
              <p:nvPr/>
            </p:nvSpPr>
            <p:spPr bwMode="auto">
              <a:xfrm>
                <a:off x="186" y="1876"/>
                <a:ext cx="155" cy="144"/>
              </a:xfrm>
              <a:custGeom>
                <a:avLst/>
                <a:gdLst>
                  <a:gd name="T0" fmla="*/ 154 w 155"/>
                  <a:gd name="T1" fmla="*/ 55 h 144"/>
                  <a:gd name="T2" fmla="*/ 0 w 155"/>
                  <a:gd name="T3" fmla="*/ 143 h 144"/>
                  <a:gd name="T4" fmla="*/ 0 w 155"/>
                  <a:gd name="T5" fmla="*/ 87 h 144"/>
                  <a:gd name="T6" fmla="*/ 154 w 155"/>
                  <a:gd name="T7" fmla="*/ 0 h 144"/>
                  <a:gd name="T8" fmla="*/ 154 w 155"/>
                  <a:gd name="T9" fmla="*/ 55 h 144"/>
                  <a:gd name="T10" fmla="*/ 0 60000 65536"/>
                  <a:gd name="T11" fmla="*/ 0 60000 65536"/>
                  <a:gd name="T12" fmla="*/ 0 60000 65536"/>
                  <a:gd name="T13" fmla="*/ 0 60000 65536"/>
                  <a:gd name="T14" fmla="*/ 0 60000 65536"/>
                  <a:gd name="T15" fmla="*/ 0 w 155"/>
                  <a:gd name="T16" fmla="*/ 0 h 144"/>
                  <a:gd name="T17" fmla="*/ 155 w 155"/>
                  <a:gd name="T18" fmla="*/ 144 h 144"/>
                </a:gdLst>
                <a:ahLst/>
                <a:cxnLst>
                  <a:cxn ang="T10">
                    <a:pos x="T0" y="T1"/>
                  </a:cxn>
                  <a:cxn ang="T11">
                    <a:pos x="T2" y="T3"/>
                  </a:cxn>
                  <a:cxn ang="T12">
                    <a:pos x="T4" y="T5"/>
                  </a:cxn>
                  <a:cxn ang="T13">
                    <a:pos x="T6" y="T7"/>
                  </a:cxn>
                  <a:cxn ang="T14">
                    <a:pos x="T8" y="T9"/>
                  </a:cxn>
                </a:cxnLst>
                <a:rect l="T15" t="T16" r="T17" b="T18"/>
                <a:pathLst>
                  <a:path w="155" h="144">
                    <a:moveTo>
                      <a:pt x="154" y="55"/>
                    </a:moveTo>
                    <a:lnTo>
                      <a:pt x="0" y="143"/>
                    </a:lnTo>
                    <a:lnTo>
                      <a:pt x="0" y="87"/>
                    </a:lnTo>
                    <a:lnTo>
                      <a:pt x="154" y="0"/>
                    </a:lnTo>
                    <a:lnTo>
                      <a:pt x="154" y="55"/>
                    </a:lnTo>
                  </a:path>
                </a:pathLst>
              </a:custGeom>
              <a:solidFill>
                <a:srgbClr val="3E347E"/>
              </a:solidFill>
              <a:ln w="9525" cap="rnd">
                <a:noFill/>
                <a:round/>
                <a:headEnd type="none" w="sm" len="sm"/>
                <a:tailEnd type="none" w="sm" len="sm"/>
              </a:ln>
            </p:spPr>
            <p:txBody>
              <a:bodyPr/>
              <a:lstStyle/>
              <a:p>
                <a:endParaRPr lang="en-US"/>
              </a:p>
            </p:txBody>
          </p:sp>
          <p:sp>
            <p:nvSpPr>
              <p:cNvPr id="9797" name="Freeform 113"/>
              <p:cNvSpPr>
                <a:spLocks/>
              </p:cNvSpPr>
              <p:nvPr/>
            </p:nvSpPr>
            <p:spPr bwMode="auto">
              <a:xfrm>
                <a:off x="186" y="1963"/>
                <a:ext cx="17" cy="57"/>
              </a:xfrm>
              <a:custGeom>
                <a:avLst/>
                <a:gdLst>
                  <a:gd name="T0" fmla="*/ 16 w 17"/>
                  <a:gd name="T1" fmla="*/ 54 h 57"/>
                  <a:gd name="T2" fmla="*/ 0 w 17"/>
                  <a:gd name="T3" fmla="*/ 56 h 57"/>
                  <a:gd name="T4" fmla="*/ 0 w 17"/>
                  <a:gd name="T5" fmla="*/ 1 h 57"/>
                  <a:gd name="T6" fmla="*/ 16 w 17"/>
                  <a:gd name="T7" fmla="*/ 0 h 57"/>
                  <a:gd name="T8" fmla="*/ 16 w 17"/>
                  <a:gd name="T9" fmla="*/ 54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16" y="54"/>
                    </a:moveTo>
                    <a:lnTo>
                      <a:pt x="0" y="56"/>
                    </a:lnTo>
                    <a:lnTo>
                      <a:pt x="0" y="1"/>
                    </a:lnTo>
                    <a:lnTo>
                      <a:pt x="16" y="0"/>
                    </a:lnTo>
                    <a:lnTo>
                      <a:pt x="16" y="54"/>
                    </a:lnTo>
                  </a:path>
                </a:pathLst>
              </a:custGeom>
              <a:solidFill>
                <a:srgbClr val="A19ACB"/>
              </a:solidFill>
              <a:ln w="9525" cap="rnd">
                <a:noFill/>
                <a:round/>
                <a:headEnd type="none" w="sm" len="sm"/>
                <a:tailEnd type="none" w="sm" len="sm"/>
              </a:ln>
            </p:spPr>
            <p:txBody>
              <a:bodyPr/>
              <a:lstStyle/>
              <a:p>
                <a:endParaRPr lang="en-US"/>
              </a:p>
            </p:txBody>
          </p:sp>
          <p:sp>
            <p:nvSpPr>
              <p:cNvPr id="9798" name="Freeform 114"/>
              <p:cNvSpPr>
                <a:spLocks/>
              </p:cNvSpPr>
              <p:nvPr/>
            </p:nvSpPr>
            <p:spPr bwMode="auto">
              <a:xfrm>
                <a:off x="212" y="1948"/>
                <a:ext cx="17" cy="58"/>
              </a:xfrm>
              <a:custGeom>
                <a:avLst/>
                <a:gdLst>
                  <a:gd name="T0" fmla="*/ 16 w 17"/>
                  <a:gd name="T1" fmla="*/ 0 h 58"/>
                  <a:gd name="T2" fmla="*/ 16 w 17"/>
                  <a:gd name="T3" fmla="*/ 54 h 58"/>
                  <a:gd name="T4" fmla="*/ 0 w 17"/>
                  <a:gd name="T5" fmla="*/ 57 h 58"/>
                  <a:gd name="T6" fmla="*/ 0 w 17"/>
                  <a:gd name="T7" fmla="*/ 1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4"/>
                    </a:lnTo>
                    <a:lnTo>
                      <a:pt x="0" y="57"/>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799" name="Freeform 115"/>
              <p:cNvSpPr>
                <a:spLocks/>
              </p:cNvSpPr>
              <p:nvPr/>
            </p:nvSpPr>
            <p:spPr bwMode="auto">
              <a:xfrm>
                <a:off x="237" y="1934"/>
                <a:ext cx="17" cy="58"/>
              </a:xfrm>
              <a:custGeom>
                <a:avLst/>
                <a:gdLst>
                  <a:gd name="T0" fmla="*/ 16 w 17"/>
                  <a:gd name="T1" fmla="*/ 0 h 58"/>
                  <a:gd name="T2" fmla="*/ 16 w 17"/>
                  <a:gd name="T3" fmla="*/ 55 h 58"/>
                  <a:gd name="T4" fmla="*/ 0 w 17"/>
                  <a:gd name="T5" fmla="*/ 57 h 58"/>
                  <a:gd name="T6" fmla="*/ 0 w 17"/>
                  <a:gd name="T7" fmla="*/ 0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5"/>
                    </a:lnTo>
                    <a:lnTo>
                      <a:pt x="0" y="57"/>
                    </a:lnTo>
                    <a:lnTo>
                      <a:pt x="0" y="0"/>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800" name="Freeform 116"/>
              <p:cNvSpPr>
                <a:spLocks/>
              </p:cNvSpPr>
              <p:nvPr/>
            </p:nvSpPr>
            <p:spPr bwMode="auto">
              <a:xfrm>
                <a:off x="262" y="1919"/>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801" name="Freeform 117"/>
              <p:cNvSpPr>
                <a:spLocks/>
              </p:cNvSpPr>
              <p:nvPr/>
            </p:nvSpPr>
            <p:spPr bwMode="auto">
              <a:xfrm>
                <a:off x="287" y="1904"/>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802" name="Freeform 118"/>
              <p:cNvSpPr>
                <a:spLocks/>
              </p:cNvSpPr>
              <p:nvPr/>
            </p:nvSpPr>
            <p:spPr bwMode="auto">
              <a:xfrm>
                <a:off x="312" y="1890"/>
                <a:ext cx="17" cy="59"/>
              </a:xfrm>
              <a:custGeom>
                <a:avLst/>
                <a:gdLst>
                  <a:gd name="T0" fmla="*/ 16 w 17"/>
                  <a:gd name="T1" fmla="*/ 0 h 59"/>
                  <a:gd name="T2" fmla="*/ 16 w 17"/>
                  <a:gd name="T3" fmla="*/ 56 h 59"/>
                  <a:gd name="T4" fmla="*/ 0 w 17"/>
                  <a:gd name="T5" fmla="*/ 58 h 59"/>
                  <a:gd name="T6" fmla="*/ 0 w 17"/>
                  <a:gd name="T7" fmla="*/ 1 h 59"/>
                  <a:gd name="T8" fmla="*/ 16 w 17"/>
                  <a:gd name="T9" fmla="*/ 0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0"/>
                    </a:moveTo>
                    <a:lnTo>
                      <a:pt x="16" y="56"/>
                    </a:lnTo>
                    <a:lnTo>
                      <a:pt x="0" y="58"/>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803" name="Freeform 119"/>
              <p:cNvSpPr>
                <a:spLocks/>
              </p:cNvSpPr>
              <p:nvPr/>
            </p:nvSpPr>
            <p:spPr bwMode="auto">
              <a:xfrm>
                <a:off x="337" y="1876"/>
                <a:ext cx="17" cy="59"/>
              </a:xfrm>
              <a:custGeom>
                <a:avLst/>
                <a:gdLst>
                  <a:gd name="T0" fmla="*/ 16 w 17"/>
                  <a:gd name="T1" fmla="*/ 55 h 59"/>
                  <a:gd name="T2" fmla="*/ 0 w 17"/>
                  <a:gd name="T3" fmla="*/ 58 h 59"/>
                  <a:gd name="T4" fmla="*/ 0 w 17"/>
                  <a:gd name="T5" fmla="*/ 1 h 59"/>
                  <a:gd name="T6" fmla="*/ 16 w 17"/>
                  <a:gd name="T7" fmla="*/ 0 h 59"/>
                  <a:gd name="T8" fmla="*/ 16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55"/>
                    </a:moveTo>
                    <a:lnTo>
                      <a:pt x="0" y="58"/>
                    </a:lnTo>
                    <a:lnTo>
                      <a:pt x="0" y="1"/>
                    </a:lnTo>
                    <a:lnTo>
                      <a:pt x="16" y="0"/>
                    </a:lnTo>
                    <a:lnTo>
                      <a:pt x="16" y="55"/>
                    </a:lnTo>
                  </a:path>
                </a:pathLst>
              </a:custGeom>
              <a:solidFill>
                <a:srgbClr val="A19ACB"/>
              </a:solidFill>
              <a:ln w="9525" cap="rnd">
                <a:noFill/>
                <a:round/>
                <a:headEnd type="none" w="sm" len="sm"/>
                <a:tailEnd type="none" w="sm" len="sm"/>
              </a:ln>
            </p:spPr>
            <p:txBody>
              <a:bodyPr/>
              <a:lstStyle/>
              <a:p>
                <a:endParaRPr lang="en-US"/>
              </a:p>
            </p:txBody>
          </p:sp>
          <p:sp>
            <p:nvSpPr>
              <p:cNvPr id="9804" name="Freeform 120"/>
              <p:cNvSpPr>
                <a:spLocks/>
              </p:cNvSpPr>
              <p:nvPr/>
            </p:nvSpPr>
            <p:spPr bwMode="auto">
              <a:xfrm>
                <a:off x="182" y="1961"/>
                <a:ext cx="17" cy="59"/>
              </a:xfrm>
              <a:custGeom>
                <a:avLst/>
                <a:gdLst>
                  <a:gd name="T0" fmla="*/ 0 w 17"/>
                  <a:gd name="T1" fmla="*/ 55 h 59"/>
                  <a:gd name="T2" fmla="*/ 16 w 17"/>
                  <a:gd name="T3" fmla="*/ 58 h 59"/>
                  <a:gd name="T4" fmla="*/ 16 w 17"/>
                  <a:gd name="T5" fmla="*/ 2 h 59"/>
                  <a:gd name="T6" fmla="*/ 0 w 17"/>
                  <a:gd name="T7" fmla="*/ 0 h 59"/>
                  <a:gd name="T8" fmla="*/ 0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0" y="55"/>
                    </a:moveTo>
                    <a:lnTo>
                      <a:pt x="16" y="58"/>
                    </a:lnTo>
                    <a:lnTo>
                      <a:pt x="16" y="2"/>
                    </a:lnTo>
                    <a:lnTo>
                      <a:pt x="0" y="0"/>
                    </a:lnTo>
                    <a:lnTo>
                      <a:pt x="0" y="55"/>
                    </a:lnTo>
                  </a:path>
                </a:pathLst>
              </a:custGeom>
              <a:solidFill>
                <a:srgbClr val="D0CDE5"/>
              </a:solidFill>
              <a:ln w="9525" cap="rnd">
                <a:noFill/>
                <a:round/>
                <a:headEnd type="none" w="sm" len="sm"/>
                <a:tailEnd type="none" w="sm" len="sm"/>
              </a:ln>
            </p:spPr>
            <p:txBody>
              <a:bodyPr/>
              <a:lstStyle/>
              <a:p>
                <a:endParaRPr lang="en-US"/>
              </a:p>
            </p:txBody>
          </p:sp>
          <p:sp>
            <p:nvSpPr>
              <p:cNvPr id="9805" name="Freeform 121"/>
              <p:cNvSpPr>
                <a:spLocks/>
              </p:cNvSpPr>
              <p:nvPr/>
            </p:nvSpPr>
            <p:spPr bwMode="auto">
              <a:xfrm>
                <a:off x="147" y="1941"/>
                <a:ext cx="17" cy="60"/>
              </a:xfrm>
              <a:custGeom>
                <a:avLst/>
                <a:gdLst>
                  <a:gd name="T0" fmla="*/ 0 w 17"/>
                  <a:gd name="T1" fmla="*/ 56 h 60"/>
                  <a:gd name="T2" fmla="*/ 16 w 17"/>
                  <a:gd name="T3" fmla="*/ 59 h 60"/>
                  <a:gd name="T4" fmla="*/ 16 w 17"/>
                  <a:gd name="T5" fmla="*/ 1 h 60"/>
                  <a:gd name="T6" fmla="*/ 0 w 17"/>
                  <a:gd name="T7" fmla="*/ 0 h 60"/>
                  <a:gd name="T8" fmla="*/ 0 w 17"/>
                  <a:gd name="T9" fmla="*/ 56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56"/>
                    </a:moveTo>
                    <a:lnTo>
                      <a:pt x="16" y="59"/>
                    </a:lnTo>
                    <a:lnTo>
                      <a:pt x="16" y="1"/>
                    </a:lnTo>
                    <a:lnTo>
                      <a:pt x="0" y="0"/>
                    </a:lnTo>
                    <a:lnTo>
                      <a:pt x="0" y="56"/>
                    </a:lnTo>
                  </a:path>
                </a:pathLst>
              </a:custGeom>
              <a:solidFill>
                <a:srgbClr val="D0CDE5"/>
              </a:solidFill>
              <a:ln w="9525" cap="rnd">
                <a:noFill/>
                <a:round/>
                <a:headEnd type="none" w="sm" len="sm"/>
                <a:tailEnd type="none" w="sm" len="sm"/>
              </a:ln>
            </p:spPr>
            <p:txBody>
              <a:bodyPr/>
              <a:lstStyle/>
              <a:p>
                <a:endParaRPr lang="en-US"/>
              </a:p>
            </p:txBody>
          </p:sp>
          <p:sp>
            <p:nvSpPr>
              <p:cNvPr id="9806" name="Freeform 122"/>
              <p:cNvSpPr>
                <a:spLocks/>
              </p:cNvSpPr>
              <p:nvPr/>
            </p:nvSpPr>
            <p:spPr bwMode="auto">
              <a:xfrm>
                <a:off x="156" y="1930"/>
                <a:ext cx="34" cy="29"/>
              </a:xfrm>
              <a:custGeom>
                <a:avLst/>
                <a:gdLst>
                  <a:gd name="T0" fmla="*/ 33 w 34"/>
                  <a:gd name="T1" fmla="*/ 0 h 29"/>
                  <a:gd name="T2" fmla="*/ 0 w 34"/>
                  <a:gd name="T3" fmla="*/ 9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9"/>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807" name="Freeform 123"/>
              <p:cNvSpPr>
                <a:spLocks/>
              </p:cNvSpPr>
              <p:nvPr/>
            </p:nvSpPr>
            <p:spPr bwMode="auto">
              <a:xfrm>
                <a:off x="188" y="1930"/>
                <a:ext cx="36" cy="29"/>
              </a:xfrm>
              <a:custGeom>
                <a:avLst/>
                <a:gdLst>
                  <a:gd name="T0" fmla="*/ 0 w 36"/>
                  <a:gd name="T1" fmla="*/ 0 h 29"/>
                  <a:gd name="T2" fmla="*/ 35 w 36"/>
                  <a:gd name="T3" fmla="*/ 7 h 29"/>
                  <a:gd name="T4" fmla="*/ 0 w 36"/>
                  <a:gd name="T5" fmla="*/ 28 h 29"/>
                  <a:gd name="T6" fmla="*/ 0 w 36"/>
                  <a:gd name="T7" fmla="*/ 0 h 29"/>
                  <a:gd name="T8" fmla="*/ 0 60000 65536"/>
                  <a:gd name="T9" fmla="*/ 0 60000 65536"/>
                  <a:gd name="T10" fmla="*/ 0 60000 65536"/>
                  <a:gd name="T11" fmla="*/ 0 60000 65536"/>
                  <a:gd name="T12" fmla="*/ 0 w 36"/>
                  <a:gd name="T13" fmla="*/ 0 h 29"/>
                  <a:gd name="T14" fmla="*/ 36 w 36"/>
                  <a:gd name="T15" fmla="*/ 29 h 29"/>
                </a:gdLst>
                <a:ahLst/>
                <a:cxnLst>
                  <a:cxn ang="T8">
                    <a:pos x="T0" y="T1"/>
                  </a:cxn>
                  <a:cxn ang="T9">
                    <a:pos x="T2" y="T3"/>
                  </a:cxn>
                  <a:cxn ang="T10">
                    <a:pos x="T4" y="T5"/>
                  </a:cxn>
                  <a:cxn ang="T11">
                    <a:pos x="T6" y="T7"/>
                  </a:cxn>
                </a:cxnLst>
                <a:rect l="T12" t="T13" r="T14" b="T15"/>
                <a:pathLst>
                  <a:path w="36" h="29">
                    <a:moveTo>
                      <a:pt x="0" y="0"/>
                    </a:moveTo>
                    <a:lnTo>
                      <a:pt x="35"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808" name="Freeform 124"/>
              <p:cNvSpPr>
                <a:spLocks/>
              </p:cNvSpPr>
              <p:nvPr/>
            </p:nvSpPr>
            <p:spPr bwMode="auto">
              <a:xfrm>
                <a:off x="156" y="1920"/>
                <a:ext cx="35" cy="22"/>
              </a:xfrm>
              <a:custGeom>
                <a:avLst/>
                <a:gdLst>
                  <a:gd name="T0" fmla="*/ 32 w 35"/>
                  <a:gd name="T1" fmla="*/ 10 h 22"/>
                  <a:gd name="T2" fmla="*/ 0 w 35"/>
                  <a:gd name="T3" fmla="*/ 21 h 22"/>
                  <a:gd name="T4" fmla="*/ 34 w 35"/>
                  <a:gd name="T5" fmla="*/ 0 h 22"/>
                  <a:gd name="T6" fmla="*/ 32 w 35"/>
                  <a:gd name="T7" fmla="*/ 10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32" y="10"/>
                    </a:moveTo>
                    <a:lnTo>
                      <a:pt x="0" y="21"/>
                    </a:lnTo>
                    <a:lnTo>
                      <a:pt x="34"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809" name="Freeform 125"/>
              <p:cNvSpPr>
                <a:spLocks/>
              </p:cNvSpPr>
              <p:nvPr/>
            </p:nvSpPr>
            <p:spPr bwMode="auto">
              <a:xfrm>
                <a:off x="189" y="1920"/>
                <a:ext cx="35" cy="20"/>
              </a:xfrm>
              <a:custGeom>
                <a:avLst/>
                <a:gdLst>
                  <a:gd name="T0" fmla="*/ 0 w 35"/>
                  <a:gd name="T1" fmla="*/ 10 h 20"/>
                  <a:gd name="T2" fmla="*/ 0 w 35"/>
                  <a:gd name="T3" fmla="*/ 0 h 20"/>
                  <a:gd name="T4" fmla="*/ 34 w 35"/>
                  <a:gd name="T5" fmla="*/ 19 h 20"/>
                  <a:gd name="T6" fmla="*/ 0 w 35"/>
                  <a:gd name="T7" fmla="*/ 1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0"/>
                    </a:moveTo>
                    <a:lnTo>
                      <a:pt x="0" y="0"/>
                    </a:lnTo>
                    <a:lnTo>
                      <a:pt x="34"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810" name="Freeform 126"/>
              <p:cNvSpPr>
                <a:spLocks/>
              </p:cNvSpPr>
              <p:nvPr/>
            </p:nvSpPr>
            <p:spPr bwMode="auto">
              <a:xfrm>
                <a:off x="264" y="1868"/>
                <a:ext cx="34" cy="29"/>
              </a:xfrm>
              <a:custGeom>
                <a:avLst/>
                <a:gdLst>
                  <a:gd name="T0" fmla="*/ 33 w 34"/>
                  <a:gd name="T1" fmla="*/ 0 h 29"/>
                  <a:gd name="T2" fmla="*/ 0 w 34"/>
                  <a:gd name="T3" fmla="*/ 8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8"/>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811" name="Freeform 127"/>
              <p:cNvSpPr>
                <a:spLocks/>
              </p:cNvSpPr>
              <p:nvPr/>
            </p:nvSpPr>
            <p:spPr bwMode="auto">
              <a:xfrm>
                <a:off x="296" y="1868"/>
                <a:ext cx="37" cy="29"/>
              </a:xfrm>
              <a:custGeom>
                <a:avLst/>
                <a:gdLst>
                  <a:gd name="T0" fmla="*/ 0 w 37"/>
                  <a:gd name="T1" fmla="*/ 0 h 29"/>
                  <a:gd name="T2" fmla="*/ 36 w 37"/>
                  <a:gd name="T3" fmla="*/ 7 h 29"/>
                  <a:gd name="T4" fmla="*/ 0 w 37"/>
                  <a:gd name="T5" fmla="*/ 28 h 29"/>
                  <a:gd name="T6" fmla="*/ 0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0"/>
                    </a:moveTo>
                    <a:lnTo>
                      <a:pt x="36"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812" name="Freeform 128"/>
              <p:cNvSpPr>
                <a:spLocks/>
              </p:cNvSpPr>
              <p:nvPr/>
            </p:nvSpPr>
            <p:spPr bwMode="auto">
              <a:xfrm>
                <a:off x="264" y="1858"/>
                <a:ext cx="36" cy="21"/>
              </a:xfrm>
              <a:custGeom>
                <a:avLst/>
                <a:gdLst>
                  <a:gd name="T0" fmla="*/ 32 w 36"/>
                  <a:gd name="T1" fmla="*/ 10 h 21"/>
                  <a:gd name="T2" fmla="*/ 0 w 36"/>
                  <a:gd name="T3" fmla="*/ 20 h 21"/>
                  <a:gd name="T4" fmla="*/ 35 w 36"/>
                  <a:gd name="T5" fmla="*/ 0 h 21"/>
                  <a:gd name="T6" fmla="*/ 32 w 36"/>
                  <a:gd name="T7" fmla="*/ 1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2" y="10"/>
                    </a:moveTo>
                    <a:lnTo>
                      <a:pt x="0" y="20"/>
                    </a:lnTo>
                    <a:lnTo>
                      <a:pt x="35"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813" name="Freeform 129"/>
              <p:cNvSpPr>
                <a:spLocks/>
              </p:cNvSpPr>
              <p:nvPr/>
            </p:nvSpPr>
            <p:spPr bwMode="auto">
              <a:xfrm>
                <a:off x="297" y="1858"/>
                <a:ext cx="36" cy="20"/>
              </a:xfrm>
              <a:custGeom>
                <a:avLst/>
                <a:gdLst>
                  <a:gd name="T0" fmla="*/ 0 w 36"/>
                  <a:gd name="T1" fmla="*/ 10 h 20"/>
                  <a:gd name="T2" fmla="*/ 1 w 36"/>
                  <a:gd name="T3" fmla="*/ 0 h 20"/>
                  <a:gd name="T4" fmla="*/ 35 w 36"/>
                  <a:gd name="T5" fmla="*/ 19 h 20"/>
                  <a:gd name="T6" fmla="*/ 0 w 36"/>
                  <a:gd name="T7" fmla="*/ 10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10"/>
                    </a:moveTo>
                    <a:lnTo>
                      <a:pt x="1" y="0"/>
                    </a:lnTo>
                    <a:lnTo>
                      <a:pt x="35"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814" name="Freeform 130"/>
              <p:cNvSpPr>
                <a:spLocks/>
              </p:cNvSpPr>
              <p:nvPr/>
            </p:nvSpPr>
            <p:spPr bwMode="auto">
              <a:xfrm>
                <a:off x="211" y="1897"/>
                <a:ext cx="35" cy="30"/>
              </a:xfrm>
              <a:custGeom>
                <a:avLst/>
                <a:gdLst>
                  <a:gd name="T0" fmla="*/ 34 w 35"/>
                  <a:gd name="T1" fmla="*/ 0 h 30"/>
                  <a:gd name="T2" fmla="*/ 0 w 35"/>
                  <a:gd name="T3" fmla="*/ 9 h 30"/>
                  <a:gd name="T4" fmla="*/ 32 w 35"/>
                  <a:gd name="T5" fmla="*/ 29 h 30"/>
                  <a:gd name="T6" fmla="*/ 34 w 35"/>
                  <a:gd name="T7" fmla="*/ 0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34" y="0"/>
                    </a:moveTo>
                    <a:lnTo>
                      <a:pt x="0" y="9"/>
                    </a:lnTo>
                    <a:lnTo>
                      <a:pt x="32" y="29"/>
                    </a:lnTo>
                    <a:lnTo>
                      <a:pt x="34" y="0"/>
                    </a:lnTo>
                  </a:path>
                </a:pathLst>
              </a:custGeom>
              <a:solidFill>
                <a:srgbClr val="B3B3B3"/>
              </a:solidFill>
              <a:ln w="9525" cap="rnd">
                <a:noFill/>
                <a:round/>
                <a:headEnd type="none" w="sm" len="sm"/>
                <a:tailEnd type="none" w="sm" len="sm"/>
              </a:ln>
            </p:spPr>
            <p:txBody>
              <a:bodyPr/>
              <a:lstStyle/>
              <a:p>
                <a:endParaRPr lang="en-US"/>
              </a:p>
            </p:txBody>
          </p:sp>
          <p:sp>
            <p:nvSpPr>
              <p:cNvPr id="9815" name="Freeform 131"/>
              <p:cNvSpPr>
                <a:spLocks/>
              </p:cNvSpPr>
              <p:nvPr/>
            </p:nvSpPr>
            <p:spPr bwMode="auto">
              <a:xfrm>
                <a:off x="244" y="1897"/>
                <a:ext cx="36" cy="30"/>
              </a:xfrm>
              <a:custGeom>
                <a:avLst/>
                <a:gdLst>
                  <a:gd name="T0" fmla="*/ 0 w 36"/>
                  <a:gd name="T1" fmla="*/ 0 h 30"/>
                  <a:gd name="T2" fmla="*/ 35 w 36"/>
                  <a:gd name="T3" fmla="*/ 8 h 30"/>
                  <a:gd name="T4" fmla="*/ 0 w 36"/>
                  <a:gd name="T5" fmla="*/ 29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0" y="0"/>
                    </a:moveTo>
                    <a:lnTo>
                      <a:pt x="35" y="8"/>
                    </a:lnTo>
                    <a:lnTo>
                      <a:pt x="0" y="29"/>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816" name="Freeform 132"/>
              <p:cNvSpPr>
                <a:spLocks/>
              </p:cNvSpPr>
              <p:nvPr/>
            </p:nvSpPr>
            <p:spPr bwMode="auto">
              <a:xfrm>
                <a:off x="211" y="1888"/>
                <a:ext cx="36" cy="21"/>
              </a:xfrm>
              <a:custGeom>
                <a:avLst/>
                <a:gdLst>
                  <a:gd name="T0" fmla="*/ 33 w 36"/>
                  <a:gd name="T1" fmla="*/ 9 h 21"/>
                  <a:gd name="T2" fmla="*/ 0 w 36"/>
                  <a:gd name="T3" fmla="*/ 20 h 21"/>
                  <a:gd name="T4" fmla="*/ 35 w 36"/>
                  <a:gd name="T5" fmla="*/ 0 h 21"/>
                  <a:gd name="T6" fmla="*/ 33 w 36"/>
                  <a:gd name="T7" fmla="*/ 9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3" y="9"/>
                    </a:moveTo>
                    <a:lnTo>
                      <a:pt x="0" y="20"/>
                    </a:lnTo>
                    <a:lnTo>
                      <a:pt x="35" y="0"/>
                    </a:lnTo>
                    <a:lnTo>
                      <a:pt x="33" y="9"/>
                    </a:lnTo>
                  </a:path>
                </a:pathLst>
              </a:custGeom>
              <a:solidFill>
                <a:srgbClr val="E6E6E6"/>
              </a:solidFill>
              <a:ln w="9525" cap="rnd">
                <a:noFill/>
                <a:round/>
                <a:headEnd type="none" w="sm" len="sm"/>
                <a:tailEnd type="none" w="sm" len="sm"/>
              </a:ln>
            </p:spPr>
            <p:txBody>
              <a:bodyPr/>
              <a:lstStyle/>
              <a:p>
                <a:endParaRPr lang="en-US"/>
              </a:p>
            </p:txBody>
          </p:sp>
          <p:sp>
            <p:nvSpPr>
              <p:cNvPr id="9817" name="Freeform 133"/>
              <p:cNvSpPr>
                <a:spLocks/>
              </p:cNvSpPr>
              <p:nvPr/>
            </p:nvSpPr>
            <p:spPr bwMode="auto">
              <a:xfrm>
                <a:off x="245" y="1888"/>
                <a:ext cx="35" cy="20"/>
              </a:xfrm>
              <a:custGeom>
                <a:avLst/>
                <a:gdLst>
                  <a:gd name="T0" fmla="*/ 0 w 35"/>
                  <a:gd name="T1" fmla="*/ 9 h 20"/>
                  <a:gd name="T2" fmla="*/ 0 w 35"/>
                  <a:gd name="T3" fmla="*/ 0 h 20"/>
                  <a:gd name="T4" fmla="*/ 34 w 35"/>
                  <a:gd name="T5" fmla="*/ 19 h 20"/>
                  <a:gd name="T6" fmla="*/ 0 w 35"/>
                  <a:gd name="T7" fmla="*/ 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9"/>
                    </a:moveTo>
                    <a:lnTo>
                      <a:pt x="0" y="0"/>
                    </a:lnTo>
                    <a:lnTo>
                      <a:pt x="34" y="19"/>
                    </a:lnTo>
                    <a:lnTo>
                      <a:pt x="0" y="9"/>
                    </a:lnTo>
                  </a:path>
                </a:pathLst>
              </a:custGeom>
              <a:solidFill>
                <a:srgbClr val="7F7F7F"/>
              </a:solidFill>
              <a:ln w="9525" cap="rnd">
                <a:noFill/>
                <a:round/>
                <a:headEnd type="none" w="sm" len="sm"/>
                <a:tailEnd type="none" w="sm" len="sm"/>
              </a:ln>
            </p:spPr>
            <p:txBody>
              <a:bodyPr/>
              <a:lstStyle/>
              <a:p>
                <a:endParaRPr lang="en-US"/>
              </a:p>
            </p:txBody>
          </p:sp>
          <p:sp>
            <p:nvSpPr>
              <p:cNvPr id="9818" name="Freeform 134"/>
              <p:cNvSpPr>
                <a:spLocks/>
              </p:cNvSpPr>
              <p:nvPr/>
            </p:nvSpPr>
            <p:spPr bwMode="auto">
              <a:xfrm>
                <a:off x="156" y="2001"/>
                <a:ext cx="17" cy="16"/>
              </a:xfrm>
              <a:custGeom>
                <a:avLst/>
                <a:gdLst>
                  <a:gd name="T0" fmla="*/ 0 w 17"/>
                  <a:gd name="T1" fmla="*/ 9 h 16"/>
                  <a:gd name="T2" fmla="*/ 16 w 17"/>
                  <a:gd name="T3" fmla="*/ 15 h 16"/>
                  <a:gd name="T4" fmla="*/ 16 w 17"/>
                  <a:gd name="T5" fmla="*/ 4 h 16"/>
                  <a:gd name="T6" fmla="*/ 0 w 17"/>
                  <a:gd name="T7" fmla="*/ 0 h 16"/>
                  <a:gd name="T8" fmla="*/ 0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9"/>
                    </a:moveTo>
                    <a:lnTo>
                      <a:pt x="16" y="15"/>
                    </a:lnTo>
                    <a:lnTo>
                      <a:pt x="16" y="4"/>
                    </a:lnTo>
                    <a:lnTo>
                      <a:pt x="0" y="0"/>
                    </a:lnTo>
                    <a:lnTo>
                      <a:pt x="0" y="9"/>
                    </a:lnTo>
                  </a:path>
                </a:pathLst>
              </a:custGeom>
              <a:solidFill>
                <a:srgbClr val="999999"/>
              </a:solidFill>
              <a:ln w="9525" cap="rnd">
                <a:noFill/>
                <a:round/>
                <a:headEnd type="none" w="sm" len="sm"/>
                <a:tailEnd type="none" w="sm" len="sm"/>
              </a:ln>
            </p:spPr>
            <p:txBody>
              <a:bodyPr/>
              <a:lstStyle/>
              <a:p>
                <a:endParaRPr lang="en-US"/>
              </a:p>
            </p:txBody>
          </p:sp>
          <p:sp>
            <p:nvSpPr>
              <p:cNvPr id="9819" name="Freeform 135"/>
              <p:cNvSpPr>
                <a:spLocks/>
              </p:cNvSpPr>
              <p:nvPr/>
            </p:nvSpPr>
            <p:spPr bwMode="auto">
              <a:xfrm>
                <a:off x="156" y="1998"/>
                <a:ext cx="17" cy="17"/>
              </a:xfrm>
              <a:custGeom>
                <a:avLst/>
                <a:gdLst>
                  <a:gd name="T0" fmla="*/ 8 w 17"/>
                  <a:gd name="T1" fmla="*/ 0 h 17"/>
                  <a:gd name="T2" fmla="*/ 0 w 17"/>
                  <a:gd name="T3" fmla="*/ 6 h 17"/>
                  <a:gd name="T4" fmla="*/ 7 w 17"/>
                  <a:gd name="T5" fmla="*/ 16 h 17"/>
                  <a:gd name="T6" fmla="*/ 16 w 17"/>
                  <a:gd name="T7" fmla="*/ 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6"/>
                    </a:lnTo>
                    <a:lnTo>
                      <a:pt x="7" y="16"/>
                    </a:lnTo>
                    <a:lnTo>
                      <a:pt x="16" y="6"/>
                    </a:lnTo>
                    <a:lnTo>
                      <a:pt x="8" y="0"/>
                    </a:lnTo>
                  </a:path>
                </a:pathLst>
              </a:custGeom>
              <a:solidFill>
                <a:srgbClr val="CCCCCC"/>
              </a:solidFill>
              <a:ln w="9525" cap="rnd">
                <a:noFill/>
                <a:round/>
                <a:headEnd type="none" w="sm" len="sm"/>
                <a:tailEnd type="none" w="sm" len="sm"/>
              </a:ln>
            </p:spPr>
            <p:txBody>
              <a:bodyPr/>
              <a:lstStyle/>
              <a:p>
                <a:endParaRPr lang="en-US"/>
              </a:p>
            </p:txBody>
          </p:sp>
          <p:sp>
            <p:nvSpPr>
              <p:cNvPr id="9820" name="Freeform 136"/>
              <p:cNvSpPr>
                <a:spLocks/>
              </p:cNvSpPr>
              <p:nvPr/>
            </p:nvSpPr>
            <p:spPr bwMode="auto">
              <a:xfrm>
                <a:off x="163" y="2001"/>
                <a:ext cx="17" cy="16"/>
              </a:xfrm>
              <a:custGeom>
                <a:avLst/>
                <a:gdLst>
                  <a:gd name="T0" fmla="*/ 16 w 17"/>
                  <a:gd name="T1" fmla="*/ 9 h 16"/>
                  <a:gd name="T2" fmla="*/ 0 w 17"/>
                  <a:gd name="T3" fmla="*/ 15 h 16"/>
                  <a:gd name="T4" fmla="*/ 0 w 17"/>
                  <a:gd name="T5" fmla="*/ 4 h 16"/>
                  <a:gd name="T6" fmla="*/ 16 w 17"/>
                  <a:gd name="T7" fmla="*/ 0 h 16"/>
                  <a:gd name="T8" fmla="*/ 16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9"/>
                    </a:moveTo>
                    <a:lnTo>
                      <a:pt x="0" y="15"/>
                    </a:lnTo>
                    <a:lnTo>
                      <a:pt x="0" y="4"/>
                    </a:lnTo>
                    <a:lnTo>
                      <a:pt x="16" y="0"/>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821" name="Freeform 137"/>
              <p:cNvSpPr>
                <a:spLocks/>
              </p:cNvSpPr>
              <p:nvPr/>
            </p:nvSpPr>
            <p:spPr bwMode="auto">
              <a:xfrm>
                <a:off x="310" y="1886"/>
                <a:ext cx="17" cy="18"/>
              </a:xfrm>
              <a:custGeom>
                <a:avLst/>
                <a:gdLst>
                  <a:gd name="T0" fmla="*/ 16 w 17"/>
                  <a:gd name="T1" fmla="*/ 8 h 18"/>
                  <a:gd name="T2" fmla="*/ 6 w 17"/>
                  <a:gd name="T3" fmla="*/ 0 h 18"/>
                  <a:gd name="T4" fmla="*/ 0 w 17"/>
                  <a:gd name="T5" fmla="*/ 8 h 18"/>
                  <a:gd name="T6" fmla="*/ 6 w 17"/>
                  <a:gd name="T7" fmla="*/ 17 h 18"/>
                  <a:gd name="T8" fmla="*/ 16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8"/>
                    </a:moveTo>
                    <a:lnTo>
                      <a:pt x="6" y="0"/>
                    </a:lnTo>
                    <a:lnTo>
                      <a:pt x="0" y="8"/>
                    </a:lnTo>
                    <a:lnTo>
                      <a:pt x="6" y="17"/>
                    </a:lnTo>
                    <a:lnTo>
                      <a:pt x="16" y="8"/>
                    </a:lnTo>
                  </a:path>
                </a:pathLst>
              </a:custGeom>
              <a:solidFill>
                <a:srgbClr val="191919"/>
              </a:solidFill>
              <a:ln w="9525" cap="rnd">
                <a:noFill/>
                <a:round/>
                <a:headEnd type="none" w="sm" len="sm"/>
                <a:tailEnd type="none" w="sm" len="sm"/>
              </a:ln>
            </p:spPr>
            <p:txBody>
              <a:bodyPr/>
              <a:lstStyle/>
              <a:p>
                <a:endParaRPr lang="en-US"/>
              </a:p>
            </p:txBody>
          </p:sp>
          <p:sp>
            <p:nvSpPr>
              <p:cNvPr id="9822" name="Freeform 138"/>
              <p:cNvSpPr>
                <a:spLocks/>
              </p:cNvSpPr>
              <p:nvPr/>
            </p:nvSpPr>
            <p:spPr bwMode="auto">
              <a:xfrm>
                <a:off x="306" y="1994"/>
                <a:ext cx="44" cy="38"/>
              </a:xfrm>
              <a:custGeom>
                <a:avLst/>
                <a:gdLst>
                  <a:gd name="T0" fmla="*/ 0 w 44"/>
                  <a:gd name="T1" fmla="*/ 22 h 38"/>
                  <a:gd name="T2" fmla="*/ 43 w 44"/>
                  <a:gd name="T3" fmla="*/ 0 h 38"/>
                  <a:gd name="T4" fmla="*/ 23 w 44"/>
                  <a:gd name="T5" fmla="*/ 24 h 38"/>
                  <a:gd name="T6" fmla="*/ 1 w 44"/>
                  <a:gd name="T7" fmla="*/ 37 h 38"/>
                  <a:gd name="T8" fmla="*/ 0 w 44"/>
                  <a:gd name="T9" fmla="*/ 22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2"/>
                    </a:moveTo>
                    <a:lnTo>
                      <a:pt x="43" y="0"/>
                    </a:lnTo>
                    <a:lnTo>
                      <a:pt x="23" y="24"/>
                    </a:lnTo>
                    <a:lnTo>
                      <a:pt x="1" y="37"/>
                    </a:lnTo>
                    <a:lnTo>
                      <a:pt x="0" y="22"/>
                    </a:lnTo>
                  </a:path>
                </a:pathLst>
              </a:custGeom>
              <a:solidFill>
                <a:srgbClr val="333333"/>
              </a:solidFill>
              <a:ln w="9525" cap="rnd">
                <a:noFill/>
                <a:round/>
                <a:headEnd type="none" w="sm" len="sm"/>
                <a:tailEnd type="none" w="sm" len="sm"/>
              </a:ln>
            </p:spPr>
            <p:txBody>
              <a:bodyPr/>
              <a:lstStyle/>
              <a:p>
                <a:endParaRPr lang="en-US"/>
              </a:p>
            </p:txBody>
          </p:sp>
          <p:sp>
            <p:nvSpPr>
              <p:cNvPr id="9823" name="Freeform 139"/>
              <p:cNvSpPr>
                <a:spLocks/>
              </p:cNvSpPr>
              <p:nvPr/>
            </p:nvSpPr>
            <p:spPr bwMode="auto">
              <a:xfrm>
                <a:off x="272" y="1998"/>
                <a:ext cx="37" cy="34"/>
              </a:xfrm>
              <a:custGeom>
                <a:avLst/>
                <a:gdLst>
                  <a:gd name="T0" fmla="*/ 0 w 37"/>
                  <a:gd name="T1" fmla="*/ 0 h 34"/>
                  <a:gd name="T2" fmla="*/ 33 w 37"/>
                  <a:gd name="T3" fmla="*/ 18 h 34"/>
                  <a:gd name="T4" fmla="*/ 36 w 37"/>
                  <a:gd name="T5" fmla="*/ 33 h 34"/>
                  <a:gd name="T6" fmla="*/ 19 w 37"/>
                  <a:gd name="T7" fmla="*/ 22 h 34"/>
                  <a:gd name="T8" fmla="*/ 0 w 37"/>
                  <a:gd name="T9" fmla="*/ 0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0"/>
                    </a:moveTo>
                    <a:lnTo>
                      <a:pt x="33" y="18"/>
                    </a:lnTo>
                    <a:lnTo>
                      <a:pt x="36" y="33"/>
                    </a:lnTo>
                    <a:lnTo>
                      <a:pt x="19" y="22"/>
                    </a:lnTo>
                    <a:lnTo>
                      <a:pt x="0" y="0"/>
                    </a:lnTo>
                  </a:path>
                </a:pathLst>
              </a:custGeom>
              <a:solidFill>
                <a:srgbClr val="808080"/>
              </a:solidFill>
              <a:ln w="9525" cap="rnd">
                <a:noFill/>
                <a:round/>
                <a:headEnd type="none" w="sm" len="sm"/>
                <a:tailEnd type="none" w="sm" len="sm"/>
              </a:ln>
            </p:spPr>
            <p:txBody>
              <a:bodyPr/>
              <a:lstStyle/>
              <a:p>
                <a:endParaRPr lang="en-US"/>
              </a:p>
            </p:txBody>
          </p:sp>
          <p:sp>
            <p:nvSpPr>
              <p:cNvPr id="9824" name="Freeform 140"/>
              <p:cNvSpPr>
                <a:spLocks/>
              </p:cNvSpPr>
              <p:nvPr/>
            </p:nvSpPr>
            <p:spPr bwMode="auto">
              <a:xfrm>
                <a:off x="272" y="1911"/>
                <a:ext cx="35" cy="106"/>
              </a:xfrm>
              <a:custGeom>
                <a:avLst/>
                <a:gdLst>
                  <a:gd name="T0" fmla="*/ 34 w 35"/>
                  <a:gd name="T1" fmla="*/ 105 h 106"/>
                  <a:gd name="T2" fmla="*/ 34 w 35"/>
                  <a:gd name="T3" fmla="*/ 20 h 106"/>
                  <a:gd name="T4" fmla="*/ 0 w 35"/>
                  <a:gd name="T5" fmla="*/ 0 h 106"/>
                  <a:gd name="T6" fmla="*/ 0 w 35"/>
                  <a:gd name="T7" fmla="*/ 85 h 106"/>
                  <a:gd name="T8" fmla="*/ 34 w 35"/>
                  <a:gd name="T9" fmla="*/ 105 h 106"/>
                  <a:gd name="T10" fmla="*/ 0 60000 65536"/>
                  <a:gd name="T11" fmla="*/ 0 60000 65536"/>
                  <a:gd name="T12" fmla="*/ 0 60000 65536"/>
                  <a:gd name="T13" fmla="*/ 0 60000 65536"/>
                  <a:gd name="T14" fmla="*/ 0 60000 65536"/>
                  <a:gd name="T15" fmla="*/ 0 w 35"/>
                  <a:gd name="T16" fmla="*/ 0 h 106"/>
                  <a:gd name="T17" fmla="*/ 35 w 35"/>
                  <a:gd name="T18" fmla="*/ 106 h 106"/>
                </a:gdLst>
                <a:ahLst/>
                <a:cxnLst>
                  <a:cxn ang="T10">
                    <a:pos x="T0" y="T1"/>
                  </a:cxn>
                  <a:cxn ang="T11">
                    <a:pos x="T2" y="T3"/>
                  </a:cxn>
                  <a:cxn ang="T12">
                    <a:pos x="T4" y="T5"/>
                  </a:cxn>
                  <a:cxn ang="T13">
                    <a:pos x="T6" y="T7"/>
                  </a:cxn>
                  <a:cxn ang="T14">
                    <a:pos x="T8" y="T9"/>
                  </a:cxn>
                </a:cxnLst>
                <a:rect l="T15" t="T16" r="T17" b="T18"/>
                <a:pathLst>
                  <a:path w="35" h="106">
                    <a:moveTo>
                      <a:pt x="34" y="105"/>
                    </a:moveTo>
                    <a:lnTo>
                      <a:pt x="34" y="20"/>
                    </a:lnTo>
                    <a:lnTo>
                      <a:pt x="0" y="0"/>
                    </a:lnTo>
                    <a:lnTo>
                      <a:pt x="0" y="85"/>
                    </a:lnTo>
                    <a:lnTo>
                      <a:pt x="34" y="105"/>
                    </a:lnTo>
                  </a:path>
                </a:pathLst>
              </a:custGeom>
              <a:solidFill>
                <a:srgbClr val="666666"/>
              </a:solidFill>
              <a:ln w="9525" cap="rnd">
                <a:noFill/>
                <a:round/>
                <a:headEnd type="none" w="sm" len="sm"/>
                <a:tailEnd type="none" w="sm" len="sm"/>
              </a:ln>
            </p:spPr>
            <p:txBody>
              <a:bodyPr/>
              <a:lstStyle/>
              <a:p>
                <a:endParaRPr lang="en-US"/>
              </a:p>
            </p:txBody>
          </p:sp>
          <p:sp>
            <p:nvSpPr>
              <p:cNvPr id="9825" name="Freeform 141"/>
              <p:cNvSpPr>
                <a:spLocks/>
              </p:cNvSpPr>
              <p:nvPr/>
            </p:nvSpPr>
            <p:spPr bwMode="auto">
              <a:xfrm>
                <a:off x="272" y="1886"/>
                <a:ext cx="78" cy="46"/>
              </a:xfrm>
              <a:custGeom>
                <a:avLst/>
                <a:gdLst>
                  <a:gd name="T0" fmla="*/ 77 w 78"/>
                  <a:gd name="T1" fmla="*/ 19 h 46"/>
                  <a:gd name="T2" fmla="*/ 40 w 78"/>
                  <a:gd name="T3" fmla="*/ 0 h 46"/>
                  <a:gd name="T4" fmla="*/ 0 w 78"/>
                  <a:gd name="T5" fmla="*/ 23 h 46"/>
                  <a:gd name="T6" fmla="*/ 33 w 78"/>
                  <a:gd name="T7" fmla="*/ 45 h 46"/>
                  <a:gd name="T8" fmla="*/ 77 w 78"/>
                  <a:gd name="T9" fmla="*/ 19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7" y="19"/>
                    </a:moveTo>
                    <a:lnTo>
                      <a:pt x="40" y="0"/>
                    </a:lnTo>
                    <a:lnTo>
                      <a:pt x="0" y="23"/>
                    </a:lnTo>
                    <a:lnTo>
                      <a:pt x="33" y="45"/>
                    </a:lnTo>
                    <a:lnTo>
                      <a:pt x="77" y="19"/>
                    </a:lnTo>
                  </a:path>
                </a:pathLst>
              </a:custGeom>
              <a:solidFill>
                <a:srgbClr val="CCCCCC"/>
              </a:solidFill>
              <a:ln w="9525" cap="rnd">
                <a:noFill/>
                <a:round/>
                <a:headEnd type="none" w="sm" len="sm"/>
                <a:tailEnd type="none" w="sm" len="sm"/>
              </a:ln>
            </p:spPr>
            <p:txBody>
              <a:bodyPr/>
              <a:lstStyle/>
              <a:p>
                <a:endParaRPr lang="en-US"/>
              </a:p>
            </p:txBody>
          </p:sp>
          <p:sp>
            <p:nvSpPr>
              <p:cNvPr id="9826" name="Freeform 142"/>
              <p:cNvSpPr>
                <a:spLocks/>
              </p:cNvSpPr>
              <p:nvPr/>
            </p:nvSpPr>
            <p:spPr bwMode="auto">
              <a:xfrm>
                <a:off x="306" y="1907"/>
                <a:ext cx="44" cy="110"/>
              </a:xfrm>
              <a:custGeom>
                <a:avLst/>
                <a:gdLst>
                  <a:gd name="T0" fmla="*/ 43 w 44"/>
                  <a:gd name="T1" fmla="*/ 85 h 110"/>
                  <a:gd name="T2" fmla="*/ 43 w 44"/>
                  <a:gd name="T3" fmla="*/ 0 h 110"/>
                  <a:gd name="T4" fmla="*/ 0 w 44"/>
                  <a:gd name="T5" fmla="*/ 24 h 110"/>
                  <a:gd name="T6" fmla="*/ 0 w 44"/>
                  <a:gd name="T7" fmla="*/ 109 h 110"/>
                  <a:gd name="T8" fmla="*/ 43 w 44"/>
                  <a:gd name="T9" fmla="*/ 85 h 110"/>
                  <a:gd name="T10" fmla="*/ 0 60000 65536"/>
                  <a:gd name="T11" fmla="*/ 0 60000 65536"/>
                  <a:gd name="T12" fmla="*/ 0 60000 65536"/>
                  <a:gd name="T13" fmla="*/ 0 60000 65536"/>
                  <a:gd name="T14" fmla="*/ 0 60000 65536"/>
                  <a:gd name="T15" fmla="*/ 0 w 44"/>
                  <a:gd name="T16" fmla="*/ 0 h 110"/>
                  <a:gd name="T17" fmla="*/ 44 w 44"/>
                  <a:gd name="T18" fmla="*/ 110 h 110"/>
                </a:gdLst>
                <a:ahLst/>
                <a:cxnLst>
                  <a:cxn ang="T10">
                    <a:pos x="T0" y="T1"/>
                  </a:cxn>
                  <a:cxn ang="T11">
                    <a:pos x="T2" y="T3"/>
                  </a:cxn>
                  <a:cxn ang="T12">
                    <a:pos x="T4" y="T5"/>
                  </a:cxn>
                  <a:cxn ang="T13">
                    <a:pos x="T6" y="T7"/>
                  </a:cxn>
                  <a:cxn ang="T14">
                    <a:pos x="T8" y="T9"/>
                  </a:cxn>
                </a:cxnLst>
                <a:rect l="T15" t="T16" r="T17" b="T18"/>
                <a:pathLst>
                  <a:path w="44" h="110">
                    <a:moveTo>
                      <a:pt x="43" y="85"/>
                    </a:moveTo>
                    <a:lnTo>
                      <a:pt x="43" y="0"/>
                    </a:lnTo>
                    <a:lnTo>
                      <a:pt x="0" y="24"/>
                    </a:lnTo>
                    <a:lnTo>
                      <a:pt x="0" y="109"/>
                    </a:lnTo>
                    <a:lnTo>
                      <a:pt x="43" y="85"/>
                    </a:lnTo>
                  </a:path>
                </a:pathLst>
              </a:custGeom>
              <a:solidFill>
                <a:srgbClr val="666666"/>
              </a:solidFill>
              <a:ln w="9525" cap="rnd">
                <a:noFill/>
                <a:round/>
                <a:headEnd type="none" w="sm" len="sm"/>
                <a:tailEnd type="none" w="sm" len="sm"/>
              </a:ln>
            </p:spPr>
            <p:txBody>
              <a:bodyPr/>
              <a:lstStyle/>
              <a:p>
                <a:endParaRPr lang="en-US"/>
              </a:p>
            </p:txBody>
          </p:sp>
          <p:sp>
            <p:nvSpPr>
              <p:cNvPr id="9827" name="Freeform 143"/>
              <p:cNvSpPr>
                <a:spLocks/>
              </p:cNvSpPr>
              <p:nvPr/>
            </p:nvSpPr>
            <p:spPr bwMode="auto">
              <a:xfrm>
                <a:off x="303" y="1927"/>
                <a:ext cx="17" cy="17"/>
              </a:xfrm>
              <a:custGeom>
                <a:avLst/>
                <a:gdLst>
                  <a:gd name="T0" fmla="*/ 16 w 17"/>
                  <a:gd name="T1" fmla="*/ 7 h 17"/>
                  <a:gd name="T2" fmla="*/ 8 w 17"/>
                  <a:gd name="T3" fmla="*/ 0 h 17"/>
                  <a:gd name="T4" fmla="*/ 0 w 17"/>
                  <a:gd name="T5" fmla="*/ 7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8" y="0"/>
                    </a:lnTo>
                    <a:lnTo>
                      <a:pt x="0" y="7"/>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828" name="Freeform 144"/>
              <p:cNvSpPr>
                <a:spLocks/>
              </p:cNvSpPr>
              <p:nvPr/>
            </p:nvSpPr>
            <p:spPr bwMode="auto">
              <a:xfrm>
                <a:off x="272" y="1912"/>
                <a:ext cx="17" cy="129"/>
              </a:xfrm>
              <a:custGeom>
                <a:avLst/>
                <a:gdLst>
                  <a:gd name="T0" fmla="*/ 16 w 17"/>
                  <a:gd name="T1" fmla="*/ 128 h 129"/>
                  <a:gd name="T2" fmla="*/ 16 w 17"/>
                  <a:gd name="T3" fmla="*/ 0 h 129"/>
                  <a:gd name="T4" fmla="*/ 0 w 17"/>
                  <a:gd name="T5" fmla="*/ 0 h 129"/>
                  <a:gd name="T6" fmla="*/ 0 w 17"/>
                  <a:gd name="T7" fmla="*/ 125 h 129"/>
                  <a:gd name="T8" fmla="*/ 16 w 17"/>
                  <a:gd name="T9" fmla="*/ 128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6" y="128"/>
                    </a:moveTo>
                    <a:lnTo>
                      <a:pt x="16" y="0"/>
                    </a:lnTo>
                    <a:lnTo>
                      <a:pt x="0" y="0"/>
                    </a:lnTo>
                    <a:lnTo>
                      <a:pt x="0" y="125"/>
                    </a:lnTo>
                    <a:lnTo>
                      <a:pt x="16" y="128"/>
                    </a:lnTo>
                  </a:path>
                </a:pathLst>
              </a:custGeom>
              <a:solidFill>
                <a:srgbClr val="B3B3B3"/>
              </a:solidFill>
              <a:ln w="9525" cap="rnd">
                <a:noFill/>
                <a:round/>
                <a:headEnd type="none" w="sm" len="sm"/>
                <a:tailEnd type="none" w="sm" len="sm"/>
              </a:ln>
            </p:spPr>
            <p:txBody>
              <a:bodyPr/>
              <a:lstStyle/>
              <a:p>
                <a:endParaRPr lang="en-US"/>
              </a:p>
            </p:txBody>
          </p:sp>
          <p:sp>
            <p:nvSpPr>
              <p:cNvPr id="9829" name="Freeform 145"/>
              <p:cNvSpPr>
                <a:spLocks/>
              </p:cNvSpPr>
              <p:nvPr/>
            </p:nvSpPr>
            <p:spPr bwMode="auto">
              <a:xfrm>
                <a:off x="345" y="1908"/>
                <a:ext cx="17" cy="129"/>
              </a:xfrm>
              <a:custGeom>
                <a:avLst/>
                <a:gdLst>
                  <a:gd name="T0" fmla="*/ 11 w 17"/>
                  <a:gd name="T1" fmla="*/ 125 h 129"/>
                  <a:gd name="T2" fmla="*/ 16 w 17"/>
                  <a:gd name="T3" fmla="*/ 0 h 129"/>
                  <a:gd name="T4" fmla="*/ 0 w 17"/>
                  <a:gd name="T5" fmla="*/ 1 h 129"/>
                  <a:gd name="T6" fmla="*/ 0 w 17"/>
                  <a:gd name="T7" fmla="*/ 128 h 129"/>
                  <a:gd name="T8" fmla="*/ 11 w 17"/>
                  <a:gd name="T9" fmla="*/ 125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1" y="125"/>
                    </a:moveTo>
                    <a:lnTo>
                      <a:pt x="16" y="0"/>
                    </a:lnTo>
                    <a:lnTo>
                      <a:pt x="0" y="1"/>
                    </a:lnTo>
                    <a:lnTo>
                      <a:pt x="0" y="128"/>
                    </a:lnTo>
                    <a:lnTo>
                      <a:pt x="11" y="125"/>
                    </a:lnTo>
                  </a:path>
                </a:pathLst>
              </a:custGeom>
              <a:solidFill>
                <a:srgbClr val="808080"/>
              </a:solidFill>
              <a:ln w="9525" cap="rnd">
                <a:noFill/>
                <a:round/>
                <a:headEnd type="none" w="sm" len="sm"/>
                <a:tailEnd type="none" w="sm" len="sm"/>
              </a:ln>
            </p:spPr>
            <p:txBody>
              <a:bodyPr/>
              <a:lstStyle/>
              <a:p>
                <a:endParaRPr lang="en-US"/>
              </a:p>
            </p:txBody>
          </p:sp>
          <p:sp>
            <p:nvSpPr>
              <p:cNvPr id="9830" name="Freeform 146"/>
              <p:cNvSpPr>
                <a:spLocks/>
              </p:cNvSpPr>
              <p:nvPr/>
            </p:nvSpPr>
            <p:spPr bwMode="auto">
              <a:xfrm>
                <a:off x="306" y="1929"/>
                <a:ext cx="17" cy="131"/>
              </a:xfrm>
              <a:custGeom>
                <a:avLst/>
                <a:gdLst>
                  <a:gd name="T0" fmla="*/ 11 w 17"/>
                  <a:gd name="T1" fmla="*/ 127 h 131"/>
                  <a:gd name="T2" fmla="*/ 16 w 17"/>
                  <a:gd name="T3" fmla="*/ 0 h 131"/>
                  <a:gd name="T4" fmla="*/ 0 w 17"/>
                  <a:gd name="T5" fmla="*/ 1 h 131"/>
                  <a:gd name="T6" fmla="*/ 0 w 17"/>
                  <a:gd name="T7" fmla="*/ 130 h 131"/>
                  <a:gd name="T8" fmla="*/ 11 w 17"/>
                  <a:gd name="T9" fmla="*/ 127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1" y="127"/>
                    </a:moveTo>
                    <a:lnTo>
                      <a:pt x="16" y="0"/>
                    </a:lnTo>
                    <a:lnTo>
                      <a:pt x="0" y="1"/>
                    </a:lnTo>
                    <a:lnTo>
                      <a:pt x="0" y="130"/>
                    </a:lnTo>
                    <a:lnTo>
                      <a:pt x="11" y="127"/>
                    </a:lnTo>
                  </a:path>
                </a:pathLst>
              </a:custGeom>
              <a:solidFill>
                <a:srgbClr val="808080"/>
              </a:solidFill>
              <a:ln w="9525" cap="rnd">
                <a:noFill/>
                <a:round/>
                <a:headEnd type="none" w="sm" len="sm"/>
                <a:tailEnd type="none" w="sm" len="sm"/>
              </a:ln>
            </p:spPr>
            <p:txBody>
              <a:bodyPr/>
              <a:lstStyle/>
              <a:p>
                <a:endParaRPr lang="en-US"/>
              </a:p>
            </p:txBody>
          </p:sp>
          <p:sp>
            <p:nvSpPr>
              <p:cNvPr id="9831" name="Freeform 147"/>
              <p:cNvSpPr>
                <a:spLocks/>
              </p:cNvSpPr>
              <p:nvPr/>
            </p:nvSpPr>
            <p:spPr bwMode="auto">
              <a:xfrm>
                <a:off x="303" y="1929"/>
                <a:ext cx="17" cy="131"/>
              </a:xfrm>
              <a:custGeom>
                <a:avLst/>
                <a:gdLst>
                  <a:gd name="T0" fmla="*/ 16 w 17"/>
                  <a:gd name="T1" fmla="*/ 130 h 131"/>
                  <a:gd name="T2" fmla="*/ 16 w 17"/>
                  <a:gd name="T3" fmla="*/ 1 h 131"/>
                  <a:gd name="T4" fmla="*/ 0 w 17"/>
                  <a:gd name="T5" fmla="*/ 0 h 131"/>
                  <a:gd name="T6" fmla="*/ 0 w 17"/>
                  <a:gd name="T7" fmla="*/ 127 h 131"/>
                  <a:gd name="T8" fmla="*/ 16 w 17"/>
                  <a:gd name="T9" fmla="*/ 13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6" y="130"/>
                    </a:moveTo>
                    <a:lnTo>
                      <a:pt x="16" y="1"/>
                    </a:lnTo>
                    <a:lnTo>
                      <a:pt x="0" y="0"/>
                    </a:lnTo>
                    <a:lnTo>
                      <a:pt x="0" y="127"/>
                    </a:lnTo>
                    <a:lnTo>
                      <a:pt x="16" y="130"/>
                    </a:lnTo>
                  </a:path>
                </a:pathLst>
              </a:custGeom>
              <a:solidFill>
                <a:srgbClr val="B3B3B3"/>
              </a:solidFill>
              <a:ln w="9525" cap="rnd">
                <a:noFill/>
                <a:round/>
                <a:headEnd type="none" w="sm" len="sm"/>
                <a:tailEnd type="none" w="sm" len="sm"/>
              </a:ln>
            </p:spPr>
            <p:txBody>
              <a:bodyPr/>
              <a:lstStyle/>
              <a:p>
                <a:endParaRPr lang="en-US"/>
              </a:p>
            </p:txBody>
          </p:sp>
          <p:sp>
            <p:nvSpPr>
              <p:cNvPr id="9832" name="Freeform 148"/>
              <p:cNvSpPr>
                <a:spLocks/>
              </p:cNvSpPr>
              <p:nvPr/>
            </p:nvSpPr>
            <p:spPr bwMode="auto">
              <a:xfrm>
                <a:off x="272" y="1909"/>
                <a:ext cx="17" cy="17"/>
              </a:xfrm>
              <a:custGeom>
                <a:avLst/>
                <a:gdLst>
                  <a:gd name="T0" fmla="*/ 16 w 17"/>
                  <a:gd name="T1" fmla="*/ 7 h 17"/>
                  <a:gd name="T2" fmla="*/ 9 w 17"/>
                  <a:gd name="T3" fmla="*/ 0 h 17"/>
                  <a:gd name="T4" fmla="*/ 0 w 17"/>
                  <a:gd name="T5" fmla="*/ 11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11"/>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833" name="Freeform 149"/>
              <p:cNvSpPr>
                <a:spLocks/>
              </p:cNvSpPr>
              <p:nvPr/>
            </p:nvSpPr>
            <p:spPr bwMode="auto">
              <a:xfrm>
                <a:off x="342" y="1906"/>
                <a:ext cx="17" cy="17"/>
              </a:xfrm>
              <a:custGeom>
                <a:avLst/>
                <a:gdLst>
                  <a:gd name="T0" fmla="*/ 16 w 17"/>
                  <a:gd name="T1" fmla="*/ 3 h 17"/>
                  <a:gd name="T2" fmla="*/ 6 w 17"/>
                  <a:gd name="T3" fmla="*/ 0 h 17"/>
                  <a:gd name="T4" fmla="*/ 0 w 17"/>
                  <a:gd name="T5" fmla="*/ 7 h 17"/>
                  <a:gd name="T6" fmla="*/ 6 w 17"/>
                  <a:gd name="T7" fmla="*/ 16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6" y="0"/>
                    </a:lnTo>
                    <a:lnTo>
                      <a:pt x="0" y="7"/>
                    </a:lnTo>
                    <a:lnTo>
                      <a:pt x="6" y="16"/>
                    </a:lnTo>
                    <a:lnTo>
                      <a:pt x="16" y="3"/>
                    </a:lnTo>
                  </a:path>
                </a:pathLst>
              </a:custGeom>
              <a:solidFill>
                <a:srgbClr val="191919"/>
              </a:solidFill>
              <a:ln w="9525" cap="rnd">
                <a:noFill/>
                <a:round/>
                <a:headEnd type="none" w="sm" len="sm"/>
                <a:tailEnd type="none" w="sm" len="sm"/>
              </a:ln>
            </p:spPr>
            <p:txBody>
              <a:bodyPr/>
              <a:lstStyle/>
              <a:p>
                <a:endParaRPr lang="en-US"/>
              </a:p>
            </p:txBody>
          </p:sp>
          <p:sp>
            <p:nvSpPr>
              <p:cNvPr id="9834" name="Freeform 15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35" name="Freeform 15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36" name="Oval 15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37" name="Freeform 15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38" name="Oval 15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39" name="Oval 15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40" name="Oval 15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41" name="Freeform 15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42" name="Freeform 15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43" name="Oval 15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44" name="Freeform 16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45" name="Oval 16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46" name="Oval 16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47" name="Oval 16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48" name="Freeform 16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49" name="Freeform 16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50" name="Oval 16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51" name="Freeform 16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52" name="Oval 16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53" name="Oval 16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54" name="Oval 17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55" name="Freeform 17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56" name="Freeform 17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57" name="Oval 17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58" name="Freeform 17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59" name="Oval 17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60" name="Oval 17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61" name="Oval 17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62" name="Freeform 17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63" name="Freeform 17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64" name="Oval 18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65" name="Freeform 18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66" name="Oval 18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67" name="Oval 18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68" name="Oval 18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69" name="Freeform 18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70" name="Freeform 18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71" name="Oval 18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72" name="Freeform 18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73" name="Oval 18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74" name="Oval 19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75" name="Oval 19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76" name="Freeform 192"/>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77" name="Freeform 193"/>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78" name="Oval 194"/>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79" name="Freeform 195"/>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80" name="Oval 196"/>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81" name="Oval 197"/>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82" name="Oval 198"/>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83" name="Freeform 199"/>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84" name="Freeform 200"/>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85" name="Oval 201"/>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86" name="Freeform 202"/>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87" name="Oval 203"/>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88" name="Oval 204"/>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89" name="Oval 205"/>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90" name="Freeform 206"/>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91" name="Freeform 207"/>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92" name="Oval 208"/>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893" name="Freeform 209"/>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94" name="Oval 210"/>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895" name="Oval 211"/>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896" name="Oval 212"/>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897" name="Freeform 213"/>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898" name="Freeform 214"/>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899" name="Oval 215"/>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00" name="Freeform 216"/>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01" name="Oval 217"/>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02" name="Oval 218"/>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03" name="Oval 219"/>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04" name="Freeform 22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05" name="Freeform 22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06" name="Oval 22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07" name="Freeform 22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08" name="Oval 22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09" name="Oval 22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10" name="Oval 22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11" name="Freeform 22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12" name="Freeform 22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13" name="Oval 22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14" name="Freeform 23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15" name="Oval 23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16" name="Oval 23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17" name="Oval 23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18" name="Freeform 23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19" name="Freeform 23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20" name="Oval 23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21" name="Freeform 23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22" name="Oval 23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23" name="Oval 23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24" name="Oval 24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25" name="Freeform 24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26" name="Freeform 24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27" name="Oval 24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28" name="Freeform 24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29" name="Oval 24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30" name="Oval 24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31" name="Oval 24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32" name="Freeform 24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33" name="Freeform 24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34" name="Oval 25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35" name="Freeform 25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36" name="Oval 25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37" name="Oval 25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38" name="Oval 25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39" name="Freeform 25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40" name="Freeform 25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941" name="Oval 25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942" name="Freeform 25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943" name="Oval 25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944" name="Oval 26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945" name="Oval 26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946" name="Freeform 262"/>
              <p:cNvSpPr>
                <a:spLocks/>
              </p:cNvSpPr>
              <p:nvPr/>
            </p:nvSpPr>
            <p:spPr bwMode="auto">
              <a:xfrm>
                <a:off x="399" y="1393"/>
                <a:ext cx="311" cy="125"/>
              </a:xfrm>
              <a:custGeom>
                <a:avLst/>
                <a:gdLst>
                  <a:gd name="T0" fmla="*/ 196 w 311"/>
                  <a:gd name="T1" fmla="*/ 124 h 125"/>
                  <a:gd name="T2" fmla="*/ 310 w 311"/>
                  <a:gd name="T3" fmla="*/ 118 h 125"/>
                  <a:gd name="T4" fmla="*/ 106 w 311"/>
                  <a:gd name="T5" fmla="*/ 0 h 125"/>
                  <a:gd name="T6" fmla="*/ 0 w 311"/>
                  <a:gd name="T7" fmla="*/ 9 h 125"/>
                  <a:gd name="T8" fmla="*/ 196 w 311"/>
                  <a:gd name="T9" fmla="*/ 124 h 125"/>
                  <a:gd name="T10" fmla="*/ 0 60000 65536"/>
                  <a:gd name="T11" fmla="*/ 0 60000 65536"/>
                  <a:gd name="T12" fmla="*/ 0 60000 65536"/>
                  <a:gd name="T13" fmla="*/ 0 60000 65536"/>
                  <a:gd name="T14" fmla="*/ 0 60000 65536"/>
                  <a:gd name="T15" fmla="*/ 0 w 311"/>
                  <a:gd name="T16" fmla="*/ 0 h 125"/>
                  <a:gd name="T17" fmla="*/ 311 w 311"/>
                  <a:gd name="T18" fmla="*/ 125 h 125"/>
                </a:gdLst>
                <a:ahLst/>
                <a:cxnLst>
                  <a:cxn ang="T10">
                    <a:pos x="T0" y="T1"/>
                  </a:cxn>
                  <a:cxn ang="T11">
                    <a:pos x="T2" y="T3"/>
                  </a:cxn>
                  <a:cxn ang="T12">
                    <a:pos x="T4" y="T5"/>
                  </a:cxn>
                  <a:cxn ang="T13">
                    <a:pos x="T6" y="T7"/>
                  </a:cxn>
                  <a:cxn ang="T14">
                    <a:pos x="T8" y="T9"/>
                  </a:cxn>
                </a:cxnLst>
                <a:rect l="T15" t="T16" r="T17" b="T18"/>
                <a:pathLst>
                  <a:path w="311" h="125">
                    <a:moveTo>
                      <a:pt x="196" y="124"/>
                    </a:moveTo>
                    <a:lnTo>
                      <a:pt x="310" y="118"/>
                    </a:lnTo>
                    <a:lnTo>
                      <a:pt x="106" y="0"/>
                    </a:lnTo>
                    <a:lnTo>
                      <a:pt x="0" y="9"/>
                    </a:lnTo>
                    <a:lnTo>
                      <a:pt x="196" y="124"/>
                    </a:lnTo>
                  </a:path>
                </a:pathLst>
              </a:custGeom>
              <a:solidFill>
                <a:srgbClr val="019170"/>
              </a:solidFill>
              <a:ln w="9525" cap="rnd">
                <a:noFill/>
                <a:round/>
                <a:headEnd type="none" w="sm" len="sm"/>
                <a:tailEnd type="none" w="sm" len="sm"/>
              </a:ln>
            </p:spPr>
            <p:txBody>
              <a:bodyPr/>
              <a:lstStyle/>
              <a:p>
                <a:endParaRPr lang="en-US"/>
              </a:p>
            </p:txBody>
          </p:sp>
          <p:sp>
            <p:nvSpPr>
              <p:cNvPr id="9947" name="Freeform 263"/>
              <p:cNvSpPr>
                <a:spLocks/>
              </p:cNvSpPr>
              <p:nvPr/>
            </p:nvSpPr>
            <p:spPr bwMode="auto">
              <a:xfrm>
                <a:off x="292" y="1402"/>
                <a:ext cx="305" cy="233"/>
              </a:xfrm>
              <a:custGeom>
                <a:avLst/>
                <a:gdLst>
                  <a:gd name="T0" fmla="*/ 304 w 305"/>
                  <a:gd name="T1" fmla="*/ 113 h 233"/>
                  <a:gd name="T2" fmla="*/ 205 w 305"/>
                  <a:gd name="T3" fmla="*/ 232 h 233"/>
                  <a:gd name="T4" fmla="*/ 0 w 305"/>
                  <a:gd name="T5" fmla="*/ 112 h 233"/>
                  <a:gd name="T6" fmla="*/ 106 w 305"/>
                  <a:gd name="T7" fmla="*/ 0 h 233"/>
                  <a:gd name="T8" fmla="*/ 304 w 305"/>
                  <a:gd name="T9" fmla="*/ 113 h 233"/>
                  <a:gd name="T10" fmla="*/ 0 60000 65536"/>
                  <a:gd name="T11" fmla="*/ 0 60000 65536"/>
                  <a:gd name="T12" fmla="*/ 0 60000 65536"/>
                  <a:gd name="T13" fmla="*/ 0 60000 65536"/>
                  <a:gd name="T14" fmla="*/ 0 60000 65536"/>
                  <a:gd name="T15" fmla="*/ 0 w 305"/>
                  <a:gd name="T16" fmla="*/ 0 h 233"/>
                  <a:gd name="T17" fmla="*/ 305 w 305"/>
                  <a:gd name="T18" fmla="*/ 233 h 233"/>
                </a:gdLst>
                <a:ahLst/>
                <a:cxnLst>
                  <a:cxn ang="T10">
                    <a:pos x="T0" y="T1"/>
                  </a:cxn>
                  <a:cxn ang="T11">
                    <a:pos x="T2" y="T3"/>
                  </a:cxn>
                  <a:cxn ang="T12">
                    <a:pos x="T4" y="T5"/>
                  </a:cxn>
                  <a:cxn ang="T13">
                    <a:pos x="T6" y="T7"/>
                  </a:cxn>
                  <a:cxn ang="T14">
                    <a:pos x="T8" y="T9"/>
                  </a:cxn>
                </a:cxnLst>
                <a:rect l="T15" t="T16" r="T17" b="T18"/>
                <a:pathLst>
                  <a:path w="305" h="233">
                    <a:moveTo>
                      <a:pt x="304" y="113"/>
                    </a:moveTo>
                    <a:lnTo>
                      <a:pt x="205" y="232"/>
                    </a:lnTo>
                    <a:lnTo>
                      <a:pt x="0" y="112"/>
                    </a:lnTo>
                    <a:lnTo>
                      <a:pt x="106" y="0"/>
                    </a:lnTo>
                    <a:lnTo>
                      <a:pt x="304" y="113"/>
                    </a:lnTo>
                  </a:path>
                </a:pathLst>
              </a:custGeom>
              <a:solidFill>
                <a:srgbClr val="66BCA4"/>
              </a:solidFill>
              <a:ln w="9525" cap="rnd">
                <a:noFill/>
                <a:round/>
                <a:headEnd type="none" w="sm" len="sm"/>
                <a:tailEnd type="none" w="sm" len="sm"/>
              </a:ln>
            </p:spPr>
            <p:txBody>
              <a:bodyPr/>
              <a:lstStyle/>
              <a:p>
                <a:endParaRPr lang="en-US"/>
              </a:p>
            </p:txBody>
          </p:sp>
          <p:sp>
            <p:nvSpPr>
              <p:cNvPr id="9948" name="Freeform 264"/>
              <p:cNvSpPr>
                <a:spLocks/>
              </p:cNvSpPr>
              <p:nvPr/>
            </p:nvSpPr>
            <p:spPr bwMode="auto">
              <a:xfrm>
                <a:off x="459" y="1635"/>
                <a:ext cx="17" cy="30"/>
              </a:xfrm>
              <a:custGeom>
                <a:avLst/>
                <a:gdLst>
                  <a:gd name="T0" fmla="*/ 16 w 17"/>
                  <a:gd name="T1" fmla="*/ 29 h 30"/>
                  <a:gd name="T2" fmla="*/ 0 w 17"/>
                  <a:gd name="T3" fmla="*/ 21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49" name="Freeform 265"/>
              <p:cNvSpPr>
                <a:spLocks/>
              </p:cNvSpPr>
              <p:nvPr/>
            </p:nvSpPr>
            <p:spPr bwMode="auto">
              <a:xfrm>
                <a:off x="455" y="1633"/>
                <a:ext cx="17" cy="26"/>
              </a:xfrm>
              <a:custGeom>
                <a:avLst/>
                <a:gdLst>
                  <a:gd name="T0" fmla="*/ 0 w 17"/>
                  <a:gd name="T1" fmla="*/ 25 h 26"/>
                  <a:gd name="T2" fmla="*/ 16 w 17"/>
                  <a:gd name="T3" fmla="*/ 21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1"/>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950" name="Freeform 266"/>
              <p:cNvSpPr>
                <a:spLocks/>
              </p:cNvSpPr>
              <p:nvPr/>
            </p:nvSpPr>
            <p:spPr bwMode="auto">
              <a:xfrm>
                <a:off x="455" y="1657"/>
                <a:ext cx="17" cy="16"/>
              </a:xfrm>
              <a:custGeom>
                <a:avLst/>
                <a:gdLst>
                  <a:gd name="T0" fmla="*/ 0 w 17"/>
                  <a:gd name="T1" fmla="*/ 2 h 16"/>
                  <a:gd name="T2" fmla="*/ 3 w 17"/>
                  <a:gd name="T3" fmla="*/ 0 h 16"/>
                  <a:gd name="T4" fmla="*/ 16 w 17"/>
                  <a:gd name="T5" fmla="*/ 8 h 16"/>
                  <a:gd name="T6" fmla="*/ 16 w 17"/>
                  <a:gd name="T7" fmla="*/ 15 h 16"/>
                  <a:gd name="T8" fmla="*/ 0 w 17"/>
                  <a:gd name="T9" fmla="*/ 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2"/>
                    </a:moveTo>
                    <a:lnTo>
                      <a:pt x="3" y="0"/>
                    </a:lnTo>
                    <a:lnTo>
                      <a:pt x="16" y="8"/>
                    </a:lnTo>
                    <a:lnTo>
                      <a:pt x="16"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951" name="Freeform 267"/>
              <p:cNvSpPr>
                <a:spLocks/>
              </p:cNvSpPr>
              <p:nvPr/>
            </p:nvSpPr>
            <p:spPr bwMode="auto">
              <a:xfrm>
                <a:off x="459" y="1645"/>
                <a:ext cx="17" cy="17"/>
              </a:xfrm>
              <a:custGeom>
                <a:avLst/>
                <a:gdLst>
                  <a:gd name="T0" fmla="*/ 16 w 17"/>
                  <a:gd name="T1" fmla="*/ 16 h 17"/>
                  <a:gd name="T2" fmla="*/ 0 w 17"/>
                  <a:gd name="T3" fmla="*/ 1 h 17"/>
                  <a:gd name="T4" fmla="*/ 0 w 17"/>
                  <a:gd name="T5" fmla="*/ 0 h 17"/>
                  <a:gd name="T6" fmla="*/ 16 w 17"/>
                  <a:gd name="T7" fmla="*/ 13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
                    </a:lnTo>
                    <a:lnTo>
                      <a:pt x="0" y="0"/>
                    </a:lnTo>
                    <a:lnTo>
                      <a:pt x="16" y="13"/>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52" name="Freeform 268"/>
              <p:cNvSpPr>
                <a:spLocks/>
              </p:cNvSpPr>
              <p:nvPr/>
            </p:nvSpPr>
            <p:spPr bwMode="auto">
              <a:xfrm>
                <a:off x="465" y="1639"/>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953" name="Freeform 269"/>
              <p:cNvSpPr>
                <a:spLocks/>
              </p:cNvSpPr>
              <p:nvPr/>
            </p:nvSpPr>
            <p:spPr bwMode="auto">
              <a:xfrm>
                <a:off x="430" y="161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54" name="Freeform 270"/>
              <p:cNvSpPr>
                <a:spLocks/>
              </p:cNvSpPr>
              <p:nvPr/>
            </p:nvSpPr>
            <p:spPr bwMode="auto">
              <a:xfrm>
                <a:off x="426" y="161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955" name="Freeform 271"/>
              <p:cNvSpPr>
                <a:spLocks/>
              </p:cNvSpPr>
              <p:nvPr/>
            </p:nvSpPr>
            <p:spPr bwMode="auto">
              <a:xfrm>
                <a:off x="426" y="1641"/>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956" name="Freeform 272"/>
              <p:cNvSpPr>
                <a:spLocks/>
              </p:cNvSpPr>
              <p:nvPr/>
            </p:nvSpPr>
            <p:spPr bwMode="auto">
              <a:xfrm>
                <a:off x="430" y="162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57" name="Freeform 273"/>
              <p:cNvSpPr>
                <a:spLocks/>
              </p:cNvSpPr>
              <p:nvPr/>
            </p:nvSpPr>
            <p:spPr bwMode="auto">
              <a:xfrm>
                <a:off x="436" y="1623"/>
                <a:ext cx="17" cy="23"/>
              </a:xfrm>
              <a:custGeom>
                <a:avLst/>
                <a:gdLst>
                  <a:gd name="T0" fmla="*/ 16 w 17"/>
                  <a:gd name="T1" fmla="*/ 22 h 23"/>
                  <a:gd name="T2" fmla="*/ 0 w 17"/>
                  <a:gd name="T3" fmla="*/ 20 h 23"/>
                  <a:gd name="T4" fmla="*/ 7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7"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58" name="Freeform 274"/>
              <p:cNvSpPr>
                <a:spLocks/>
              </p:cNvSpPr>
              <p:nvPr/>
            </p:nvSpPr>
            <p:spPr bwMode="auto">
              <a:xfrm>
                <a:off x="403" y="160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959" name="Freeform 275"/>
              <p:cNvSpPr>
                <a:spLocks/>
              </p:cNvSpPr>
              <p:nvPr/>
            </p:nvSpPr>
            <p:spPr bwMode="auto">
              <a:xfrm>
                <a:off x="399" y="159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960" name="Freeform 276"/>
              <p:cNvSpPr>
                <a:spLocks/>
              </p:cNvSpPr>
              <p:nvPr/>
            </p:nvSpPr>
            <p:spPr bwMode="auto">
              <a:xfrm>
                <a:off x="399" y="162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961" name="Freeform 277"/>
              <p:cNvSpPr>
                <a:spLocks/>
              </p:cNvSpPr>
              <p:nvPr/>
            </p:nvSpPr>
            <p:spPr bwMode="auto">
              <a:xfrm>
                <a:off x="403" y="1612"/>
                <a:ext cx="17" cy="17"/>
              </a:xfrm>
              <a:custGeom>
                <a:avLst/>
                <a:gdLst>
                  <a:gd name="T0" fmla="*/ 16 w 17"/>
                  <a:gd name="T1" fmla="*/ 16 h 17"/>
                  <a:gd name="T2" fmla="*/ 0 w 17"/>
                  <a:gd name="T3" fmla="*/ 2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62" name="Freeform 278"/>
              <p:cNvSpPr>
                <a:spLocks/>
              </p:cNvSpPr>
              <p:nvPr/>
            </p:nvSpPr>
            <p:spPr bwMode="auto">
              <a:xfrm>
                <a:off x="409" y="160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63" name="Freeform 279"/>
              <p:cNvSpPr>
                <a:spLocks/>
              </p:cNvSpPr>
              <p:nvPr/>
            </p:nvSpPr>
            <p:spPr bwMode="auto">
              <a:xfrm>
                <a:off x="375" y="158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964" name="Freeform 280"/>
              <p:cNvSpPr>
                <a:spLocks/>
              </p:cNvSpPr>
              <p:nvPr/>
            </p:nvSpPr>
            <p:spPr bwMode="auto">
              <a:xfrm>
                <a:off x="371" y="1583"/>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965" name="Freeform 281"/>
              <p:cNvSpPr>
                <a:spLocks/>
              </p:cNvSpPr>
              <p:nvPr/>
            </p:nvSpPr>
            <p:spPr bwMode="auto">
              <a:xfrm>
                <a:off x="371" y="160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966" name="Freeform 282"/>
              <p:cNvSpPr>
                <a:spLocks/>
              </p:cNvSpPr>
              <p:nvPr/>
            </p:nvSpPr>
            <p:spPr bwMode="auto">
              <a:xfrm>
                <a:off x="375" y="159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967" name="Freeform 283"/>
              <p:cNvSpPr>
                <a:spLocks/>
              </p:cNvSpPr>
              <p:nvPr/>
            </p:nvSpPr>
            <p:spPr bwMode="auto">
              <a:xfrm>
                <a:off x="381" y="159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68" name="Freeform 284"/>
              <p:cNvSpPr>
                <a:spLocks/>
              </p:cNvSpPr>
              <p:nvPr/>
            </p:nvSpPr>
            <p:spPr bwMode="auto">
              <a:xfrm>
                <a:off x="346" y="156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69" name="Freeform 285"/>
              <p:cNvSpPr>
                <a:spLocks/>
              </p:cNvSpPr>
              <p:nvPr/>
            </p:nvSpPr>
            <p:spPr bwMode="auto">
              <a:xfrm>
                <a:off x="342" y="1567"/>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970" name="Freeform 286"/>
              <p:cNvSpPr>
                <a:spLocks/>
              </p:cNvSpPr>
              <p:nvPr/>
            </p:nvSpPr>
            <p:spPr bwMode="auto">
              <a:xfrm>
                <a:off x="342" y="159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971" name="Freeform 287"/>
              <p:cNvSpPr>
                <a:spLocks/>
              </p:cNvSpPr>
              <p:nvPr/>
            </p:nvSpPr>
            <p:spPr bwMode="auto">
              <a:xfrm>
                <a:off x="346" y="1580"/>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72" name="Freeform 288"/>
              <p:cNvSpPr>
                <a:spLocks/>
              </p:cNvSpPr>
              <p:nvPr/>
            </p:nvSpPr>
            <p:spPr bwMode="auto">
              <a:xfrm>
                <a:off x="352" y="157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73" name="Freeform 289"/>
              <p:cNvSpPr>
                <a:spLocks/>
              </p:cNvSpPr>
              <p:nvPr/>
            </p:nvSpPr>
            <p:spPr bwMode="auto">
              <a:xfrm>
                <a:off x="318" y="1553"/>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74" name="Freeform 290"/>
              <p:cNvSpPr>
                <a:spLocks/>
              </p:cNvSpPr>
              <p:nvPr/>
            </p:nvSpPr>
            <p:spPr bwMode="auto">
              <a:xfrm>
                <a:off x="314" y="1551"/>
                <a:ext cx="16" cy="28"/>
              </a:xfrm>
              <a:custGeom>
                <a:avLst/>
                <a:gdLst>
                  <a:gd name="T0" fmla="*/ 0 w 16"/>
                  <a:gd name="T1" fmla="*/ 27 h 28"/>
                  <a:gd name="T2" fmla="*/ 15 w 16"/>
                  <a:gd name="T3" fmla="*/ 24 h 28"/>
                  <a:gd name="T4" fmla="*/ 15 w 16"/>
                  <a:gd name="T5" fmla="*/ 2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4"/>
                    </a:lnTo>
                    <a:lnTo>
                      <a:pt x="15"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975" name="Freeform 291"/>
              <p:cNvSpPr>
                <a:spLocks/>
              </p:cNvSpPr>
              <p:nvPr/>
            </p:nvSpPr>
            <p:spPr bwMode="auto">
              <a:xfrm>
                <a:off x="314" y="1576"/>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976" name="Freeform 292"/>
              <p:cNvSpPr>
                <a:spLocks/>
              </p:cNvSpPr>
              <p:nvPr/>
            </p:nvSpPr>
            <p:spPr bwMode="auto">
              <a:xfrm>
                <a:off x="318" y="1564"/>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77" name="Freeform 293"/>
              <p:cNvSpPr>
                <a:spLocks/>
              </p:cNvSpPr>
              <p:nvPr/>
            </p:nvSpPr>
            <p:spPr bwMode="auto">
              <a:xfrm>
                <a:off x="324" y="1556"/>
                <a:ext cx="17" cy="25"/>
              </a:xfrm>
              <a:custGeom>
                <a:avLst/>
                <a:gdLst>
                  <a:gd name="T0" fmla="*/ 16 w 17"/>
                  <a:gd name="T1" fmla="*/ 24 h 25"/>
                  <a:gd name="T2" fmla="*/ 0 w 17"/>
                  <a:gd name="T3" fmla="*/ 22 h 25"/>
                  <a:gd name="T4" fmla="*/ 0 w 17"/>
                  <a:gd name="T5" fmla="*/ 0 h 25"/>
                  <a:gd name="T6" fmla="*/ 16 w 17"/>
                  <a:gd name="T7" fmla="*/ 0 h 25"/>
                  <a:gd name="T8" fmla="*/ 16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22"/>
                    </a:lnTo>
                    <a:lnTo>
                      <a:pt x="0" y="0"/>
                    </a:lnTo>
                    <a:lnTo>
                      <a:pt x="16" y="0"/>
                    </a:lnTo>
                    <a:lnTo>
                      <a:pt x="16" y="24"/>
                    </a:lnTo>
                  </a:path>
                </a:pathLst>
              </a:custGeom>
              <a:solidFill>
                <a:srgbClr val="66BCA4"/>
              </a:solidFill>
              <a:ln w="9525" cap="rnd">
                <a:noFill/>
                <a:round/>
                <a:headEnd type="none" w="sm" len="sm"/>
                <a:tailEnd type="none" w="sm" len="sm"/>
              </a:ln>
            </p:spPr>
            <p:txBody>
              <a:bodyPr/>
              <a:lstStyle/>
              <a:p>
                <a:endParaRPr lang="en-US"/>
              </a:p>
            </p:txBody>
          </p:sp>
          <p:sp>
            <p:nvSpPr>
              <p:cNvPr id="9978" name="Freeform 294"/>
              <p:cNvSpPr>
                <a:spLocks/>
              </p:cNvSpPr>
              <p:nvPr/>
            </p:nvSpPr>
            <p:spPr bwMode="auto">
              <a:xfrm>
                <a:off x="459" y="169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979" name="Freeform 295"/>
              <p:cNvSpPr>
                <a:spLocks/>
              </p:cNvSpPr>
              <p:nvPr/>
            </p:nvSpPr>
            <p:spPr bwMode="auto">
              <a:xfrm>
                <a:off x="455" y="1693"/>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980" name="Freeform 296"/>
              <p:cNvSpPr>
                <a:spLocks/>
              </p:cNvSpPr>
              <p:nvPr/>
            </p:nvSpPr>
            <p:spPr bwMode="auto">
              <a:xfrm>
                <a:off x="455" y="171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981" name="Freeform 297"/>
              <p:cNvSpPr>
                <a:spLocks/>
              </p:cNvSpPr>
              <p:nvPr/>
            </p:nvSpPr>
            <p:spPr bwMode="auto">
              <a:xfrm>
                <a:off x="459" y="170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82" name="Freeform 298"/>
              <p:cNvSpPr>
                <a:spLocks/>
              </p:cNvSpPr>
              <p:nvPr/>
            </p:nvSpPr>
            <p:spPr bwMode="auto">
              <a:xfrm>
                <a:off x="465" y="1699"/>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83" name="Freeform 299"/>
              <p:cNvSpPr>
                <a:spLocks/>
              </p:cNvSpPr>
              <p:nvPr/>
            </p:nvSpPr>
            <p:spPr bwMode="auto">
              <a:xfrm>
                <a:off x="430" y="167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84" name="Freeform 300"/>
              <p:cNvSpPr>
                <a:spLocks/>
              </p:cNvSpPr>
              <p:nvPr/>
            </p:nvSpPr>
            <p:spPr bwMode="auto">
              <a:xfrm>
                <a:off x="426" y="167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985" name="Freeform 301"/>
              <p:cNvSpPr>
                <a:spLocks/>
              </p:cNvSpPr>
              <p:nvPr/>
            </p:nvSpPr>
            <p:spPr bwMode="auto">
              <a:xfrm>
                <a:off x="426" y="1701"/>
                <a:ext cx="18" cy="16"/>
              </a:xfrm>
              <a:custGeom>
                <a:avLst/>
                <a:gdLst>
                  <a:gd name="T0" fmla="*/ 0 w 18"/>
                  <a:gd name="T1" fmla="*/ 1 h 16"/>
                  <a:gd name="T2" fmla="*/ 3 w 18"/>
                  <a:gd name="T3" fmla="*/ 0 h 16"/>
                  <a:gd name="T4" fmla="*/ 17 w 18"/>
                  <a:gd name="T5" fmla="*/ 8 h 16"/>
                  <a:gd name="T6" fmla="*/ 17 w 18"/>
                  <a:gd name="T7" fmla="*/ 15 h 16"/>
                  <a:gd name="T8" fmla="*/ 0 w 18"/>
                  <a:gd name="T9" fmla="*/ 1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3" y="0"/>
                    </a:lnTo>
                    <a:lnTo>
                      <a:pt x="17" y="8"/>
                    </a:lnTo>
                    <a:lnTo>
                      <a:pt x="17"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986" name="Freeform 302"/>
              <p:cNvSpPr>
                <a:spLocks/>
              </p:cNvSpPr>
              <p:nvPr/>
            </p:nvSpPr>
            <p:spPr bwMode="auto">
              <a:xfrm>
                <a:off x="430" y="168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87" name="Freeform 303"/>
              <p:cNvSpPr>
                <a:spLocks/>
              </p:cNvSpPr>
              <p:nvPr/>
            </p:nvSpPr>
            <p:spPr bwMode="auto">
              <a:xfrm>
                <a:off x="436" y="168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988" name="Freeform 304"/>
              <p:cNvSpPr>
                <a:spLocks/>
              </p:cNvSpPr>
              <p:nvPr/>
            </p:nvSpPr>
            <p:spPr bwMode="auto">
              <a:xfrm>
                <a:off x="403" y="166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989" name="Freeform 305"/>
              <p:cNvSpPr>
                <a:spLocks/>
              </p:cNvSpPr>
              <p:nvPr/>
            </p:nvSpPr>
            <p:spPr bwMode="auto">
              <a:xfrm>
                <a:off x="399" y="165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990" name="Freeform 306"/>
              <p:cNvSpPr>
                <a:spLocks/>
              </p:cNvSpPr>
              <p:nvPr/>
            </p:nvSpPr>
            <p:spPr bwMode="auto">
              <a:xfrm>
                <a:off x="399" y="168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991" name="Freeform 307"/>
              <p:cNvSpPr>
                <a:spLocks/>
              </p:cNvSpPr>
              <p:nvPr/>
            </p:nvSpPr>
            <p:spPr bwMode="auto">
              <a:xfrm>
                <a:off x="403" y="1672"/>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992" name="Freeform 308"/>
              <p:cNvSpPr>
                <a:spLocks/>
              </p:cNvSpPr>
              <p:nvPr/>
            </p:nvSpPr>
            <p:spPr bwMode="auto">
              <a:xfrm>
                <a:off x="409" y="166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93" name="Freeform 309"/>
              <p:cNvSpPr>
                <a:spLocks/>
              </p:cNvSpPr>
              <p:nvPr/>
            </p:nvSpPr>
            <p:spPr bwMode="auto">
              <a:xfrm>
                <a:off x="375" y="1646"/>
                <a:ext cx="17" cy="30"/>
              </a:xfrm>
              <a:custGeom>
                <a:avLst/>
                <a:gdLst>
                  <a:gd name="T0" fmla="*/ 16 w 17"/>
                  <a:gd name="T1" fmla="*/ 29 h 30"/>
                  <a:gd name="T2" fmla="*/ 0 w 17"/>
                  <a:gd name="T3" fmla="*/ 20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994" name="Freeform 310"/>
              <p:cNvSpPr>
                <a:spLocks/>
              </p:cNvSpPr>
              <p:nvPr/>
            </p:nvSpPr>
            <p:spPr bwMode="auto">
              <a:xfrm>
                <a:off x="371" y="1644"/>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995" name="Freeform 311"/>
              <p:cNvSpPr>
                <a:spLocks/>
              </p:cNvSpPr>
              <p:nvPr/>
            </p:nvSpPr>
            <p:spPr bwMode="auto">
              <a:xfrm>
                <a:off x="371" y="166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996" name="Freeform 312"/>
              <p:cNvSpPr>
                <a:spLocks/>
              </p:cNvSpPr>
              <p:nvPr/>
            </p:nvSpPr>
            <p:spPr bwMode="auto">
              <a:xfrm>
                <a:off x="375" y="165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997" name="Freeform 313"/>
              <p:cNvSpPr>
                <a:spLocks/>
              </p:cNvSpPr>
              <p:nvPr/>
            </p:nvSpPr>
            <p:spPr bwMode="auto">
              <a:xfrm>
                <a:off x="381" y="165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998" name="Freeform 314"/>
              <p:cNvSpPr>
                <a:spLocks/>
              </p:cNvSpPr>
              <p:nvPr/>
            </p:nvSpPr>
            <p:spPr bwMode="auto">
              <a:xfrm>
                <a:off x="346" y="1630"/>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999" name="Freeform 315"/>
              <p:cNvSpPr>
                <a:spLocks/>
              </p:cNvSpPr>
              <p:nvPr/>
            </p:nvSpPr>
            <p:spPr bwMode="auto">
              <a:xfrm>
                <a:off x="342" y="1628"/>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10000" name="Freeform 316"/>
              <p:cNvSpPr>
                <a:spLocks/>
              </p:cNvSpPr>
              <p:nvPr/>
            </p:nvSpPr>
            <p:spPr bwMode="auto">
              <a:xfrm>
                <a:off x="342" y="165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10001" name="Freeform 317"/>
              <p:cNvSpPr>
                <a:spLocks/>
              </p:cNvSpPr>
              <p:nvPr/>
            </p:nvSpPr>
            <p:spPr bwMode="auto">
              <a:xfrm>
                <a:off x="346" y="164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10002" name="Freeform 318"/>
              <p:cNvSpPr>
                <a:spLocks/>
              </p:cNvSpPr>
              <p:nvPr/>
            </p:nvSpPr>
            <p:spPr bwMode="auto">
              <a:xfrm>
                <a:off x="352" y="163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10003" name="Freeform 319"/>
              <p:cNvSpPr>
                <a:spLocks/>
              </p:cNvSpPr>
              <p:nvPr/>
            </p:nvSpPr>
            <p:spPr bwMode="auto">
              <a:xfrm>
                <a:off x="318" y="1613"/>
                <a:ext cx="17" cy="31"/>
              </a:xfrm>
              <a:custGeom>
                <a:avLst/>
                <a:gdLst>
                  <a:gd name="T0" fmla="*/ 16 w 17"/>
                  <a:gd name="T1" fmla="*/ 30 h 31"/>
                  <a:gd name="T2" fmla="*/ 0 w 17"/>
                  <a:gd name="T3" fmla="*/ 22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2"/>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10004" name="Freeform 320"/>
              <p:cNvSpPr>
                <a:spLocks/>
              </p:cNvSpPr>
              <p:nvPr/>
            </p:nvSpPr>
            <p:spPr bwMode="auto">
              <a:xfrm>
                <a:off x="314" y="161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10005" name="Freeform 321"/>
              <p:cNvSpPr>
                <a:spLocks/>
              </p:cNvSpPr>
              <p:nvPr/>
            </p:nvSpPr>
            <p:spPr bwMode="auto">
              <a:xfrm>
                <a:off x="314" y="1637"/>
                <a:ext cx="18" cy="17"/>
              </a:xfrm>
              <a:custGeom>
                <a:avLst/>
                <a:gdLst>
                  <a:gd name="T0" fmla="*/ 0 w 18"/>
                  <a:gd name="T1" fmla="*/ 2 h 17"/>
                  <a:gd name="T2" fmla="*/ 3 w 18"/>
                  <a:gd name="T3" fmla="*/ 0 h 17"/>
                  <a:gd name="T4" fmla="*/ 17 w 18"/>
                  <a:gd name="T5" fmla="*/ 10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10"/>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10006" name="Freeform 322"/>
              <p:cNvSpPr>
                <a:spLocks/>
              </p:cNvSpPr>
              <p:nvPr/>
            </p:nvSpPr>
            <p:spPr bwMode="auto">
              <a:xfrm>
                <a:off x="318" y="162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10007" name="Freeform 323"/>
              <p:cNvSpPr>
                <a:spLocks/>
              </p:cNvSpPr>
              <p:nvPr/>
            </p:nvSpPr>
            <p:spPr bwMode="auto">
              <a:xfrm>
                <a:off x="324" y="161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10008" name="Freeform 324"/>
              <p:cNvSpPr>
                <a:spLocks/>
              </p:cNvSpPr>
              <p:nvPr/>
            </p:nvSpPr>
            <p:spPr bwMode="auto">
              <a:xfrm>
                <a:off x="459" y="1756"/>
                <a:ext cx="17" cy="30"/>
              </a:xfrm>
              <a:custGeom>
                <a:avLst/>
                <a:gdLst>
                  <a:gd name="T0" fmla="*/ 16 w 17"/>
                  <a:gd name="T1" fmla="*/ 29 h 30"/>
                  <a:gd name="T2" fmla="*/ 0 w 17"/>
                  <a:gd name="T3" fmla="*/ 20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10009" name="Freeform 325"/>
              <p:cNvSpPr>
                <a:spLocks/>
              </p:cNvSpPr>
              <p:nvPr/>
            </p:nvSpPr>
            <p:spPr bwMode="auto">
              <a:xfrm>
                <a:off x="455" y="1754"/>
                <a:ext cx="17" cy="25"/>
              </a:xfrm>
              <a:custGeom>
                <a:avLst/>
                <a:gdLst>
                  <a:gd name="T0" fmla="*/ 0 w 17"/>
                  <a:gd name="T1" fmla="*/ 24 h 25"/>
                  <a:gd name="T2" fmla="*/ 16 w 17"/>
                  <a:gd name="T3" fmla="*/ 21 h 25"/>
                  <a:gd name="T4" fmla="*/ 16 w 17"/>
                  <a:gd name="T5" fmla="*/ 1 h 25"/>
                  <a:gd name="T6" fmla="*/ 0 w 17"/>
                  <a:gd name="T7" fmla="*/ 0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6" y="21"/>
                    </a:lnTo>
                    <a:lnTo>
                      <a:pt x="16" y="1"/>
                    </a:lnTo>
                    <a:lnTo>
                      <a:pt x="0" y="0"/>
                    </a:lnTo>
                    <a:lnTo>
                      <a:pt x="0" y="24"/>
                    </a:lnTo>
                  </a:path>
                </a:pathLst>
              </a:custGeom>
              <a:solidFill>
                <a:srgbClr val="005B5A"/>
              </a:solidFill>
              <a:ln w="9525" cap="rnd">
                <a:noFill/>
                <a:round/>
                <a:headEnd type="none" w="sm" len="sm"/>
                <a:tailEnd type="none" w="sm" len="sm"/>
              </a:ln>
            </p:spPr>
            <p:txBody>
              <a:bodyPr/>
              <a:lstStyle/>
              <a:p>
                <a:endParaRPr lang="en-US"/>
              </a:p>
            </p:txBody>
          </p:sp>
          <p:sp>
            <p:nvSpPr>
              <p:cNvPr id="10010" name="Freeform 326"/>
              <p:cNvSpPr>
                <a:spLocks/>
              </p:cNvSpPr>
              <p:nvPr/>
            </p:nvSpPr>
            <p:spPr bwMode="auto">
              <a:xfrm>
                <a:off x="455" y="177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10011" name="Freeform 327"/>
              <p:cNvSpPr>
                <a:spLocks/>
              </p:cNvSpPr>
              <p:nvPr/>
            </p:nvSpPr>
            <p:spPr bwMode="auto">
              <a:xfrm>
                <a:off x="459" y="176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10012" name="Freeform 328"/>
              <p:cNvSpPr>
                <a:spLocks/>
              </p:cNvSpPr>
              <p:nvPr/>
            </p:nvSpPr>
            <p:spPr bwMode="auto">
              <a:xfrm>
                <a:off x="465" y="1760"/>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10013" name="Freeform 329"/>
              <p:cNvSpPr>
                <a:spLocks/>
              </p:cNvSpPr>
              <p:nvPr/>
            </p:nvSpPr>
            <p:spPr bwMode="auto">
              <a:xfrm>
                <a:off x="430" y="1740"/>
                <a:ext cx="17" cy="29"/>
              </a:xfrm>
              <a:custGeom>
                <a:avLst/>
                <a:gdLst>
                  <a:gd name="T0" fmla="*/ 16 w 17"/>
                  <a:gd name="T1" fmla="*/ 28 h 29"/>
                  <a:gd name="T2" fmla="*/ 0 w 17"/>
                  <a:gd name="T3" fmla="*/ 21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1"/>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10014" name="Freeform 330"/>
              <p:cNvSpPr>
                <a:spLocks/>
              </p:cNvSpPr>
              <p:nvPr/>
            </p:nvSpPr>
            <p:spPr bwMode="auto">
              <a:xfrm>
                <a:off x="426" y="1738"/>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10015" name="Freeform 331"/>
              <p:cNvSpPr>
                <a:spLocks/>
              </p:cNvSpPr>
              <p:nvPr/>
            </p:nvSpPr>
            <p:spPr bwMode="auto">
              <a:xfrm>
                <a:off x="426" y="1762"/>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10016" name="Freeform 332"/>
              <p:cNvSpPr>
                <a:spLocks/>
              </p:cNvSpPr>
              <p:nvPr/>
            </p:nvSpPr>
            <p:spPr bwMode="auto">
              <a:xfrm>
                <a:off x="430" y="1749"/>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10017" name="Freeform 333"/>
              <p:cNvSpPr>
                <a:spLocks/>
              </p:cNvSpPr>
              <p:nvPr/>
            </p:nvSpPr>
            <p:spPr bwMode="auto">
              <a:xfrm>
                <a:off x="436" y="174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10018" name="Freeform 334"/>
              <p:cNvSpPr>
                <a:spLocks/>
              </p:cNvSpPr>
              <p:nvPr/>
            </p:nvSpPr>
            <p:spPr bwMode="auto">
              <a:xfrm>
                <a:off x="403" y="1724"/>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10019" name="Freeform 335"/>
              <p:cNvSpPr>
                <a:spLocks/>
              </p:cNvSpPr>
              <p:nvPr/>
            </p:nvSpPr>
            <p:spPr bwMode="auto">
              <a:xfrm>
                <a:off x="399" y="1720"/>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10020" name="Freeform 336"/>
              <p:cNvSpPr>
                <a:spLocks/>
              </p:cNvSpPr>
              <p:nvPr/>
            </p:nvSpPr>
            <p:spPr bwMode="auto">
              <a:xfrm>
                <a:off x="399" y="1746"/>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10021" name="Freeform 337"/>
              <p:cNvSpPr>
                <a:spLocks/>
              </p:cNvSpPr>
              <p:nvPr/>
            </p:nvSpPr>
            <p:spPr bwMode="auto">
              <a:xfrm>
                <a:off x="403" y="1733"/>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10022" name="Freeform 338"/>
              <p:cNvSpPr>
                <a:spLocks/>
              </p:cNvSpPr>
              <p:nvPr/>
            </p:nvSpPr>
            <p:spPr bwMode="auto">
              <a:xfrm>
                <a:off x="409" y="1727"/>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10023" name="Freeform 339"/>
              <p:cNvSpPr>
                <a:spLocks/>
              </p:cNvSpPr>
              <p:nvPr/>
            </p:nvSpPr>
            <p:spPr bwMode="auto">
              <a:xfrm>
                <a:off x="375" y="1706"/>
                <a:ext cx="17" cy="31"/>
              </a:xfrm>
              <a:custGeom>
                <a:avLst/>
                <a:gdLst>
                  <a:gd name="T0" fmla="*/ 16 w 17"/>
                  <a:gd name="T1" fmla="*/ 30 h 31"/>
                  <a:gd name="T2" fmla="*/ 0 w 17"/>
                  <a:gd name="T3" fmla="*/ 21 h 31"/>
                  <a:gd name="T4" fmla="*/ 0 w 17"/>
                  <a:gd name="T5" fmla="*/ 0 h 31"/>
                  <a:gd name="T6" fmla="*/ 16 w 17"/>
                  <a:gd name="T7" fmla="*/ 6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6"/>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10024" name="Freeform 340"/>
              <p:cNvSpPr>
                <a:spLocks/>
              </p:cNvSpPr>
              <p:nvPr/>
            </p:nvSpPr>
            <p:spPr bwMode="auto">
              <a:xfrm>
                <a:off x="371" y="1704"/>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10025" name="Freeform 341"/>
              <p:cNvSpPr>
                <a:spLocks/>
              </p:cNvSpPr>
              <p:nvPr/>
            </p:nvSpPr>
            <p:spPr bwMode="auto">
              <a:xfrm>
                <a:off x="371" y="1729"/>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10026" name="Freeform 342"/>
              <p:cNvSpPr>
                <a:spLocks/>
              </p:cNvSpPr>
              <p:nvPr/>
            </p:nvSpPr>
            <p:spPr bwMode="auto">
              <a:xfrm>
                <a:off x="375" y="1717"/>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10027" name="Freeform 343"/>
              <p:cNvSpPr>
                <a:spLocks/>
              </p:cNvSpPr>
              <p:nvPr/>
            </p:nvSpPr>
            <p:spPr bwMode="auto">
              <a:xfrm>
                <a:off x="381" y="1711"/>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10028" name="Freeform 344"/>
              <p:cNvSpPr>
                <a:spLocks/>
              </p:cNvSpPr>
              <p:nvPr/>
            </p:nvSpPr>
            <p:spPr bwMode="auto">
              <a:xfrm>
                <a:off x="346" y="1690"/>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10029" name="Freeform 345"/>
              <p:cNvSpPr>
                <a:spLocks/>
              </p:cNvSpPr>
              <p:nvPr/>
            </p:nvSpPr>
            <p:spPr bwMode="auto">
              <a:xfrm>
                <a:off x="342" y="1687"/>
                <a:ext cx="17" cy="29"/>
              </a:xfrm>
              <a:custGeom>
                <a:avLst/>
                <a:gdLst>
                  <a:gd name="T0" fmla="*/ 0 w 17"/>
                  <a:gd name="T1" fmla="*/ 28 h 29"/>
                  <a:gd name="T2" fmla="*/ 16 w 17"/>
                  <a:gd name="T3" fmla="*/ 25 h 29"/>
                  <a:gd name="T4" fmla="*/ 16 w 17"/>
                  <a:gd name="T5" fmla="*/ 2 h 29"/>
                  <a:gd name="T6" fmla="*/ 0 w 17"/>
                  <a:gd name="T7" fmla="*/ 0 h 29"/>
                  <a:gd name="T8" fmla="*/ 0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25"/>
                    </a:lnTo>
                    <a:lnTo>
                      <a:pt x="16" y="2"/>
                    </a:lnTo>
                    <a:lnTo>
                      <a:pt x="0" y="0"/>
                    </a:lnTo>
                    <a:lnTo>
                      <a:pt x="0" y="28"/>
                    </a:lnTo>
                  </a:path>
                </a:pathLst>
              </a:custGeom>
              <a:solidFill>
                <a:srgbClr val="005B5A"/>
              </a:solidFill>
              <a:ln w="9525" cap="rnd">
                <a:noFill/>
                <a:round/>
                <a:headEnd type="none" w="sm" len="sm"/>
                <a:tailEnd type="none" w="sm" len="sm"/>
              </a:ln>
            </p:spPr>
            <p:txBody>
              <a:bodyPr/>
              <a:lstStyle/>
              <a:p>
                <a:endParaRPr lang="en-US"/>
              </a:p>
            </p:txBody>
          </p:sp>
          <p:sp>
            <p:nvSpPr>
              <p:cNvPr id="10030" name="Freeform 346"/>
              <p:cNvSpPr>
                <a:spLocks/>
              </p:cNvSpPr>
              <p:nvPr/>
            </p:nvSpPr>
            <p:spPr bwMode="auto">
              <a:xfrm>
                <a:off x="342" y="1713"/>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10031" name="Freeform 347"/>
              <p:cNvSpPr>
                <a:spLocks/>
              </p:cNvSpPr>
              <p:nvPr/>
            </p:nvSpPr>
            <p:spPr bwMode="auto">
              <a:xfrm>
                <a:off x="346" y="170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10032" name="Freeform 348"/>
              <p:cNvSpPr>
                <a:spLocks/>
              </p:cNvSpPr>
              <p:nvPr/>
            </p:nvSpPr>
            <p:spPr bwMode="auto">
              <a:xfrm>
                <a:off x="352" y="1694"/>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10033" name="Freeform 349"/>
              <p:cNvSpPr>
                <a:spLocks/>
              </p:cNvSpPr>
              <p:nvPr/>
            </p:nvSpPr>
            <p:spPr bwMode="auto">
              <a:xfrm>
                <a:off x="318" y="1673"/>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10034" name="Freeform 350"/>
              <p:cNvSpPr>
                <a:spLocks/>
              </p:cNvSpPr>
              <p:nvPr/>
            </p:nvSpPr>
            <p:spPr bwMode="auto">
              <a:xfrm>
                <a:off x="314" y="167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10035" name="Freeform 351"/>
              <p:cNvSpPr>
                <a:spLocks/>
              </p:cNvSpPr>
              <p:nvPr/>
            </p:nvSpPr>
            <p:spPr bwMode="auto">
              <a:xfrm>
                <a:off x="314" y="1696"/>
                <a:ext cx="18" cy="17"/>
              </a:xfrm>
              <a:custGeom>
                <a:avLst/>
                <a:gdLst>
                  <a:gd name="T0" fmla="*/ 0 w 18"/>
                  <a:gd name="T1" fmla="*/ 3 h 17"/>
                  <a:gd name="T2" fmla="*/ 3 w 18"/>
                  <a:gd name="T3" fmla="*/ 0 h 17"/>
                  <a:gd name="T4" fmla="*/ 17 w 18"/>
                  <a:gd name="T5" fmla="*/ 10 h 17"/>
                  <a:gd name="T6" fmla="*/ 17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3" y="0"/>
                    </a:lnTo>
                    <a:lnTo>
                      <a:pt x="17" y="10"/>
                    </a:lnTo>
                    <a:lnTo>
                      <a:pt x="17" y="16"/>
                    </a:lnTo>
                    <a:lnTo>
                      <a:pt x="0" y="3"/>
                    </a:lnTo>
                  </a:path>
                </a:pathLst>
              </a:custGeom>
              <a:solidFill>
                <a:srgbClr val="66BCA4"/>
              </a:solidFill>
              <a:ln w="9525" cap="rnd">
                <a:noFill/>
                <a:round/>
                <a:headEnd type="none" w="sm" len="sm"/>
                <a:tailEnd type="none" w="sm" len="sm"/>
              </a:ln>
            </p:spPr>
            <p:txBody>
              <a:bodyPr/>
              <a:lstStyle/>
              <a:p>
                <a:endParaRPr lang="en-US"/>
              </a:p>
            </p:txBody>
          </p:sp>
          <p:sp>
            <p:nvSpPr>
              <p:cNvPr id="10036" name="Freeform 352"/>
              <p:cNvSpPr>
                <a:spLocks/>
              </p:cNvSpPr>
              <p:nvPr/>
            </p:nvSpPr>
            <p:spPr bwMode="auto">
              <a:xfrm>
                <a:off x="318" y="168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10037" name="Freeform 353"/>
              <p:cNvSpPr>
                <a:spLocks/>
              </p:cNvSpPr>
              <p:nvPr/>
            </p:nvSpPr>
            <p:spPr bwMode="auto">
              <a:xfrm>
                <a:off x="324" y="167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10038" name="Freeform 354"/>
              <p:cNvSpPr>
                <a:spLocks/>
              </p:cNvSpPr>
              <p:nvPr/>
            </p:nvSpPr>
            <p:spPr bwMode="auto">
              <a:xfrm>
                <a:off x="561" y="1732"/>
                <a:ext cx="102" cy="194"/>
              </a:xfrm>
              <a:custGeom>
                <a:avLst/>
                <a:gdLst>
                  <a:gd name="T0" fmla="*/ 0 w 102"/>
                  <a:gd name="T1" fmla="*/ 193 h 194"/>
                  <a:gd name="T2" fmla="*/ 0 w 102"/>
                  <a:gd name="T3" fmla="*/ 56 h 194"/>
                  <a:gd name="T4" fmla="*/ 101 w 102"/>
                  <a:gd name="T5" fmla="*/ 0 h 194"/>
                  <a:gd name="T6" fmla="*/ 101 w 102"/>
                  <a:gd name="T7" fmla="*/ 135 h 194"/>
                  <a:gd name="T8" fmla="*/ 0 w 102"/>
                  <a:gd name="T9" fmla="*/ 193 h 194"/>
                  <a:gd name="T10" fmla="*/ 0 60000 65536"/>
                  <a:gd name="T11" fmla="*/ 0 60000 65536"/>
                  <a:gd name="T12" fmla="*/ 0 60000 65536"/>
                  <a:gd name="T13" fmla="*/ 0 60000 65536"/>
                  <a:gd name="T14" fmla="*/ 0 60000 65536"/>
                  <a:gd name="T15" fmla="*/ 0 w 102"/>
                  <a:gd name="T16" fmla="*/ 0 h 194"/>
                  <a:gd name="T17" fmla="*/ 102 w 102"/>
                  <a:gd name="T18" fmla="*/ 194 h 194"/>
                </a:gdLst>
                <a:ahLst/>
                <a:cxnLst>
                  <a:cxn ang="T10">
                    <a:pos x="T0" y="T1"/>
                  </a:cxn>
                  <a:cxn ang="T11">
                    <a:pos x="T2" y="T3"/>
                  </a:cxn>
                  <a:cxn ang="T12">
                    <a:pos x="T4" y="T5"/>
                  </a:cxn>
                  <a:cxn ang="T13">
                    <a:pos x="T6" y="T7"/>
                  </a:cxn>
                  <a:cxn ang="T14">
                    <a:pos x="T8" y="T9"/>
                  </a:cxn>
                </a:cxnLst>
                <a:rect l="T15" t="T16" r="T17" b="T18"/>
                <a:pathLst>
                  <a:path w="102" h="194">
                    <a:moveTo>
                      <a:pt x="0" y="193"/>
                    </a:moveTo>
                    <a:lnTo>
                      <a:pt x="0" y="56"/>
                    </a:lnTo>
                    <a:lnTo>
                      <a:pt x="101" y="0"/>
                    </a:lnTo>
                    <a:lnTo>
                      <a:pt x="101" y="135"/>
                    </a:lnTo>
                    <a:lnTo>
                      <a:pt x="0" y="193"/>
                    </a:lnTo>
                  </a:path>
                </a:pathLst>
              </a:custGeom>
              <a:solidFill>
                <a:srgbClr val="000000"/>
              </a:solidFill>
              <a:ln w="9525" cap="rnd">
                <a:noFill/>
                <a:round/>
                <a:headEnd type="none" w="sm" len="sm"/>
                <a:tailEnd type="none" w="sm" len="sm"/>
              </a:ln>
            </p:spPr>
            <p:txBody>
              <a:bodyPr/>
              <a:lstStyle/>
              <a:p>
                <a:endParaRPr lang="en-US"/>
              </a:p>
            </p:txBody>
          </p:sp>
          <p:sp>
            <p:nvSpPr>
              <p:cNvPr id="10039" name="Freeform 355"/>
              <p:cNvSpPr>
                <a:spLocks/>
              </p:cNvSpPr>
              <p:nvPr/>
            </p:nvSpPr>
            <p:spPr bwMode="auto">
              <a:xfrm>
                <a:off x="643" y="1732"/>
                <a:ext cx="20" cy="136"/>
              </a:xfrm>
              <a:custGeom>
                <a:avLst/>
                <a:gdLst>
                  <a:gd name="T0" fmla="*/ 0 w 20"/>
                  <a:gd name="T1" fmla="*/ 10 h 136"/>
                  <a:gd name="T2" fmla="*/ 19 w 20"/>
                  <a:gd name="T3" fmla="*/ 0 h 136"/>
                  <a:gd name="T4" fmla="*/ 19 w 20"/>
                  <a:gd name="T5" fmla="*/ 135 h 136"/>
                  <a:gd name="T6" fmla="*/ 0 w 20"/>
                  <a:gd name="T7" fmla="*/ 124 h 136"/>
                  <a:gd name="T8" fmla="*/ 0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0" y="10"/>
                    </a:moveTo>
                    <a:lnTo>
                      <a:pt x="19" y="0"/>
                    </a:lnTo>
                    <a:lnTo>
                      <a:pt x="19" y="135"/>
                    </a:lnTo>
                    <a:lnTo>
                      <a:pt x="0" y="124"/>
                    </a:lnTo>
                    <a:lnTo>
                      <a:pt x="0" y="10"/>
                    </a:lnTo>
                  </a:path>
                </a:pathLst>
              </a:custGeom>
              <a:solidFill>
                <a:srgbClr val="019170"/>
              </a:solidFill>
              <a:ln w="9525" cap="rnd">
                <a:noFill/>
                <a:round/>
                <a:headEnd type="none" w="sm" len="sm"/>
                <a:tailEnd type="none" w="sm" len="sm"/>
              </a:ln>
            </p:spPr>
            <p:txBody>
              <a:bodyPr/>
              <a:lstStyle/>
              <a:p>
                <a:endParaRPr lang="en-US"/>
              </a:p>
            </p:txBody>
          </p:sp>
          <p:sp>
            <p:nvSpPr>
              <p:cNvPr id="10040" name="Freeform 356"/>
              <p:cNvSpPr>
                <a:spLocks/>
              </p:cNvSpPr>
              <p:nvPr/>
            </p:nvSpPr>
            <p:spPr bwMode="auto">
              <a:xfrm>
                <a:off x="561" y="1858"/>
                <a:ext cx="102" cy="68"/>
              </a:xfrm>
              <a:custGeom>
                <a:avLst/>
                <a:gdLst>
                  <a:gd name="T0" fmla="*/ 0 w 102"/>
                  <a:gd name="T1" fmla="*/ 45 h 68"/>
                  <a:gd name="T2" fmla="*/ 81 w 102"/>
                  <a:gd name="T3" fmla="*/ 0 h 68"/>
                  <a:gd name="T4" fmla="*/ 101 w 102"/>
                  <a:gd name="T5" fmla="*/ 9 h 68"/>
                  <a:gd name="T6" fmla="*/ 0 w 102"/>
                  <a:gd name="T7" fmla="*/ 67 h 68"/>
                  <a:gd name="T8" fmla="*/ 0 w 102"/>
                  <a:gd name="T9" fmla="*/ 45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45"/>
                    </a:moveTo>
                    <a:lnTo>
                      <a:pt x="81" y="0"/>
                    </a:lnTo>
                    <a:lnTo>
                      <a:pt x="101" y="9"/>
                    </a:lnTo>
                    <a:lnTo>
                      <a:pt x="0" y="67"/>
                    </a:lnTo>
                    <a:lnTo>
                      <a:pt x="0" y="45"/>
                    </a:lnTo>
                  </a:path>
                </a:pathLst>
              </a:custGeom>
              <a:solidFill>
                <a:srgbClr val="66BCA4"/>
              </a:solidFill>
              <a:ln w="9525" cap="rnd">
                <a:noFill/>
                <a:round/>
                <a:headEnd type="none" w="sm" len="sm"/>
                <a:tailEnd type="none" w="sm" len="sm"/>
              </a:ln>
            </p:spPr>
            <p:txBody>
              <a:bodyPr/>
              <a:lstStyle/>
              <a:p>
                <a:endParaRPr lang="en-US"/>
              </a:p>
            </p:txBody>
          </p:sp>
          <p:sp>
            <p:nvSpPr>
              <p:cNvPr id="10041" name="Freeform 357"/>
              <p:cNvSpPr>
                <a:spLocks/>
              </p:cNvSpPr>
              <p:nvPr/>
            </p:nvSpPr>
            <p:spPr bwMode="auto">
              <a:xfrm>
                <a:off x="595" y="1901"/>
                <a:ext cx="18" cy="21"/>
              </a:xfrm>
              <a:custGeom>
                <a:avLst/>
                <a:gdLst>
                  <a:gd name="T0" fmla="*/ 10 w 18"/>
                  <a:gd name="T1" fmla="*/ 20 h 21"/>
                  <a:gd name="T2" fmla="*/ 14 w 18"/>
                  <a:gd name="T3" fmla="*/ 16 h 21"/>
                  <a:gd name="T4" fmla="*/ 15 w 18"/>
                  <a:gd name="T5" fmla="*/ 16 h 21"/>
                  <a:gd name="T6" fmla="*/ 15 w 18"/>
                  <a:gd name="T7" fmla="*/ 15 h 21"/>
                  <a:gd name="T8" fmla="*/ 17 w 18"/>
                  <a:gd name="T9" fmla="*/ 12 h 21"/>
                  <a:gd name="T10" fmla="*/ 15 w 18"/>
                  <a:gd name="T11" fmla="*/ 8 h 21"/>
                  <a:gd name="T12" fmla="*/ 14 w 18"/>
                  <a:gd name="T13" fmla="*/ 5 h 21"/>
                  <a:gd name="T14" fmla="*/ 12 w 18"/>
                  <a:gd name="T15" fmla="*/ 2 h 21"/>
                  <a:gd name="T16" fmla="*/ 9 w 18"/>
                  <a:gd name="T17" fmla="*/ 0 h 21"/>
                  <a:gd name="T18" fmla="*/ 7 w 18"/>
                  <a:gd name="T19" fmla="*/ 0 h 21"/>
                  <a:gd name="T20" fmla="*/ 6 w 18"/>
                  <a:gd name="T21" fmla="*/ 0 h 21"/>
                  <a:gd name="T22" fmla="*/ 5 w 18"/>
                  <a:gd name="T23" fmla="*/ 0 h 21"/>
                  <a:gd name="T24" fmla="*/ 0 w 18"/>
                  <a:gd name="T25" fmla="*/ 2 h 21"/>
                  <a:gd name="T26" fmla="*/ 0 w 18"/>
                  <a:gd name="T27" fmla="*/ 3 h 21"/>
                  <a:gd name="T28" fmla="*/ 0 w 18"/>
                  <a:gd name="T29" fmla="*/ 6 h 21"/>
                  <a:gd name="T30" fmla="*/ 0 w 18"/>
                  <a:gd name="T31" fmla="*/ 10 h 21"/>
                  <a:gd name="T32" fmla="*/ 0 w 18"/>
                  <a:gd name="T33" fmla="*/ 13 h 21"/>
                  <a:gd name="T34" fmla="*/ 3 w 18"/>
                  <a:gd name="T35" fmla="*/ 16 h 21"/>
                  <a:gd name="T36" fmla="*/ 5 w 18"/>
                  <a:gd name="T37" fmla="*/ 18 h 21"/>
                  <a:gd name="T38" fmla="*/ 8 w 18"/>
                  <a:gd name="T39" fmla="*/ 20 h 21"/>
                  <a:gd name="T40" fmla="*/ 9 w 18"/>
                  <a:gd name="T41" fmla="*/ 20 h 21"/>
                  <a:gd name="T42" fmla="*/ 10 w 18"/>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10" y="20"/>
                    </a:moveTo>
                    <a:lnTo>
                      <a:pt x="14" y="16"/>
                    </a:lnTo>
                    <a:lnTo>
                      <a:pt x="15" y="16"/>
                    </a:lnTo>
                    <a:lnTo>
                      <a:pt x="15" y="15"/>
                    </a:lnTo>
                    <a:lnTo>
                      <a:pt x="17" y="12"/>
                    </a:lnTo>
                    <a:lnTo>
                      <a:pt x="15" y="8"/>
                    </a:lnTo>
                    <a:lnTo>
                      <a:pt x="14" y="5"/>
                    </a:lnTo>
                    <a:lnTo>
                      <a:pt x="12" y="2"/>
                    </a:lnTo>
                    <a:lnTo>
                      <a:pt x="9" y="0"/>
                    </a:lnTo>
                    <a:lnTo>
                      <a:pt x="7" y="0"/>
                    </a:lnTo>
                    <a:lnTo>
                      <a:pt x="6" y="0"/>
                    </a:lnTo>
                    <a:lnTo>
                      <a:pt x="5" y="0"/>
                    </a:lnTo>
                    <a:lnTo>
                      <a:pt x="0" y="2"/>
                    </a:lnTo>
                    <a:lnTo>
                      <a:pt x="0" y="3"/>
                    </a:lnTo>
                    <a:lnTo>
                      <a:pt x="0" y="6"/>
                    </a:lnTo>
                    <a:lnTo>
                      <a:pt x="0" y="10"/>
                    </a:lnTo>
                    <a:lnTo>
                      <a:pt x="0" y="13"/>
                    </a:lnTo>
                    <a:lnTo>
                      <a:pt x="3" y="16"/>
                    </a:lnTo>
                    <a:lnTo>
                      <a:pt x="5"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10042" name="Freeform 358"/>
              <p:cNvSpPr>
                <a:spLocks/>
              </p:cNvSpPr>
              <p:nvPr/>
            </p:nvSpPr>
            <p:spPr bwMode="auto">
              <a:xfrm>
                <a:off x="595" y="1904"/>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10043" name="Freeform 359"/>
              <p:cNvSpPr>
                <a:spLocks/>
              </p:cNvSpPr>
              <p:nvPr/>
            </p:nvSpPr>
            <p:spPr bwMode="auto">
              <a:xfrm>
                <a:off x="598" y="1908"/>
                <a:ext cx="17" cy="17"/>
              </a:xfrm>
              <a:custGeom>
                <a:avLst/>
                <a:gdLst>
                  <a:gd name="T0" fmla="*/ 1 w 17"/>
                  <a:gd name="T1" fmla="*/ 10 h 17"/>
                  <a:gd name="T2" fmla="*/ 0 w 17"/>
                  <a:gd name="T3" fmla="*/ 6 h 17"/>
                  <a:gd name="T4" fmla="*/ 0 w 17"/>
                  <a:gd name="T5" fmla="*/ 4 h 17"/>
                  <a:gd name="T6" fmla="*/ 0 w 17"/>
                  <a:gd name="T7" fmla="*/ 0 h 17"/>
                  <a:gd name="T8" fmla="*/ 1 w 17"/>
                  <a:gd name="T9" fmla="*/ 0 h 17"/>
                  <a:gd name="T10" fmla="*/ 4 w 17"/>
                  <a:gd name="T11" fmla="*/ 0 h 17"/>
                  <a:gd name="T12" fmla="*/ 7 w 17"/>
                  <a:gd name="T13" fmla="*/ 0 h 17"/>
                  <a:gd name="T14" fmla="*/ 13 w 17"/>
                  <a:gd name="T15" fmla="*/ 4 h 17"/>
                  <a:gd name="T16" fmla="*/ 16 w 17"/>
                  <a:gd name="T17" fmla="*/ 8 h 17"/>
                  <a:gd name="T18" fmla="*/ 16 w 17"/>
                  <a:gd name="T19" fmla="*/ 12 h 17"/>
                  <a:gd name="T20" fmla="*/ 16 w 17"/>
                  <a:gd name="T21" fmla="*/ 14 h 17"/>
                  <a:gd name="T22" fmla="*/ 13 w 17"/>
                  <a:gd name="T23" fmla="*/ 16 h 17"/>
                  <a:gd name="T24" fmla="*/ 10 w 17"/>
                  <a:gd name="T25" fmla="*/ 16 h 17"/>
                  <a:gd name="T26" fmla="*/ 7 w 17"/>
                  <a:gd name="T27" fmla="*/ 16 h 17"/>
                  <a:gd name="T28" fmla="*/ 1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 y="10"/>
                    </a:moveTo>
                    <a:lnTo>
                      <a:pt x="0" y="6"/>
                    </a:lnTo>
                    <a:lnTo>
                      <a:pt x="0" y="4"/>
                    </a:lnTo>
                    <a:lnTo>
                      <a:pt x="0" y="0"/>
                    </a:lnTo>
                    <a:lnTo>
                      <a:pt x="1" y="0"/>
                    </a:lnTo>
                    <a:lnTo>
                      <a:pt x="4" y="0"/>
                    </a:lnTo>
                    <a:lnTo>
                      <a:pt x="7" y="0"/>
                    </a:lnTo>
                    <a:lnTo>
                      <a:pt x="13" y="4"/>
                    </a:lnTo>
                    <a:lnTo>
                      <a:pt x="16" y="8"/>
                    </a:lnTo>
                    <a:lnTo>
                      <a:pt x="16" y="12"/>
                    </a:lnTo>
                    <a:lnTo>
                      <a:pt x="16" y="14"/>
                    </a:lnTo>
                    <a:lnTo>
                      <a:pt x="13" y="16"/>
                    </a:lnTo>
                    <a:lnTo>
                      <a:pt x="10" y="16"/>
                    </a:lnTo>
                    <a:lnTo>
                      <a:pt x="7" y="16"/>
                    </a:lnTo>
                    <a:lnTo>
                      <a:pt x="1" y="10"/>
                    </a:lnTo>
                  </a:path>
                </a:pathLst>
              </a:custGeom>
              <a:solidFill>
                <a:srgbClr val="000000"/>
              </a:solidFill>
              <a:ln w="9525" cap="rnd">
                <a:noFill/>
                <a:round/>
                <a:headEnd type="none" w="sm" len="sm"/>
                <a:tailEnd type="none" w="sm" len="sm"/>
              </a:ln>
            </p:spPr>
            <p:txBody>
              <a:bodyPr/>
              <a:lstStyle/>
              <a:p>
                <a:endParaRPr lang="en-US"/>
              </a:p>
            </p:txBody>
          </p:sp>
          <p:sp>
            <p:nvSpPr>
              <p:cNvPr id="10044" name="Freeform 360"/>
              <p:cNvSpPr>
                <a:spLocks/>
              </p:cNvSpPr>
              <p:nvPr/>
            </p:nvSpPr>
            <p:spPr bwMode="auto">
              <a:xfrm>
                <a:off x="610" y="1911"/>
                <a:ext cx="18" cy="19"/>
              </a:xfrm>
              <a:custGeom>
                <a:avLst/>
                <a:gdLst>
                  <a:gd name="T0" fmla="*/ 10 w 18"/>
                  <a:gd name="T1" fmla="*/ 18 h 19"/>
                  <a:gd name="T2" fmla="*/ 14 w 18"/>
                  <a:gd name="T3" fmla="*/ 14 h 19"/>
                  <a:gd name="T4" fmla="*/ 15 w 18"/>
                  <a:gd name="T5" fmla="*/ 13 h 19"/>
                  <a:gd name="T6" fmla="*/ 17 w 18"/>
                  <a:gd name="T7" fmla="*/ 13 h 19"/>
                  <a:gd name="T8" fmla="*/ 17 w 18"/>
                  <a:gd name="T9" fmla="*/ 10 h 19"/>
                  <a:gd name="T10" fmla="*/ 17 w 18"/>
                  <a:gd name="T11" fmla="*/ 8 h 19"/>
                  <a:gd name="T12" fmla="*/ 14 w 18"/>
                  <a:gd name="T13" fmla="*/ 4 h 19"/>
                  <a:gd name="T14" fmla="*/ 12 w 18"/>
                  <a:gd name="T15" fmla="*/ 2 h 19"/>
                  <a:gd name="T16" fmla="*/ 10 w 18"/>
                  <a:gd name="T17" fmla="*/ 0 h 19"/>
                  <a:gd name="T18" fmla="*/ 7 w 18"/>
                  <a:gd name="T19" fmla="*/ 0 h 19"/>
                  <a:gd name="T20" fmla="*/ 6 w 18"/>
                  <a:gd name="T21" fmla="*/ 0 h 19"/>
                  <a:gd name="T22" fmla="*/ 5 w 18"/>
                  <a:gd name="T23" fmla="*/ 0 h 19"/>
                  <a:gd name="T24" fmla="*/ 1 w 18"/>
                  <a:gd name="T25" fmla="*/ 1 h 19"/>
                  <a:gd name="T26" fmla="*/ 0 w 18"/>
                  <a:gd name="T27" fmla="*/ 2 h 19"/>
                  <a:gd name="T28" fmla="*/ 0 w 18"/>
                  <a:gd name="T29" fmla="*/ 3 h 19"/>
                  <a:gd name="T30" fmla="*/ 0 w 18"/>
                  <a:gd name="T31" fmla="*/ 6 h 19"/>
                  <a:gd name="T32" fmla="*/ 0 w 18"/>
                  <a:gd name="T33" fmla="*/ 9 h 19"/>
                  <a:gd name="T34" fmla="*/ 1 w 18"/>
                  <a:gd name="T35" fmla="*/ 11 h 19"/>
                  <a:gd name="T36" fmla="*/ 3 w 18"/>
                  <a:gd name="T37" fmla="*/ 14 h 19"/>
                  <a:gd name="T38" fmla="*/ 6 w 18"/>
                  <a:gd name="T39" fmla="*/ 16 h 19"/>
                  <a:gd name="T40" fmla="*/ 8 w 18"/>
                  <a:gd name="T41" fmla="*/ 18 h 19"/>
                  <a:gd name="T42" fmla="*/ 9 w 18"/>
                  <a:gd name="T43" fmla="*/ 18 h 19"/>
                  <a:gd name="T44" fmla="*/ 10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10" y="18"/>
                    </a:moveTo>
                    <a:lnTo>
                      <a:pt x="14" y="14"/>
                    </a:lnTo>
                    <a:lnTo>
                      <a:pt x="15" y="13"/>
                    </a:lnTo>
                    <a:lnTo>
                      <a:pt x="17" y="13"/>
                    </a:lnTo>
                    <a:lnTo>
                      <a:pt x="17" y="10"/>
                    </a:lnTo>
                    <a:lnTo>
                      <a:pt x="17" y="8"/>
                    </a:lnTo>
                    <a:lnTo>
                      <a:pt x="14" y="4"/>
                    </a:lnTo>
                    <a:lnTo>
                      <a:pt x="12" y="2"/>
                    </a:lnTo>
                    <a:lnTo>
                      <a:pt x="10" y="0"/>
                    </a:lnTo>
                    <a:lnTo>
                      <a:pt x="7" y="0"/>
                    </a:lnTo>
                    <a:lnTo>
                      <a:pt x="6" y="0"/>
                    </a:lnTo>
                    <a:lnTo>
                      <a:pt x="5" y="0"/>
                    </a:lnTo>
                    <a:lnTo>
                      <a:pt x="1" y="1"/>
                    </a:lnTo>
                    <a:lnTo>
                      <a:pt x="0" y="2"/>
                    </a:lnTo>
                    <a:lnTo>
                      <a:pt x="0" y="3"/>
                    </a:lnTo>
                    <a:lnTo>
                      <a:pt x="0" y="6"/>
                    </a:lnTo>
                    <a:lnTo>
                      <a:pt x="0" y="9"/>
                    </a:lnTo>
                    <a:lnTo>
                      <a:pt x="1" y="11"/>
                    </a:lnTo>
                    <a:lnTo>
                      <a:pt x="3" y="14"/>
                    </a:lnTo>
                    <a:lnTo>
                      <a:pt x="6" y="16"/>
                    </a:lnTo>
                    <a:lnTo>
                      <a:pt x="8" y="18"/>
                    </a:lnTo>
                    <a:lnTo>
                      <a:pt x="9" y="18"/>
                    </a:lnTo>
                    <a:lnTo>
                      <a:pt x="10" y="18"/>
                    </a:lnTo>
                  </a:path>
                </a:pathLst>
              </a:custGeom>
              <a:solidFill>
                <a:srgbClr val="000000"/>
              </a:solidFill>
              <a:ln w="9525" cap="rnd">
                <a:noFill/>
                <a:round/>
                <a:headEnd type="none" w="sm" len="sm"/>
                <a:tailEnd type="none" w="sm" len="sm"/>
              </a:ln>
            </p:spPr>
            <p:txBody>
              <a:bodyPr/>
              <a:lstStyle/>
              <a:p>
                <a:endParaRPr lang="en-US"/>
              </a:p>
            </p:txBody>
          </p:sp>
          <p:sp>
            <p:nvSpPr>
              <p:cNvPr id="10045" name="Freeform 361"/>
              <p:cNvSpPr>
                <a:spLocks/>
              </p:cNvSpPr>
              <p:nvPr/>
            </p:nvSpPr>
            <p:spPr bwMode="auto">
              <a:xfrm>
                <a:off x="610" y="1912"/>
                <a:ext cx="17" cy="18"/>
              </a:xfrm>
              <a:custGeom>
                <a:avLst/>
                <a:gdLst>
                  <a:gd name="T0" fmla="*/ 1 w 17"/>
                  <a:gd name="T1" fmla="*/ 10 h 18"/>
                  <a:gd name="T2" fmla="*/ 0 w 17"/>
                  <a:gd name="T3" fmla="*/ 7 h 18"/>
                  <a:gd name="T4" fmla="*/ 0 w 17"/>
                  <a:gd name="T5" fmla="*/ 4 h 18"/>
                  <a:gd name="T6" fmla="*/ 0 w 17"/>
                  <a:gd name="T7" fmla="*/ 1 h 18"/>
                  <a:gd name="T8" fmla="*/ 0 w 17"/>
                  <a:gd name="T9" fmla="*/ 0 h 18"/>
                  <a:gd name="T10" fmla="*/ 1 w 17"/>
                  <a:gd name="T11" fmla="*/ 0 h 18"/>
                  <a:gd name="T12" fmla="*/ 4 w 17"/>
                  <a:gd name="T13" fmla="*/ 0 h 18"/>
                  <a:gd name="T14" fmla="*/ 8 w 17"/>
                  <a:gd name="T15" fmla="*/ 0 h 18"/>
                  <a:gd name="T16" fmla="*/ 10 w 17"/>
                  <a:gd name="T17" fmla="*/ 2 h 18"/>
                  <a:gd name="T18" fmla="*/ 13 w 17"/>
                  <a:gd name="T19" fmla="*/ 5 h 18"/>
                  <a:gd name="T20" fmla="*/ 16 w 17"/>
                  <a:gd name="T21" fmla="*/ 8 h 18"/>
                  <a:gd name="T22" fmla="*/ 16 w 17"/>
                  <a:gd name="T23" fmla="*/ 11 h 18"/>
                  <a:gd name="T24" fmla="*/ 16 w 17"/>
                  <a:gd name="T25" fmla="*/ 14 h 18"/>
                  <a:gd name="T26" fmla="*/ 14 w 17"/>
                  <a:gd name="T27" fmla="*/ 15 h 18"/>
                  <a:gd name="T28" fmla="*/ 13 w 17"/>
                  <a:gd name="T29" fmla="*/ 17 h 18"/>
                  <a:gd name="T30" fmla="*/ 10 w 17"/>
                  <a:gd name="T31" fmla="*/ 17 h 18"/>
                  <a:gd name="T32" fmla="*/ 8 w 17"/>
                  <a:gd name="T33" fmla="*/ 15 h 18"/>
                  <a:gd name="T34" fmla="*/ 4 w 17"/>
                  <a:gd name="T35" fmla="*/ 13 h 18"/>
                  <a:gd name="T36" fmla="*/ 1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 y="10"/>
                    </a:moveTo>
                    <a:lnTo>
                      <a:pt x="0" y="7"/>
                    </a:lnTo>
                    <a:lnTo>
                      <a:pt x="0" y="4"/>
                    </a:lnTo>
                    <a:lnTo>
                      <a:pt x="0" y="1"/>
                    </a:lnTo>
                    <a:lnTo>
                      <a:pt x="0" y="0"/>
                    </a:lnTo>
                    <a:lnTo>
                      <a:pt x="1" y="0"/>
                    </a:lnTo>
                    <a:lnTo>
                      <a:pt x="4" y="0"/>
                    </a:lnTo>
                    <a:lnTo>
                      <a:pt x="8" y="0"/>
                    </a:lnTo>
                    <a:lnTo>
                      <a:pt x="10" y="2"/>
                    </a:lnTo>
                    <a:lnTo>
                      <a:pt x="13" y="5"/>
                    </a:lnTo>
                    <a:lnTo>
                      <a:pt x="16" y="8"/>
                    </a:lnTo>
                    <a:lnTo>
                      <a:pt x="16" y="11"/>
                    </a:lnTo>
                    <a:lnTo>
                      <a:pt x="16" y="14"/>
                    </a:lnTo>
                    <a:lnTo>
                      <a:pt x="14" y="15"/>
                    </a:lnTo>
                    <a:lnTo>
                      <a:pt x="13" y="17"/>
                    </a:lnTo>
                    <a:lnTo>
                      <a:pt x="10" y="17"/>
                    </a:lnTo>
                    <a:lnTo>
                      <a:pt x="8" y="15"/>
                    </a:lnTo>
                    <a:lnTo>
                      <a:pt x="4" y="13"/>
                    </a:lnTo>
                    <a:lnTo>
                      <a:pt x="1" y="10"/>
                    </a:lnTo>
                  </a:path>
                </a:pathLst>
              </a:custGeom>
              <a:solidFill>
                <a:srgbClr val="666666"/>
              </a:solidFill>
              <a:ln w="9525" cap="rnd">
                <a:noFill/>
                <a:round/>
                <a:headEnd type="none" w="sm" len="sm"/>
                <a:tailEnd type="none" w="sm" len="sm"/>
              </a:ln>
            </p:spPr>
            <p:txBody>
              <a:bodyPr/>
              <a:lstStyle/>
              <a:p>
                <a:endParaRPr lang="en-US"/>
              </a:p>
            </p:txBody>
          </p:sp>
          <p:sp>
            <p:nvSpPr>
              <p:cNvPr id="10046" name="Freeform 362"/>
              <p:cNvSpPr>
                <a:spLocks/>
              </p:cNvSpPr>
              <p:nvPr/>
            </p:nvSpPr>
            <p:spPr bwMode="auto">
              <a:xfrm>
                <a:off x="613" y="1916"/>
                <a:ext cx="17" cy="18"/>
              </a:xfrm>
              <a:custGeom>
                <a:avLst/>
                <a:gdLst>
                  <a:gd name="T0" fmla="*/ 2 w 17"/>
                  <a:gd name="T1" fmla="*/ 11 h 18"/>
                  <a:gd name="T2" fmla="*/ 0 w 17"/>
                  <a:gd name="T3" fmla="*/ 7 h 18"/>
                  <a:gd name="T4" fmla="*/ 0 w 17"/>
                  <a:gd name="T5" fmla="*/ 5 h 18"/>
                  <a:gd name="T6" fmla="*/ 0 w 17"/>
                  <a:gd name="T7" fmla="*/ 1 h 18"/>
                  <a:gd name="T8" fmla="*/ 2 w 17"/>
                  <a:gd name="T9" fmla="*/ 1 h 18"/>
                  <a:gd name="T10" fmla="*/ 4 w 17"/>
                  <a:gd name="T11" fmla="*/ 0 h 18"/>
                  <a:gd name="T12" fmla="*/ 9 w 17"/>
                  <a:gd name="T13" fmla="*/ 1 h 18"/>
                  <a:gd name="T14" fmla="*/ 13 w 17"/>
                  <a:gd name="T15" fmla="*/ 5 h 18"/>
                  <a:gd name="T16" fmla="*/ 16 w 17"/>
                  <a:gd name="T17" fmla="*/ 9 h 18"/>
                  <a:gd name="T18" fmla="*/ 16 w 17"/>
                  <a:gd name="T19" fmla="*/ 13 h 18"/>
                  <a:gd name="T20" fmla="*/ 16 w 17"/>
                  <a:gd name="T21" fmla="*/ 15 h 18"/>
                  <a:gd name="T22" fmla="*/ 13 w 17"/>
                  <a:gd name="T23" fmla="*/ 17 h 18"/>
                  <a:gd name="T24" fmla="*/ 11 w 17"/>
                  <a:gd name="T25" fmla="*/ 17 h 18"/>
                  <a:gd name="T26" fmla="*/ 9 w 17"/>
                  <a:gd name="T27" fmla="*/ 17 h 18"/>
                  <a:gd name="T28" fmla="*/ 2 w 17"/>
                  <a:gd name="T29" fmla="*/ 1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2" y="11"/>
                    </a:moveTo>
                    <a:lnTo>
                      <a:pt x="0" y="7"/>
                    </a:lnTo>
                    <a:lnTo>
                      <a:pt x="0" y="5"/>
                    </a:lnTo>
                    <a:lnTo>
                      <a:pt x="0" y="1"/>
                    </a:lnTo>
                    <a:lnTo>
                      <a:pt x="2" y="1"/>
                    </a:lnTo>
                    <a:lnTo>
                      <a:pt x="4" y="0"/>
                    </a:lnTo>
                    <a:lnTo>
                      <a:pt x="9" y="1"/>
                    </a:lnTo>
                    <a:lnTo>
                      <a:pt x="13" y="5"/>
                    </a:lnTo>
                    <a:lnTo>
                      <a:pt x="16" y="9"/>
                    </a:lnTo>
                    <a:lnTo>
                      <a:pt x="16" y="13"/>
                    </a:lnTo>
                    <a:lnTo>
                      <a:pt x="16" y="15"/>
                    </a:lnTo>
                    <a:lnTo>
                      <a:pt x="13" y="17"/>
                    </a:lnTo>
                    <a:lnTo>
                      <a:pt x="11" y="17"/>
                    </a:lnTo>
                    <a:lnTo>
                      <a:pt x="9" y="17"/>
                    </a:lnTo>
                    <a:lnTo>
                      <a:pt x="2" y="11"/>
                    </a:lnTo>
                  </a:path>
                </a:pathLst>
              </a:custGeom>
              <a:solidFill>
                <a:srgbClr val="000000"/>
              </a:solidFill>
              <a:ln w="9525" cap="rnd">
                <a:noFill/>
                <a:round/>
                <a:headEnd type="none" w="sm" len="sm"/>
                <a:tailEnd type="none" w="sm" len="sm"/>
              </a:ln>
            </p:spPr>
            <p:txBody>
              <a:bodyPr/>
              <a:lstStyle/>
              <a:p>
                <a:endParaRPr lang="en-US"/>
              </a:p>
            </p:txBody>
          </p:sp>
          <p:sp>
            <p:nvSpPr>
              <p:cNvPr id="10047" name="Freeform 363"/>
              <p:cNvSpPr>
                <a:spLocks/>
              </p:cNvSpPr>
              <p:nvPr/>
            </p:nvSpPr>
            <p:spPr bwMode="auto">
              <a:xfrm>
                <a:off x="588" y="1906"/>
                <a:ext cx="18" cy="20"/>
              </a:xfrm>
              <a:custGeom>
                <a:avLst/>
                <a:gdLst>
                  <a:gd name="T0" fmla="*/ 10 w 18"/>
                  <a:gd name="T1" fmla="*/ 19 h 20"/>
                  <a:gd name="T2" fmla="*/ 14 w 18"/>
                  <a:gd name="T3" fmla="*/ 15 h 20"/>
                  <a:gd name="T4" fmla="*/ 15 w 18"/>
                  <a:gd name="T5" fmla="*/ 15 h 20"/>
                  <a:gd name="T6" fmla="*/ 15 w 18"/>
                  <a:gd name="T7" fmla="*/ 14 h 20"/>
                  <a:gd name="T8" fmla="*/ 17 w 18"/>
                  <a:gd name="T9" fmla="*/ 11 h 20"/>
                  <a:gd name="T10" fmla="*/ 15 w 18"/>
                  <a:gd name="T11" fmla="*/ 8 h 20"/>
                  <a:gd name="T12" fmla="*/ 14 w 18"/>
                  <a:gd name="T13" fmla="*/ 5 h 20"/>
                  <a:gd name="T14" fmla="*/ 12 w 18"/>
                  <a:gd name="T15" fmla="*/ 2 h 20"/>
                  <a:gd name="T16" fmla="*/ 9 w 18"/>
                  <a:gd name="T17" fmla="*/ 0 h 20"/>
                  <a:gd name="T18" fmla="*/ 7 w 18"/>
                  <a:gd name="T19" fmla="*/ 0 h 20"/>
                  <a:gd name="T20" fmla="*/ 6 w 18"/>
                  <a:gd name="T21" fmla="*/ 0 h 20"/>
                  <a:gd name="T22" fmla="*/ 5 w 18"/>
                  <a:gd name="T23" fmla="*/ 0 h 20"/>
                  <a:gd name="T24" fmla="*/ 0 w 18"/>
                  <a:gd name="T25" fmla="*/ 2 h 20"/>
                  <a:gd name="T26" fmla="*/ 0 w 18"/>
                  <a:gd name="T27" fmla="*/ 3 h 20"/>
                  <a:gd name="T28" fmla="*/ 0 w 18"/>
                  <a:gd name="T29" fmla="*/ 6 h 20"/>
                  <a:gd name="T30" fmla="*/ 0 w 18"/>
                  <a:gd name="T31" fmla="*/ 9 h 20"/>
                  <a:gd name="T32" fmla="*/ 0 w 18"/>
                  <a:gd name="T33" fmla="*/ 12 h 20"/>
                  <a:gd name="T34" fmla="*/ 3 w 18"/>
                  <a:gd name="T35" fmla="*/ 15 h 20"/>
                  <a:gd name="T36" fmla="*/ 5 w 18"/>
                  <a:gd name="T37" fmla="*/ 17 h 20"/>
                  <a:gd name="T38" fmla="*/ 8 w 18"/>
                  <a:gd name="T39" fmla="*/ 19 h 20"/>
                  <a:gd name="T40" fmla="*/ 9 w 18"/>
                  <a:gd name="T41" fmla="*/ 19 h 20"/>
                  <a:gd name="T42" fmla="*/ 10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10" y="19"/>
                    </a:moveTo>
                    <a:lnTo>
                      <a:pt x="14" y="15"/>
                    </a:lnTo>
                    <a:lnTo>
                      <a:pt x="15" y="15"/>
                    </a:lnTo>
                    <a:lnTo>
                      <a:pt x="15" y="14"/>
                    </a:lnTo>
                    <a:lnTo>
                      <a:pt x="17" y="11"/>
                    </a:lnTo>
                    <a:lnTo>
                      <a:pt x="15" y="8"/>
                    </a:lnTo>
                    <a:lnTo>
                      <a:pt x="14" y="5"/>
                    </a:lnTo>
                    <a:lnTo>
                      <a:pt x="12" y="2"/>
                    </a:lnTo>
                    <a:lnTo>
                      <a:pt x="9" y="0"/>
                    </a:lnTo>
                    <a:lnTo>
                      <a:pt x="7" y="0"/>
                    </a:lnTo>
                    <a:lnTo>
                      <a:pt x="6" y="0"/>
                    </a:lnTo>
                    <a:lnTo>
                      <a:pt x="5" y="0"/>
                    </a:lnTo>
                    <a:lnTo>
                      <a:pt x="0" y="2"/>
                    </a:lnTo>
                    <a:lnTo>
                      <a:pt x="0" y="3"/>
                    </a:lnTo>
                    <a:lnTo>
                      <a:pt x="0" y="6"/>
                    </a:lnTo>
                    <a:lnTo>
                      <a:pt x="0" y="9"/>
                    </a:lnTo>
                    <a:lnTo>
                      <a:pt x="0" y="12"/>
                    </a:lnTo>
                    <a:lnTo>
                      <a:pt x="3" y="15"/>
                    </a:lnTo>
                    <a:lnTo>
                      <a:pt x="5" y="17"/>
                    </a:lnTo>
                    <a:lnTo>
                      <a:pt x="8" y="19"/>
                    </a:lnTo>
                    <a:lnTo>
                      <a:pt x="9" y="19"/>
                    </a:lnTo>
                    <a:lnTo>
                      <a:pt x="10" y="19"/>
                    </a:lnTo>
                  </a:path>
                </a:pathLst>
              </a:custGeom>
              <a:solidFill>
                <a:srgbClr val="000000"/>
              </a:solidFill>
              <a:ln w="9525" cap="rnd">
                <a:noFill/>
                <a:round/>
                <a:headEnd type="none" w="sm" len="sm"/>
                <a:tailEnd type="none" w="sm" len="sm"/>
              </a:ln>
            </p:spPr>
            <p:txBody>
              <a:bodyPr/>
              <a:lstStyle/>
              <a:p>
                <a:endParaRPr lang="en-US"/>
              </a:p>
            </p:txBody>
          </p:sp>
          <p:sp>
            <p:nvSpPr>
              <p:cNvPr id="10048" name="Freeform 364"/>
              <p:cNvSpPr>
                <a:spLocks/>
              </p:cNvSpPr>
              <p:nvPr/>
            </p:nvSpPr>
            <p:spPr bwMode="auto">
              <a:xfrm>
                <a:off x="588" y="1908"/>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10049" name="Freeform 365"/>
              <p:cNvSpPr>
                <a:spLocks/>
              </p:cNvSpPr>
              <p:nvPr/>
            </p:nvSpPr>
            <p:spPr bwMode="auto">
              <a:xfrm>
                <a:off x="591" y="1912"/>
                <a:ext cx="17" cy="16"/>
              </a:xfrm>
              <a:custGeom>
                <a:avLst/>
                <a:gdLst>
                  <a:gd name="T0" fmla="*/ 2 w 17"/>
                  <a:gd name="T1" fmla="*/ 9 h 16"/>
                  <a:gd name="T2" fmla="*/ 0 w 17"/>
                  <a:gd name="T3" fmla="*/ 6 h 16"/>
                  <a:gd name="T4" fmla="*/ 0 w 17"/>
                  <a:gd name="T5" fmla="*/ 4 h 16"/>
                  <a:gd name="T6" fmla="*/ 0 w 17"/>
                  <a:gd name="T7" fmla="*/ 2 h 16"/>
                  <a:gd name="T8" fmla="*/ 2 w 17"/>
                  <a:gd name="T9" fmla="*/ 0 h 16"/>
                  <a:gd name="T10" fmla="*/ 5 w 17"/>
                  <a:gd name="T11" fmla="*/ 0 h 16"/>
                  <a:gd name="T12" fmla="*/ 8 w 17"/>
                  <a:gd name="T13" fmla="*/ 0 h 16"/>
                  <a:gd name="T14" fmla="*/ 13 w 17"/>
                  <a:gd name="T15" fmla="*/ 4 h 16"/>
                  <a:gd name="T16" fmla="*/ 16 w 17"/>
                  <a:gd name="T17" fmla="*/ 8 h 16"/>
                  <a:gd name="T18" fmla="*/ 16 w 17"/>
                  <a:gd name="T19" fmla="*/ 11 h 16"/>
                  <a:gd name="T20" fmla="*/ 16 w 17"/>
                  <a:gd name="T21" fmla="*/ 13 h 16"/>
                  <a:gd name="T22" fmla="*/ 13 w 17"/>
                  <a:gd name="T23" fmla="*/ 15 h 16"/>
                  <a:gd name="T24" fmla="*/ 10 w 17"/>
                  <a:gd name="T25" fmla="*/ 15 h 16"/>
                  <a:gd name="T26" fmla="*/ 8 w 17"/>
                  <a:gd name="T27" fmla="*/ 15 h 16"/>
                  <a:gd name="T28" fmla="*/ 2 w 17"/>
                  <a:gd name="T29" fmla="*/ 9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2" y="9"/>
                    </a:moveTo>
                    <a:lnTo>
                      <a:pt x="0" y="6"/>
                    </a:lnTo>
                    <a:lnTo>
                      <a:pt x="0" y="4"/>
                    </a:lnTo>
                    <a:lnTo>
                      <a:pt x="0" y="2"/>
                    </a:lnTo>
                    <a:lnTo>
                      <a:pt x="2" y="0"/>
                    </a:lnTo>
                    <a:lnTo>
                      <a:pt x="5" y="0"/>
                    </a:lnTo>
                    <a:lnTo>
                      <a:pt x="8" y="0"/>
                    </a:lnTo>
                    <a:lnTo>
                      <a:pt x="13" y="4"/>
                    </a:lnTo>
                    <a:lnTo>
                      <a:pt x="16" y="8"/>
                    </a:lnTo>
                    <a:lnTo>
                      <a:pt x="16" y="11"/>
                    </a:lnTo>
                    <a:lnTo>
                      <a:pt x="16" y="13"/>
                    </a:lnTo>
                    <a:lnTo>
                      <a:pt x="13" y="15"/>
                    </a:lnTo>
                    <a:lnTo>
                      <a:pt x="10" y="15"/>
                    </a:lnTo>
                    <a:lnTo>
                      <a:pt x="8" y="15"/>
                    </a:lnTo>
                    <a:lnTo>
                      <a:pt x="2" y="9"/>
                    </a:lnTo>
                  </a:path>
                </a:pathLst>
              </a:custGeom>
              <a:solidFill>
                <a:srgbClr val="F90133"/>
              </a:solidFill>
              <a:ln w="9525" cap="rnd">
                <a:noFill/>
                <a:round/>
                <a:headEnd type="none" w="sm" len="sm"/>
                <a:tailEnd type="none" w="sm" len="sm"/>
              </a:ln>
            </p:spPr>
            <p:txBody>
              <a:bodyPr/>
              <a:lstStyle/>
              <a:p>
                <a:endParaRPr lang="en-US"/>
              </a:p>
            </p:txBody>
          </p:sp>
          <p:sp>
            <p:nvSpPr>
              <p:cNvPr id="10050" name="Freeform 366"/>
              <p:cNvSpPr>
                <a:spLocks/>
              </p:cNvSpPr>
              <p:nvPr/>
            </p:nvSpPr>
            <p:spPr bwMode="auto">
              <a:xfrm>
                <a:off x="603" y="1914"/>
                <a:ext cx="18" cy="21"/>
              </a:xfrm>
              <a:custGeom>
                <a:avLst/>
                <a:gdLst>
                  <a:gd name="T0" fmla="*/ 10 w 18"/>
                  <a:gd name="T1" fmla="*/ 20 h 21"/>
                  <a:gd name="T2" fmla="*/ 14 w 18"/>
                  <a:gd name="T3" fmla="*/ 16 h 21"/>
                  <a:gd name="T4" fmla="*/ 15 w 18"/>
                  <a:gd name="T5" fmla="*/ 16 h 21"/>
                  <a:gd name="T6" fmla="*/ 17 w 18"/>
                  <a:gd name="T7" fmla="*/ 15 h 21"/>
                  <a:gd name="T8" fmla="*/ 17 w 18"/>
                  <a:gd name="T9" fmla="*/ 12 h 21"/>
                  <a:gd name="T10" fmla="*/ 17 w 18"/>
                  <a:gd name="T11" fmla="*/ 8 h 21"/>
                  <a:gd name="T12" fmla="*/ 14 w 18"/>
                  <a:gd name="T13" fmla="*/ 5 h 21"/>
                  <a:gd name="T14" fmla="*/ 12 w 18"/>
                  <a:gd name="T15" fmla="*/ 2 h 21"/>
                  <a:gd name="T16" fmla="*/ 10 w 18"/>
                  <a:gd name="T17" fmla="*/ 0 h 21"/>
                  <a:gd name="T18" fmla="*/ 7 w 18"/>
                  <a:gd name="T19" fmla="*/ 0 h 21"/>
                  <a:gd name="T20" fmla="*/ 6 w 18"/>
                  <a:gd name="T21" fmla="*/ 0 h 21"/>
                  <a:gd name="T22" fmla="*/ 5 w 18"/>
                  <a:gd name="T23" fmla="*/ 0 h 21"/>
                  <a:gd name="T24" fmla="*/ 1 w 18"/>
                  <a:gd name="T25" fmla="*/ 2 h 21"/>
                  <a:gd name="T26" fmla="*/ 0 w 18"/>
                  <a:gd name="T27" fmla="*/ 2 h 21"/>
                  <a:gd name="T28" fmla="*/ 0 w 18"/>
                  <a:gd name="T29" fmla="*/ 3 h 21"/>
                  <a:gd name="T30" fmla="*/ 0 w 18"/>
                  <a:gd name="T31" fmla="*/ 6 h 21"/>
                  <a:gd name="T32" fmla="*/ 0 w 18"/>
                  <a:gd name="T33" fmla="*/ 10 h 21"/>
                  <a:gd name="T34" fmla="*/ 1 w 18"/>
                  <a:gd name="T35" fmla="*/ 13 h 21"/>
                  <a:gd name="T36" fmla="*/ 3 w 18"/>
                  <a:gd name="T37" fmla="*/ 16 h 21"/>
                  <a:gd name="T38" fmla="*/ 6 w 18"/>
                  <a:gd name="T39" fmla="*/ 18 h 21"/>
                  <a:gd name="T40" fmla="*/ 8 w 18"/>
                  <a:gd name="T41" fmla="*/ 20 h 21"/>
                  <a:gd name="T42" fmla="*/ 9 w 18"/>
                  <a:gd name="T43" fmla="*/ 20 h 21"/>
                  <a:gd name="T44" fmla="*/ 10 w 18"/>
                  <a:gd name="T45" fmla="*/ 2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1"/>
                  <a:gd name="T71" fmla="*/ 18 w 1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1">
                    <a:moveTo>
                      <a:pt x="10" y="20"/>
                    </a:moveTo>
                    <a:lnTo>
                      <a:pt x="14" y="16"/>
                    </a:lnTo>
                    <a:lnTo>
                      <a:pt x="15" y="16"/>
                    </a:lnTo>
                    <a:lnTo>
                      <a:pt x="17" y="15"/>
                    </a:lnTo>
                    <a:lnTo>
                      <a:pt x="17" y="12"/>
                    </a:lnTo>
                    <a:lnTo>
                      <a:pt x="17" y="8"/>
                    </a:lnTo>
                    <a:lnTo>
                      <a:pt x="14" y="5"/>
                    </a:lnTo>
                    <a:lnTo>
                      <a:pt x="12" y="2"/>
                    </a:lnTo>
                    <a:lnTo>
                      <a:pt x="10" y="0"/>
                    </a:lnTo>
                    <a:lnTo>
                      <a:pt x="7" y="0"/>
                    </a:lnTo>
                    <a:lnTo>
                      <a:pt x="6" y="0"/>
                    </a:lnTo>
                    <a:lnTo>
                      <a:pt x="5" y="0"/>
                    </a:lnTo>
                    <a:lnTo>
                      <a:pt x="1" y="2"/>
                    </a:lnTo>
                    <a:lnTo>
                      <a:pt x="0" y="2"/>
                    </a:lnTo>
                    <a:lnTo>
                      <a:pt x="0" y="3"/>
                    </a:lnTo>
                    <a:lnTo>
                      <a:pt x="0" y="6"/>
                    </a:lnTo>
                    <a:lnTo>
                      <a:pt x="0" y="10"/>
                    </a:lnTo>
                    <a:lnTo>
                      <a:pt x="1" y="13"/>
                    </a:lnTo>
                    <a:lnTo>
                      <a:pt x="3" y="16"/>
                    </a:lnTo>
                    <a:lnTo>
                      <a:pt x="6"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10051" name="Freeform 367"/>
              <p:cNvSpPr>
                <a:spLocks/>
              </p:cNvSpPr>
              <p:nvPr/>
            </p:nvSpPr>
            <p:spPr bwMode="auto">
              <a:xfrm>
                <a:off x="603" y="1916"/>
                <a:ext cx="17" cy="19"/>
              </a:xfrm>
              <a:custGeom>
                <a:avLst/>
                <a:gdLst>
                  <a:gd name="T0" fmla="*/ 1 w 17"/>
                  <a:gd name="T1" fmla="*/ 11 h 19"/>
                  <a:gd name="T2" fmla="*/ 0 w 17"/>
                  <a:gd name="T3" fmla="*/ 7 h 19"/>
                  <a:gd name="T4" fmla="*/ 0 w 17"/>
                  <a:gd name="T5" fmla="*/ 4 h 19"/>
                  <a:gd name="T6" fmla="*/ 0 w 17"/>
                  <a:gd name="T7" fmla="*/ 1 h 19"/>
                  <a:gd name="T8" fmla="*/ 0 w 17"/>
                  <a:gd name="T9" fmla="*/ 0 h 19"/>
                  <a:gd name="T10" fmla="*/ 1 w 17"/>
                  <a:gd name="T11" fmla="*/ 0 h 19"/>
                  <a:gd name="T12" fmla="*/ 4 w 17"/>
                  <a:gd name="T13" fmla="*/ 0 h 19"/>
                  <a:gd name="T14" fmla="*/ 8 w 17"/>
                  <a:gd name="T15" fmla="*/ 0 h 19"/>
                  <a:gd name="T16" fmla="*/ 10 w 17"/>
                  <a:gd name="T17" fmla="*/ 2 h 19"/>
                  <a:gd name="T18" fmla="*/ 13 w 17"/>
                  <a:gd name="T19" fmla="*/ 5 h 19"/>
                  <a:gd name="T20" fmla="*/ 16 w 17"/>
                  <a:gd name="T21" fmla="*/ 9 h 19"/>
                  <a:gd name="T22" fmla="*/ 16 w 17"/>
                  <a:gd name="T23" fmla="*/ 12 h 19"/>
                  <a:gd name="T24" fmla="*/ 16 w 17"/>
                  <a:gd name="T25" fmla="*/ 15 h 19"/>
                  <a:gd name="T26" fmla="*/ 14 w 17"/>
                  <a:gd name="T27" fmla="*/ 16 h 19"/>
                  <a:gd name="T28" fmla="*/ 13 w 17"/>
                  <a:gd name="T29" fmla="*/ 18 h 19"/>
                  <a:gd name="T30" fmla="*/ 10 w 17"/>
                  <a:gd name="T31" fmla="*/ 18 h 19"/>
                  <a:gd name="T32" fmla="*/ 8 w 17"/>
                  <a:gd name="T33" fmla="*/ 16 h 19"/>
                  <a:gd name="T34" fmla="*/ 4 w 17"/>
                  <a:gd name="T35" fmla="*/ 14 h 19"/>
                  <a:gd name="T36" fmla="*/ 1 w 17"/>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 y="11"/>
                    </a:moveTo>
                    <a:lnTo>
                      <a:pt x="0" y="7"/>
                    </a:lnTo>
                    <a:lnTo>
                      <a:pt x="0" y="4"/>
                    </a:lnTo>
                    <a:lnTo>
                      <a:pt x="0" y="1"/>
                    </a:lnTo>
                    <a:lnTo>
                      <a:pt x="0" y="0"/>
                    </a:lnTo>
                    <a:lnTo>
                      <a:pt x="1" y="0"/>
                    </a:lnTo>
                    <a:lnTo>
                      <a:pt x="4" y="0"/>
                    </a:lnTo>
                    <a:lnTo>
                      <a:pt x="8" y="0"/>
                    </a:lnTo>
                    <a:lnTo>
                      <a:pt x="10" y="2"/>
                    </a:lnTo>
                    <a:lnTo>
                      <a:pt x="13" y="5"/>
                    </a:lnTo>
                    <a:lnTo>
                      <a:pt x="16" y="9"/>
                    </a:lnTo>
                    <a:lnTo>
                      <a:pt x="16" y="12"/>
                    </a:lnTo>
                    <a:lnTo>
                      <a:pt x="16" y="15"/>
                    </a:lnTo>
                    <a:lnTo>
                      <a:pt x="14" y="16"/>
                    </a:lnTo>
                    <a:lnTo>
                      <a:pt x="13" y="18"/>
                    </a:lnTo>
                    <a:lnTo>
                      <a:pt x="10" y="18"/>
                    </a:lnTo>
                    <a:lnTo>
                      <a:pt x="8" y="16"/>
                    </a:lnTo>
                    <a:lnTo>
                      <a:pt x="4" y="14"/>
                    </a:lnTo>
                    <a:lnTo>
                      <a:pt x="1" y="11"/>
                    </a:lnTo>
                  </a:path>
                </a:pathLst>
              </a:custGeom>
              <a:solidFill>
                <a:srgbClr val="666666"/>
              </a:solidFill>
              <a:ln w="9525" cap="rnd">
                <a:noFill/>
                <a:round/>
                <a:headEnd type="none" w="sm" len="sm"/>
                <a:tailEnd type="none" w="sm" len="sm"/>
              </a:ln>
            </p:spPr>
            <p:txBody>
              <a:bodyPr/>
              <a:lstStyle/>
              <a:p>
                <a:endParaRPr lang="en-US"/>
              </a:p>
            </p:txBody>
          </p:sp>
          <p:sp>
            <p:nvSpPr>
              <p:cNvPr id="10052" name="Freeform 368"/>
              <p:cNvSpPr>
                <a:spLocks/>
              </p:cNvSpPr>
              <p:nvPr/>
            </p:nvSpPr>
            <p:spPr bwMode="auto">
              <a:xfrm>
                <a:off x="111" y="1464"/>
                <a:ext cx="60" cy="332"/>
              </a:xfrm>
              <a:custGeom>
                <a:avLst/>
                <a:gdLst>
                  <a:gd name="T0" fmla="*/ 59 w 60"/>
                  <a:gd name="T1" fmla="*/ 331 h 332"/>
                  <a:gd name="T2" fmla="*/ 50 w 60"/>
                  <a:gd name="T3" fmla="*/ 327 h 332"/>
                  <a:gd name="T4" fmla="*/ 43 w 60"/>
                  <a:gd name="T5" fmla="*/ 324 h 332"/>
                  <a:gd name="T6" fmla="*/ 37 w 60"/>
                  <a:gd name="T7" fmla="*/ 321 h 332"/>
                  <a:gd name="T8" fmla="*/ 31 w 60"/>
                  <a:gd name="T9" fmla="*/ 318 h 332"/>
                  <a:gd name="T10" fmla="*/ 21 w 60"/>
                  <a:gd name="T11" fmla="*/ 311 h 332"/>
                  <a:gd name="T12" fmla="*/ 17 w 60"/>
                  <a:gd name="T13" fmla="*/ 308 h 332"/>
                  <a:gd name="T14" fmla="*/ 13 w 60"/>
                  <a:gd name="T15" fmla="*/ 304 h 332"/>
                  <a:gd name="T16" fmla="*/ 7 w 60"/>
                  <a:gd name="T17" fmla="*/ 298 h 332"/>
                  <a:gd name="T18" fmla="*/ 2 w 60"/>
                  <a:gd name="T19" fmla="*/ 291 h 332"/>
                  <a:gd name="T20" fmla="*/ 1 w 60"/>
                  <a:gd name="T21" fmla="*/ 287 h 332"/>
                  <a:gd name="T22" fmla="*/ 0 w 60"/>
                  <a:gd name="T23" fmla="*/ 284 h 332"/>
                  <a:gd name="T24" fmla="*/ 0 w 60"/>
                  <a:gd name="T25" fmla="*/ 278 h 332"/>
                  <a:gd name="T26" fmla="*/ 0 w 60"/>
                  <a:gd name="T27" fmla="*/ 0 h 332"/>
                  <a:gd name="T28" fmla="*/ 57 w 60"/>
                  <a:gd name="T29" fmla="*/ 0 h 332"/>
                  <a:gd name="T30" fmla="*/ 59 w 60"/>
                  <a:gd name="T31" fmla="*/ 331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32"/>
                  <a:gd name="T50" fmla="*/ 60 w 60"/>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32">
                    <a:moveTo>
                      <a:pt x="59" y="331"/>
                    </a:moveTo>
                    <a:lnTo>
                      <a:pt x="50" y="327"/>
                    </a:lnTo>
                    <a:lnTo>
                      <a:pt x="43" y="324"/>
                    </a:lnTo>
                    <a:lnTo>
                      <a:pt x="37" y="321"/>
                    </a:lnTo>
                    <a:lnTo>
                      <a:pt x="31" y="318"/>
                    </a:lnTo>
                    <a:lnTo>
                      <a:pt x="21" y="311"/>
                    </a:lnTo>
                    <a:lnTo>
                      <a:pt x="17" y="308"/>
                    </a:lnTo>
                    <a:lnTo>
                      <a:pt x="13" y="304"/>
                    </a:lnTo>
                    <a:lnTo>
                      <a:pt x="7" y="298"/>
                    </a:lnTo>
                    <a:lnTo>
                      <a:pt x="2" y="291"/>
                    </a:lnTo>
                    <a:lnTo>
                      <a:pt x="1" y="287"/>
                    </a:lnTo>
                    <a:lnTo>
                      <a:pt x="0" y="284"/>
                    </a:lnTo>
                    <a:lnTo>
                      <a:pt x="0" y="278"/>
                    </a:lnTo>
                    <a:lnTo>
                      <a:pt x="0" y="0"/>
                    </a:lnTo>
                    <a:lnTo>
                      <a:pt x="57" y="0"/>
                    </a:lnTo>
                    <a:lnTo>
                      <a:pt x="59" y="331"/>
                    </a:lnTo>
                  </a:path>
                </a:pathLst>
              </a:custGeom>
              <a:solidFill>
                <a:srgbClr val="CCCCCC"/>
              </a:solidFill>
              <a:ln w="9525" cap="rnd">
                <a:noFill/>
                <a:round/>
                <a:headEnd type="none" w="sm" len="sm"/>
                <a:tailEnd type="none" w="sm" len="sm"/>
              </a:ln>
            </p:spPr>
            <p:txBody>
              <a:bodyPr/>
              <a:lstStyle/>
              <a:p>
                <a:endParaRPr lang="en-US"/>
              </a:p>
            </p:txBody>
          </p:sp>
          <p:sp>
            <p:nvSpPr>
              <p:cNvPr id="10053" name="Oval 369"/>
              <p:cNvSpPr>
                <a:spLocks noChangeArrowheads="1"/>
              </p:cNvSpPr>
              <p:nvPr/>
            </p:nvSpPr>
            <p:spPr bwMode="auto">
              <a:xfrm>
                <a:off x="211" y="1370"/>
                <a:ext cx="16" cy="16"/>
              </a:xfrm>
              <a:prstGeom prst="ellipse">
                <a:avLst/>
              </a:prstGeom>
              <a:solidFill>
                <a:srgbClr val="000000"/>
              </a:solidFill>
              <a:ln w="9525">
                <a:noFill/>
                <a:round/>
                <a:headEnd/>
                <a:tailEnd/>
              </a:ln>
            </p:spPr>
            <p:txBody>
              <a:bodyPr wrap="none" anchor="ctr"/>
              <a:lstStyle/>
              <a:p>
                <a:endParaRPr lang="en-US"/>
              </a:p>
            </p:txBody>
          </p:sp>
          <p:sp>
            <p:nvSpPr>
              <p:cNvPr id="10054" name="Freeform 370"/>
              <p:cNvSpPr>
                <a:spLocks/>
              </p:cNvSpPr>
              <p:nvPr/>
            </p:nvSpPr>
            <p:spPr bwMode="auto">
              <a:xfrm>
                <a:off x="222" y="1372"/>
                <a:ext cx="107" cy="113"/>
              </a:xfrm>
              <a:custGeom>
                <a:avLst/>
                <a:gdLst>
                  <a:gd name="T0" fmla="*/ 58 w 107"/>
                  <a:gd name="T1" fmla="*/ 28 h 113"/>
                  <a:gd name="T2" fmla="*/ 69 w 107"/>
                  <a:gd name="T3" fmla="*/ 32 h 113"/>
                  <a:gd name="T4" fmla="*/ 73 w 107"/>
                  <a:gd name="T5" fmla="*/ 35 h 113"/>
                  <a:gd name="T6" fmla="*/ 77 w 107"/>
                  <a:gd name="T7" fmla="*/ 37 h 113"/>
                  <a:gd name="T8" fmla="*/ 81 w 107"/>
                  <a:gd name="T9" fmla="*/ 40 h 113"/>
                  <a:gd name="T10" fmla="*/ 85 w 107"/>
                  <a:gd name="T11" fmla="*/ 44 h 113"/>
                  <a:gd name="T12" fmla="*/ 92 w 107"/>
                  <a:gd name="T13" fmla="*/ 49 h 113"/>
                  <a:gd name="T14" fmla="*/ 95 w 107"/>
                  <a:gd name="T15" fmla="*/ 53 h 113"/>
                  <a:gd name="T16" fmla="*/ 98 w 107"/>
                  <a:gd name="T17" fmla="*/ 58 h 113"/>
                  <a:gd name="T18" fmla="*/ 100 w 107"/>
                  <a:gd name="T19" fmla="*/ 62 h 113"/>
                  <a:gd name="T20" fmla="*/ 102 w 107"/>
                  <a:gd name="T21" fmla="*/ 64 h 113"/>
                  <a:gd name="T22" fmla="*/ 104 w 107"/>
                  <a:gd name="T23" fmla="*/ 68 h 113"/>
                  <a:gd name="T24" fmla="*/ 106 w 107"/>
                  <a:gd name="T25" fmla="*/ 74 h 113"/>
                  <a:gd name="T26" fmla="*/ 106 w 107"/>
                  <a:gd name="T27" fmla="*/ 78 h 113"/>
                  <a:gd name="T28" fmla="*/ 106 w 107"/>
                  <a:gd name="T29" fmla="*/ 81 h 113"/>
                  <a:gd name="T30" fmla="*/ 106 w 107"/>
                  <a:gd name="T31" fmla="*/ 90 h 113"/>
                  <a:gd name="T32" fmla="*/ 103 w 107"/>
                  <a:gd name="T33" fmla="*/ 96 h 113"/>
                  <a:gd name="T34" fmla="*/ 101 w 107"/>
                  <a:gd name="T35" fmla="*/ 101 h 113"/>
                  <a:gd name="T36" fmla="*/ 99 w 107"/>
                  <a:gd name="T37" fmla="*/ 104 h 113"/>
                  <a:gd name="T38" fmla="*/ 94 w 107"/>
                  <a:gd name="T39" fmla="*/ 112 h 113"/>
                  <a:gd name="T40" fmla="*/ 0 w 107"/>
                  <a:gd name="T41" fmla="*/ 4 h 113"/>
                  <a:gd name="T42" fmla="*/ 0 w 107"/>
                  <a:gd name="T43" fmla="*/ 3 h 113"/>
                  <a:gd name="T44" fmla="*/ 1 w 107"/>
                  <a:gd name="T45" fmla="*/ 3 h 113"/>
                  <a:gd name="T46" fmla="*/ 2 w 107"/>
                  <a:gd name="T47" fmla="*/ 2 h 113"/>
                  <a:gd name="T48" fmla="*/ 2 w 107"/>
                  <a:gd name="T49" fmla="*/ 0 h 113"/>
                  <a:gd name="T50" fmla="*/ 2 w 107"/>
                  <a:gd name="T51" fmla="*/ 0 h 113"/>
                  <a:gd name="T52" fmla="*/ 58 w 107"/>
                  <a:gd name="T53" fmla="*/ 28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113"/>
                  <a:gd name="T83" fmla="*/ 107 w 107"/>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113">
                    <a:moveTo>
                      <a:pt x="58" y="28"/>
                    </a:moveTo>
                    <a:lnTo>
                      <a:pt x="69" y="32"/>
                    </a:lnTo>
                    <a:lnTo>
                      <a:pt x="73" y="35"/>
                    </a:lnTo>
                    <a:lnTo>
                      <a:pt x="77" y="37"/>
                    </a:lnTo>
                    <a:lnTo>
                      <a:pt x="81" y="40"/>
                    </a:lnTo>
                    <a:lnTo>
                      <a:pt x="85" y="44"/>
                    </a:lnTo>
                    <a:lnTo>
                      <a:pt x="92" y="49"/>
                    </a:lnTo>
                    <a:lnTo>
                      <a:pt x="95" y="53"/>
                    </a:lnTo>
                    <a:lnTo>
                      <a:pt x="98" y="58"/>
                    </a:lnTo>
                    <a:lnTo>
                      <a:pt x="100" y="62"/>
                    </a:lnTo>
                    <a:lnTo>
                      <a:pt x="102" y="64"/>
                    </a:lnTo>
                    <a:lnTo>
                      <a:pt x="104" y="68"/>
                    </a:lnTo>
                    <a:lnTo>
                      <a:pt x="106" y="74"/>
                    </a:lnTo>
                    <a:lnTo>
                      <a:pt x="106" y="78"/>
                    </a:lnTo>
                    <a:lnTo>
                      <a:pt x="106" y="81"/>
                    </a:lnTo>
                    <a:lnTo>
                      <a:pt x="106" y="90"/>
                    </a:lnTo>
                    <a:lnTo>
                      <a:pt x="103" y="96"/>
                    </a:lnTo>
                    <a:lnTo>
                      <a:pt x="101" y="101"/>
                    </a:lnTo>
                    <a:lnTo>
                      <a:pt x="99" y="104"/>
                    </a:lnTo>
                    <a:lnTo>
                      <a:pt x="94" y="112"/>
                    </a:lnTo>
                    <a:lnTo>
                      <a:pt x="0" y="4"/>
                    </a:lnTo>
                    <a:lnTo>
                      <a:pt x="0" y="3"/>
                    </a:lnTo>
                    <a:lnTo>
                      <a:pt x="1" y="3"/>
                    </a:lnTo>
                    <a:lnTo>
                      <a:pt x="2" y="2"/>
                    </a:lnTo>
                    <a:lnTo>
                      <a:pt x="2" y="0"/>
                    </a:lnTo>
                    <a:lnTo>
                      <a:pt x="58" y="28"/>
                    </a:lnTo>
                  </a:path>
                </a:pathLst>
              </a:custGeom>
              <a:solidFill>
                <a:srgbClr val="999999"/>
              </a:solidFill>
              <a:ln w="9525" cap="rnd">
                <a:noFill/>
                <a:round/>
                <a:headEnd type="none" w="sm" len="sm"/>
                <a:tailEnd type="none" w="sm" len="sm"/>
              </a:ln>
            </p:spPr>
            <p:txBody>
              <a:bodyPr/>
              <a:lstStyle/>
              <a:p>
                <a:endParaRPr lang="en-US"/>
              </a:p>
            </p:txBody>
          </p:sp>
          <p:sp>
            <p:nvSpPr>
              <p:cNvPr id="10055" name="Freeform 371"/>
              <p:cNvSpPr>
                <a:spLocks/>
              </p:cNvSpPr>
              <p:nvPr/>
            </p:nvSpPr>
            <p:spPr bwMode="auto">
              <a:xfrm>
                <a:off x="108" y="1372"/>
                <a:ext cx="108" cy="109"/>
              </a:xfrm>
              <a:custGeom>
                <a:avLst/>
                <a:gdLst>
                  <a:gd name="T0" fmla="*/ 8 w 108"/>
                  <a:gd name="T1" fmla="*/ 108 h 109"/>
                  <a:gd name="T2" fmla="*/ 4 w 108"/>
                  <a:gd name="T3" fmla="*/ 101 h 109"/>
                  <a:gd name="T4" fmla="*/ 1 w 108"/>
                  <a:gd name="T5" fmla="*/ 95 h 109"/>
                  <a:gd name="T6" fmla="*/ 0 w 108"/>
                  <a:gd name="T7" fmla="*/ 88 h 109"/>
                  <a:gd name="T8" fmla="*/ 0 w 108"/>
                  <a:gd name="T9" fmla="*/ 81 h 109"/>
                  <a:gd name="T10" fmla="*/ 0 w 108"/>
                  <a:gd name="T11" fmla="*/ 73 h 109"/>
                  <a:gd name="T12" fmla="*/ 2 w 108"/>
                  <a:gd name="T13" fmla="*/ 66 h 109"/>
                  <a:gd name="T14" fmla="*/ 4 w 108"/>
                  <a:gd name="T15" fmla="*/ 63 h 109"/>
                  <a:gd name="T16" fmla="*/ 6 w 108"/>
                  <a:gd name="T17" fmla="*/ 58 h 109"/>
                  <a:gd name="T18" fmla="*/ 11 w 108"/>
                  <a:gd name="T19" fmla="*/ 52 h 109"/>
                  <a:gd name="T20" fmla="*/ 18 w 108"/>
                  <a:gd name="T21" fmla="*/ 46 h 109"/>
                  <a:gd name="T22" fmla="*/ 25 w 108"/>
                  <a:gd name="T23" fmla="*/ 40 h 109"/>
                  <a:gd name="T24" fmla="*/ 33 w 108"/>
                  <a:gd name="T25" fmla="*/ 35 h 109"/>
                  <a:gd name="T26" fmla="*/ 42 w 108"/>
                  <a:gd name="T27" fmla="*/ 29 h 109"/>
                  <a:gd name="T28" fmla="*/ 104 w 108"/>
                  <a:gd name="T29" fmla="*/ 0 h 109"/>
                  <a:gd name="T30" fmla="*/ 103 w 108"/>
                  <a:gd name="T31" fmla="*/ 0 h 109"/>
                  <a:gd name="T32" fmla="*/ 102 w 108"/>
                  <a:gd name="T33" fmla="*/ 1 h 109"/>
                  <a:gd name="T34" fmla="*/ 103 w 108"/>
                  <a:gd name="T35" fmla="*/ 2 h 109"/>
                  <a:gd name="T36" fmla="*/ 103 w 108"/>
                  <a:gd name="T37" fmla="*/ 3 h 109"/>
                  <a:gd name="T38" fmla="*/ 104 w 108"/>
                  <a:gd name="T39" fmla="*/ 4 h 109"/>
                  <a:gd name="T40" fmla="*/ 107 w 108"/>
                  <a:gd name="T41" fmla="*/ 5 h 109"/>
                  <a:gd name="T42" fmla="*/ 8 w 108"/>
                  <a:gd name="T43" fmla="*/ 10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09"/>
                  <a:gd name="T68" fmla="*/ 108 w 108"/>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09">
                    <a:moveTo>
                      <a:pt x="8" y="108"/>
                    </a:moveTo>
                    <a:lnTo>
                      <a:pt x="4" y="101"/>
                    </a:lnTo>
                    <a:lnTo>
                      <a:pt x="1" y="95"/>
                    </a:lnTo>
                    <a:lnTo>
                      <a:pt x="0" y="88"/>
                    </a:lnTo>
                    <a:lnTo>
                      <a:pt x="0" y="81"/>
                    </a:lnTo>
                    <a:lnTo>
                      <a:pt x="0" y="73"/>
                    </a:lnTo>
                    <a:lnTo>
                      <a:pt x="2" y="66"/>
                    </a:lnTo>
                    <a:lnTo>
                      <a:pt x="4" y="63"/>
                    </a:lnTo>
                    <a:lnTo>
                      <a:pt x="6" y="58"/>
                    </a:lnTo>
                    <a:lnTo>
                      <a:pt x="11" y="52"/>
                    </a:lnTo>
                    <a:lnTo>
                      <a:pt x="18" y="46"/>
                    </a:lnTo>
                    <a:lnTo>
                      <a:pt x="25" y="40"/>
                    </a:lnTo>
                    <a:lnTo>
                      <a:pt x="33" y="35"/>
                    </a:lnTo>
                    <a:lnTo>
                      <a:pt x="42" y="29"/>
                    </a:lnTo>
                    <a:lnTo>
                      <a:pt x="104" y="0"/>
                    </a:lnTo>
                    <a:lnTo>
                      <a:pt x="103" y="0"/>
                    </a:lnTo>
                    <a:lnTo>
                      <a:pt x="102" y="1"/>
                    </a:lnTo>
                    <a:lnTo>
                      <a:pt x="103" y="2"/>
                    </a:lnTo>
                    <a:lnTo>
                      <a:pt x="103" y="3"/>
                    </a:lnTo>
                    <a:lnTo>
                      <a:pt x="104" y="4"/>
                    </a:lnTo>
                    <a:lnTo>
                      <a:pt x="107" y="5"/>
                    </a:lnTo>
                    <a:lnTo>
                      <a:pt x="8" y="108"/>
                    </a:lnTo>
                  </a:path>
                </a:pathLst>
              </a:custGeom>
              <a:solidFill>
                <a:srgbClr val="B3B3B3"/>
              </a:solidFill>
              <a:ln w="9525" cap="rnd">
                <a:noFill/>
                <a:round/>
                <a:headEnd type="none" w="sm" len="sm"/>
                <a:tailEnd type="none" w="sm" len="sm"/>
              </a:ln>
            </p:spPr>
            <p:txBody>
              <a:bodyPr/>
              <a:lstStyle/>
              <a:p>
                <a:endParaRPr lang="en-US"/>
              </a:p>
            </p:txBody>
          </p:sp>
          <p:sp>
            <p:nvSpPr>
              <p:cNvPr id="10056" name="Freeform 372"/>
              <p:cNvSpPr>
                <a:spLocks/>
              </p:cNvSpPr>
              <p:nvPr/>
            </p:nvSpPr>
            <p:spPr bwMode="auto">
              <a:xfrm>
                <a:off x="117" y="1378"/>
                <a:ext cx="102" cy="144"/>
              </a:xfrm>
              <a:custGeom>
                <a:avLst/>
                <a:gdLst>
                  <a:gd name="T0" fmla="*/ 97 w 102"/>
                  <a:gd name="T1" fmla="*/ 0 h 144"/>
                  <a:gd name="T2" fmla="*/ 101 w 102"/>
                  <a:gd name="T3" fmla="*/ 0 h 144"/>
                  <a:gd name="T4" fmla="*/ 101 w 102"/>
                  <a:gd name="T5" fmla="*/ 143 h 144"/>
                  <a:gd name="T6" fmla="*/ 83 w 102"/>
                  <a:gd name="T7" fmla="*/ 141 h 144"/>
                  <a:gd name="T8" fmla="*/ 75 w 102"/>
                  <a:gd name="T9" fmla="*/ 140 h 144"/>
                  <a:gd name="T10" fmla="*/ 67 w 102"/>
                  <a:gd name="T11" fmla="*/ 139 h 144"/>
                  <a:gd name="T12" fmla="*/ 52 w 102"/>
                  <a:gd name="T13" fmla="*/ 135 h 144"/>
                  <a:gd name="T14" fmla="*/ 39 w 102"/>
                  <a:gd name="T15" fmla="*/ 130 h 144"/>
                  <a:gd name="T16" fmla="*/ 32 w 102"/>
                  <a:gd name="T17" fmla="*/ 128 h 144"/>
                  <a:gd name="T18" fmla="*/ 26 w 102"/>
                  <a:gd name="T19" fmla="*/ 124 h 144"/>
                  <a:gd name="T20" fmla="*/ 21 w 102"/>
                  <a:gd name="T21" fmla="*/ 121 h 144"/>
                  <a:gd name="T22" fmla="*/ 15 w 102"/>
                  <a:gd name="T23" fmla="*/ 117 h 144"/>
                  <a:gd name="T24" fmla="*/ 10 w 102"/>
                  <a:gd name="T25" fmla="*/ 114 h 144"/>
                  <a:gd name="T26" fmla="*/ 6 w 102"/>
                  <a:gd name="T27" fmla="*/ 109 h 144"/>
                  <a:gd name="T28" fmla="*/ 2 w 102"/>
                  <a:gd name="T29" fmla="*/ 105 h 144"/>
                  <a:gd name="T30" fmla="*/ 0 w 102"/>
                  <a:gd name="T31" fmla="*/ 101 h 144"/>
                  <a:gd name="T32" fmla="*/ 97 w 10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4"/>
                  <a:gd name="T53" fmla="*/ 102 w 1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4">
                    <a:moveTo>
                      <a:pt x="97" y="0"/>
                    </a:moveTo>
                    <a:lnTo>
                      <a:pt x="101" y="0"/>
                    </a:lnTo>
                    <a:lnTo>
                      <a:pt x="101" y="143"/>
                    </a:lnTo>
                    <a:lnTo>
                      <a:pt x="83" y="141"/>
                    </a:lnTo>
                    <a:lnTo>
                      <a:pt x="75" y="140"/>
                    </a:lnTo>
                    <a:lnTo>
                      <a:pt x="67" y="139"/>
                    </a:lnTo>
                    <a:lnTo>
                      <a:pt x="52" y="135"/>
                    </a:lnTo>
                    <a:lnTo>
                      <a:pt x="39" y="130"/>
                    </a:lnTo>
                    <a:lnTo>
                      <a:pt x="32" y="128"/>
                    </a:lnTo>
                    <a:lnTo>
                      <a:pt x="26" y="124"/>
                    </a:lnTo>
                    <a:lnTo>
                      <a:pt x="21" y="121"/>
                    </a:lnTo>
                    <a:lnTo>
                      <a:pt x="15" y="117"/>
                    </a:lnTo>
                    <a:lnTo>
                      <a:pt x="10" y="114"/>
                    </a:lnTo>
                    <a:lnTo>
                      <a:pt x="6" y="109"/>
                    </a:lnTo>
                    <a:lnTo>
                      <a:pt x="2" y="105"/>
                    </a:lnTo>
                    <a:lnTo>
                      <a:pt x="0" y="101"/>
                    </a:lnTo>
                    <a:lnTo>
                      <a:pt x="97" y="0"/>
                    </a:lnTo>
                  </a:path>
                </a:pathLst>
              </a:custGeom>
              <a:solidFill>
                <a:srgbClr val="E6E6E6"/>
              </a:solidFill>
              <a:ln w="9525" cap="rnd">
                <a:noFill/>
                <a:round/>
                <a:headEnd type="none" w="sm" len="sm"/>
                <a:tailEnd type="none" w="sm" len="sm"/>
              </a:ln>
            </p:spPr>
            <p:txBody>
              <a:bodyPr/>
              <a:lstStyle/>
              <a:p>
                <a:endParaRPr lang="en-US"/>
              </a:p>
            </p:txBody>
          </p:sp>
          <p:sp>
            <p:nvSpPr>
              <p:cNvPr id="10057" name="Freeform 373"/>
              <p:cNvSpPr>
                <a:spLocks/>
              </p:cNvSpPr>
              <p:nvPr/>
            </p:nvSpPr>
            <p:spPr bwMode="auto">
              <a:xfrm>
                <a:off x="218" y="1378"/>
                <a:ext cx="101" cy="144"/>
              </a:xfrm>
              <a:custGeom>
                <a:avLst/>
                <a:gdLst>
                  <a:gd name="T0" fmla="*/ 100 w 101"/>
                  <a:gd name="T1" fmla="*/ 104 h 144"/>
                  <a:gd name="T2" fmla="*/ 95 w 101"/>
                  <a:gd name="T3" fmla="*/ 108 h 144"/>
                  <a:gd name="T4" fmla="*/ 91 w 101"/>
                  <a:gd name="T5" fmla="*/ 113 h 144"/>
                  <a:gd name="T6" fmla="*/ 86 w 101"/>
                  <a:gd name="T7" fmla="*/ 116 h 144"/>
                  <a:gd name="T8" fmla="*/ 81 w 101"/>
                  <a:gd name="T9" fmla="*/ 119 h 144"/>
                  <a:gd name="T10" fmla="*/ 76 w 101"/>
                  <a:gd name="T11" fmla="*/ 123 h 144"/>
                  <a:gd name="T12" fmla="*/ 72 w 101"/>
                  <a:gd name="T13" fmla="*/ 127 h 144"/>
                  <a:gd name="T14" fmla="*/ 60 w 101"/>
                  <a:gd name="T15" fmla="*/ 131 h 144"/>
                  <a:gd name="T16" fmla="*/ 53 w 101"/>
                  <a:gd name="T17" fmla="*/ 134 h 144"/>
                  <a:gd name="T18" fmla="*/ 46 w 101"/>
                  <a:gd name="T19" fmla="*/ 136 h 144"/>
                  <a:gd name="T20" fmla="*/ 38 w 101"/>
                  <a:gd name="T21" fmla="*/ 137 h 144"/>
                  <a:gd name="T22" fmla="*/ 31 w 101"/>
                  <a:gd name="T23" fmla="*/ 139 h 144"/>
                  <a:gd name="T24" fmla="*/ 23 w 101"/>
                  <a:gd name="T25" fmla="*/ 140 h 144"/>
                  <a:gd name="T26" fmla="*/ 15 w 101"/>
                  <a:gd name="T27" fmla="*/ 141 h 144"/>
                  <a:gd name="T28" fmla="*/ 0 w 101"/>
                  <a:gd name="T29" fmla="*/ 143 h 144"/>
                  <a:gd name="T30" fmla="*/ 0 w 101"/>
                  <a:gd name="T31" fmla="*/ 0 h 144"/>
                  <a:gd name="T32" fmla="*/ 1 w 101"/>
                  <a:gd name="T33" fmla="*/ 0 h 144"/>
                  <a:gd name="T34" fmla="*/ 3 w 101"/>
                  <a:gd name="T35" fmla="*/ 0 h 144"/>
                  <a:gd name="T36" fmla="*/ 100 w 101"/>
                  <a:gd name="T37" fmla="*/ 10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44"/>
                  <a:gd name="T59" fmla="*/ 101 w 10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44">
                    <a:moveTo>
                      <a:pt x="100" y="104"/>
                    </a:moveTo>
                    <a:lnTo>
                      <a:pt x="95" y="108"/>
                    </a:lnTo>
                    <a:lnTo>
                      <a:pt x="91" y="113"/>
                    </a:lnTo>
                    <a:lnTo>
                      <a:pt x="86" y="116"/>
                    </a:lnTo>
                    <a:lnTo>
                      <a:pt x="81" y="119"/>
                    </a:lnTo>
                    <a:lnTo>
                      <a:pt x="76" y="123"/>
                    </a:lnTo>
                    <a:lnTo>
                      <a:pt x="72" y="127"/>
                    </a:lnTo>
                    <a:lnTo>
                      <a:pt x="60" y="131"/>
                    </a:lnTo>
                    <a:lnTo>
                      <a:pt x="53" y="134"/>
                    </a:lnTo>
                    <a:lnTo>
                      <a:pt x="46" y="136"/>
                    </a:lnTo>
                    <a:lnTo>
                      <a:pt x="38" y="137"/>
                    </a:lnTo>
                    <a:lnTo>
                      <a:pt x="31" y="139"/>
                    </a:lnTo>
                    <a:lnTo>
                      <a:pt x="23" y="140"/>
                    </a:lnTo>
                    <a:lnTo>
                      <a:pt x="15" y="141"/>
                    </a:lnTo>
                    <a:lnTo>
                      <a:pt x="0" y="143"/>
                    </a:lnTo>
                    <a:lnTo>
                      <a:pt x="0" y="0"/>
                    </a:lnTo>
                    <a:lnTo>
                      <a:pt x="1" y="0"/>
                    </a:lnTo>
                    <a:lnTo>
                      <a:pt x="3" y="0"/>
                    </a:lnTo>
                    <a:lnTo>
                      <a:pt x="100" y="104"/>
                    </a:lnTo>
                  </a:path>
                </a:pathLst>
              </a:custGeom>
              <a:solidFill>
                <a:srgbClr val="CCCCCC"/>
              </a:solidFill>
              <a:ln w="9525" cap="rnd">
                <a:noFill/>
                <a:round/>
                <a:headEnd type="none" w="sm" len="sm"/>
                <a:tailEnd type="none" w="sm" len="sm"/>
              </a:ln>
            </p:spPr>
            <p:txBody>
              <a:bodyPr/>
              <a:lstStyle/>
              <a:p>
                <a:endParaRPr lang="en-US"/>
              </a:p>
            </p:txBody>
          </p:sp>
        </p:grpSp>
        <p:pic>
          <p:nvPicPr>
            <p:cNvPr id="8197" name="Picture 24" descr="D:\Presentations\Graphics\ship_rear_R.gif"/>
            <p:cNvPicPr>
              <a:picLocks noChangeAspect="1" noChangeArrowheads="1"/>
            </p:cNvPicPr>
            <p:nvPr/>
          </p:nvPicPr>
          <p:blipFill>
            <a:blip r:embed="rId6" cstate="print"/>
            <a:srcRect/>
            <a:stretch>
              <a:fillRect/>
            </a:stretch>
          </p:blipFill>
          <p:spPr bwMode="auto">
            <a:xfrm>
              <a:off x="1600200" y="1981200"/>
              <a:ext cx="1371600" cy="842963"/>
            </a:xfrm>
            <a:prstGeom prst="rect">
              <a:avLst/>
            </a:prstGeom>
            <a:noFill/>
            <a:ln w="9525">
              <a:noFill/>
              <a:miter lim="800000"/>
              <a:headEnd/>
              <a:tailEnd/>
            </a:ln>
          </p:spPr>
        </p:pic>
        <p:grpSp>
          <p:nvGrpSpPr>
            <p:cNvPr id="8198" name="Group 374"/>
            <p:cNvGrpSpPr>
              <a:grpSpLocks/>
            </p:cNvGrpSpPr>
            <p:nvPr/>
          </p:nvGrpSpPr>
          <p:grpSpPr bwMode="auto">
            <a:xfrm>
              <a:off x="152400" y="2438400"/>
              <a:ext cx="666750" cy="673100"/>
              <a:chOff x="108" y="1370"/>
              <a:chExt cx="689" cy="695"/>
            </a:xfrm>
          </p:grpSpPr>
          <p:sp>
            <p:nvSpPr>
              <p:cNvPr id="9330" name="Line 10"/>
              <p:cNvSpPr>
                <a:spLocks noChangeShapeType="1"/>
              </p:cNvSpPr>
              <p:nvPr/>
            </p:nvSpPr>
            <p:spPr bwMode="auto">
              <a:xfrm>
                <a:off x="666" y="1802"/>
                <a:ext cx="16" cy="0"/>
              </a:xfrm>
              <a:prstGeom prst="line">
                <a:avLst/>
              </a:prstGeom>
              <a:noFill/>
              <a:ln w="12700">
                <a:solidFill>
                  <a:srgbClr val="000000"/>
                </a:solidFill>
                <a:round/>
                <a:headEnd type="none" w="sm" len="sm"/>
                <a:tailEnd type="none" w="sm" len="sm"/>
              </a:ln>
            </p:spPr>
            <p:txBody>
              <a:bodyPr/>
              <a:lstStyle/>
              <a:p>
                <a:endParaRPr lang="en-US"/>
              </a:p>
            </p:txBody>
          </p:sp>
          <p:sp>
            <p:nvSpPr>
              <p:cNvPr id="9331" name="Freeform 11"/>
              <p:cNvSpPr>
                <a:spLocks/>
              </p:cNvSpPr>
              <p:nvPr/>
            </p:nvSpPr>
            <p:spPr bwMode="auto">
              <a:xfrm>
                <a:off x="665" y="1807"/>
                <a:ext cx="17" cy="17"/>
              </a:xfrm>
              <a:custGeom>
                <a:avLst/>
                <a:gdLst>
                  <a:gd name="T0" fmla="*/ 3 w 17"/>
                  <a:gd name="T1" fmla="*/ 16 h 17"/>
                  <a:gd name="T2" fmla="*/ 1 w 17"/>
                  <a:gd name="T3" fmla="*/ 13 h 17"/>
                  <a:gd name="T4" fmla="*/ 0 w 17"/>
                  <a:gd name="T5" fmla="*/ 11 h 17"/>
                  <a:gd name="T6" fmla="*/ 0 w 17"/>
                  <a:gd name="T7" fmla="*/ 9 h 17"/>
                  <a:gd name="T8" fmla="*/ 1 w 17"/>
                  <a:gd name="T9" fmla="*/ 5 h 17"/>
                  <a:gd name="T10" fmla="*/ 1 w 17"/>
                  <a:gd name="T11" fmla="*/ 1 h 17"/>
                  <a:gd name="T12" fmla="*/ 3 w 17"/>
                  <a:gd name="T13" fmla="*/ 1 h 17"/>
                  <a:gd name="T14" fmla="*/ 8 w 17"/>
                  <a:gd name="T15" fmla="*/ 0 h 17"/>
                  <a:gd name="T16" fmla="*/ 13 w 17"/>
                  <a:gd name="T17" fmla="*/ 1 h 17"/>
                  <a:gd name="T18" fmla="*/ 16 w 17"/>
                  <a:gd name="T19" fmla="*/ 3 h 17"/>
                  <a:gd name="T20" fmla="*/ 16 w 17"/>
                  <a:gd name="T21" fmla="*/ 5 h 17"/>
                  <a:gd name="T22" fmla="*/ 13 w 17"/>
                  <a:gd name="T23" fmla="*/ 11 h 17"/>
                  <a:gd name="T24" fmla="*/ 11 w 17"/>
                  <a:gd name="T25" fmla="*/ 13 h 17"/>
                  <a:gd name="T26" fmla="*/ 8 w 17"/>
                  <a:gd name="T27" fmla="*/ 16 h 17"/>
                  <a:gd name="T28" fmla="*/ 6 w 17"/>
                  <a:gd name="T29" fmla="*/ 16 h 17"/>
                  <a:gd name="T30" fmla="*/ 3 w 17"/>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3" y="16"/>
                    </a:moveTo>
                    <a:lnTo>
                      <a:pt x="1" y="13"/>
                    </a:lnTo>
                    <a:lnTo>
                      <a:pt x="0" y="11"/>
                    </a:lnTo>
                    <a:lnTo>
                      <a:pt x="0" y="9"/>
                    </a:lnTo>
                    <a:lnTo>
                      <a:pt x="1" y="5"/>
                    </a:lnTo>
                    <a:lnTo>
                      <a:pt x="1" y="1"/>
                    </a:lnTo>
                    <a:lnTo>
                      <a:pt x="3" y="1"/>
                    </a:lnTo>
                    <a:lnTo>
                      <a:pt x="8" y="0"/>
                    </a:lnTo>
                    <a:lnTo>
                      <a:pt x="13" y="1"/>
                    </a:lnTo>
                    <a:lnTo>
                      <a:pt x="16" y="3"/>
                    </a:lnTo>
                    <a:lnTo>
                      <a:pt x="16" y="5"/>
                    </a:lnTo>
                    <a:lnTo>
                      <a:pt x="13" y="11"/>
                    </a:lnTo>
                    <a:lnTo>
                      <a:pt x="11" y="13"/>
                    </a:lnTo>
                    <a:lnTo>
                      <a:pt x="8" y="16"/>
                    </a:lnTo>
                    <a:lnTo>
                      <a:pt x="6" y="16"/>
                    </a:lnTo>
                    <a:lnTo>
                      <a:pt x="3" y="16"/>
                    </a:lnTo>
                  </a:path>
                </a:pathLst>
              </a:custGeom>
              <a:solidFill>
                <a:srgbClr val="999999"/>
              </a:solidFill>
              <a:ln w="9525" cap="rnd">
                <a:noFill/>
                <a:round/>
                <a:headEnd type="none" w="sm" len="sm"/>
                <a:tailEnd type="none" w="sm" len="sm"/>
              </a:ln>
            </p:spPr>
            <p:txBody>
              <a:bodyPr/>
              <a:lstStyle/>
              <a:p>
                <a:endParaRPr lang="en-US"/>
              </a:p>
            </p:txBody>
          </p:sp>
          <p:sp>
            <p:nvSpPr>
              <p:cNvPr id="9332" name="Freeform 12"/>
              <p:cNvSpPr>
                <a:spLocks/>
              </p:cNvSpPr>
              <p:nvPr/>
            </p:nvSpPr>
            <p:spPr bwMode="auto">
              <a:xfrm>
                <a:off x="666" y="1808"/>
                <a:ext cx="17" cy="17"/>
              </a:xfrm>
              <a:custGeom>
                <a:avLst/>
                <a:gdLst>
                  <a:gd name="T0" fmla="*/ 13 w 17"/>
                  <a:gd name="T1" fmla="*/ 11 h 17"/>
                  <a:gd name="T2" fmla="*/ 16 w 17"/>
                  <a:gd name="T3" fmla="*/ 3 h 17"/>
                  <a:gd name="T4" fmla="*/ 16 w 17"/>
                  <a:gd name="T5" fmla="*/ 1 h 17"/>
                  <a:gd name="T6" fmla="*/ 13 w 17"/>
                  <a:gd name="T7" fmla="*/ 0 h 17"/>
                  <a:gd name="T8" fmla="*/ 10 w 17"/>
                  <a:gd name="T9" fmla="*/ 0 h 17"/>
                  <a:gd name="T10" fmla="*/ 7 w 17"/>
                  <a:gd name="T11" fmla="*/ 1 h 17"/>
                  <a:gd name="T12" fmla="*/ 1 w 17"/>
                  <a:gd name="T13" fmla="*/ 6 h 17"/>
                  <a:gd name="T14" fmla="*/ 0 w 17"/>
                  <a:gd name="T15" fmla="*/ 11 h 17"/>
                  <a:gd name="T16" fmla="*/ 1 w 17"/>
                  <a:gd name="T17" fmla="*/ 13 h 17"/>
                  <a:gd name="T18" fmla="*/ 1 w 17"/>
                  <a:gd name="T19" fmla="*/ 16 h 17"/>
                  <a:gd name="T20" fmla="*/ 4 w 17"/>
                  <a:gd name="T21" fmla="*/ 16 h 17"/>
                  <a:gd name="T22" fmla="*/ 7 w 17"/>
                  <a:gd name="T23" fmla="*/ 16 h 17"/>
                  <a:gd name="T24" fmla="*/ 13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11"/>
                    </a:moveTo>
                    <a:lnTo>
                      <a:pt x="16" y="3"/>
                    </a:lnTo>
                    <a:lnTo>
                      <a:pt x="16" y="1"/>
                    </a:lnTo>
                    <a:lnTo>
                      <a:pt x="13" y="0"/>
                    </a:lnTo>
                    <a:lnTo>
                      <a:pt x="10" y="0"/>
                    </a:lnTo>
                    <a:lnTo>
                      <a:pt x="7" y="1"/>
                    </a:lnTo>
                    <a:lnTo>
                      <a:pt x="1" y="6"/>
                    </a:lnTo>
                    <a:lnTo>
                      <a:pt x="0" y="11"/>
                    </a:lnTo>
                    <a:lnTo>
                      <a:pt x="1" y="13"/>
                    </a:lnTo>
                    <a:lnTo>
                      <a:pt x="1" y="16"/>
                    </a:lnTo>
                    <a:lnTo>
                      <a:pt x="4" y="16"/>
                    </a:lnTo>
                    <a:lnTo>
                      <a:pt x="7" y="16"/>
                    </a:lnTo>
                    <a:lnTo>
                      <a:pt x="13" y="11"/>
                    </a:lnTo>
                  </a:path>
                </a:pathLst>
              </a:custGeom>
              <a:solidFill>
                <a:srgbClr val="666666"/>
              </a:solidFill>
              <a:ln w="9525" cap="rnd">
                <a:noFill/>
                <a:round/>
                <a:headEnd type="none" w="sm" len="sm"/>
                <a:tailEnd type="none" w="sm" len="sm"/>
              </a:ln>
            </p:spPr>
            <p:txBody>
              <a:bodyPr/>
              <a:lstStyle/>
              <a:p>
                <a:endParaRPr lang="en-US"/>
              </a:p>
            </p:txBody>
          </p:sp>
          <p:sp>
            <p:nvSpPr>
              <p:cNvPr id="9333" name="Freeform 13"/>
              <p:cNvSpPr>
                <a:spLocks/>
              </p:cNvSpPr>
              <p:nvPr/>
            </p:nvSpPr>
            <p:spPr bwMode="auto">
              <a:xfrm>
                <a:off x="604" y="1749"/>
                <a:ext cx="40" cy="70"/>
              </a:xfrm>
              <a:custGeom>
                <a:avLst/>
                <a:gdLst>
                  <a:gd name="T0" fmla="*/ 39 w 40"/>
                  <a:gd name="T1" fmla="*/ 21 h 70"/>
                  <a:gd name="T2" fmla="*/ 0 w 40"/>
                  <a:gd name="T3" fmla="*/ 0 h 70"/>
                  <a:gd name="T4" fmla="*/ 0 w 40"/>
                  <a:gd name="T5" fmla="*/ 45 h 70"/>
                  <a:gd name="T6" fmla="*/ 39 w 40"/>
                  <a:gd name="T7" fmla="*/ 69 h 70"/>
                  <a:gd name="T8" fmla="*/ 39 w 40"/>
                  <a:gd name="T9" fmla="*/ 21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21"/>
                    </a:moveTo>
                    <a:lnTo>
                      <a:pt x="0" y="0"/>
                    </a:lnTo>
                    <a:lnTo>
                      <a:pt x="0" y="45"/>
                    </a:lnTo>
                    <a:lnTo>
                      <a:pt x="39" y="69"/>
                    </a:lnTo>
                    <a:lnTo>
                      <a:pt x="39" y="21"/>
                    </a:lnTo>
                  </a:path>
                </a:pathLst>
              </a:custGeom>
              <a:solidFill>
                <a:srgbClr val="B3B3B3"/>
              </a:solidFill>
              <a:ln w="9525" cap="rnd">
                <a:noFill/>
                <a:round/>
                <a:headEnd type="none" w="sm" len="sm"/>
                <a:tailEnd type="none" w="sm" len="sm"/>
              </a:ln>
            </p:spPr>
            <p:txBody>
              <a:bodyPr/>
              <a:lstStyle/>
              <a:p>
                <a:endParaRPr lang="en-US"/>
              </a:p>
            </p:txBody>
          </p:sp>
          <p:sp>
            <p:nvSpPr>
              <p:cNvPr id="9334" name="Freeform 14"/>
              <p:cNvSpPr>
                <a:spLocks/>
              </p:cNvSpPr>
              <p:nvPr/>
            </p:nvSpPr>
            <p:spPr bwMode="auto">
              <a:xfrm>
                <a:off x="757" y="1739"/>
                <a:ext cx="18" cy="20"/>
              </a:xfrm>
              <a:custGeom>
                <a:avLst/>
                <a:gdLst>
                  <a:gd name="T0" fmla="*/ 5 w 18"/>
                  <a:gd name="T1" fmla="*/ 19 h 20"/>
                  <a:gd name="T2" fmla="*/ 0 w 18"/>
                  <a:gd name="T3" fmla="*/ 15 h 20"/>
                  <a:gd name="T4" fmla="*/ 0 w 18"/>
                  <a:gd name="T5" fmla="*/ 14 h 20"/>
                  <a:gd name="T6" fmla="*/ 0 w 18"/>
                  <a:gd name="T7" fmla="*/ 11 h 20"/>
                  <a:gd name="T8" fmla="*/ 0 w 18"/>
                  <a:gd name="T9" fmla="*/ 8 h 20"/>
                  <a:gd name="T10" fmla="*/ 0 w 18"/>
                  <a:gd name="T11" fmla="*/ 5 h 20"/>
                  <a:gd name="T12" fmla="*/ 3 w 18"/>
                  <a:gd name="T13" fmla="*/ 2 h 20"/>
                  <a:gd name="T14" fmla="*/ 5 w 18"/>
                  <a:gd name="T15" fmla="*/ 0 h 20"/>
                  <a:gd name="T16" fmla="*/ 8 w 18"/>
                  <a:gd name="T17" fmla="*/ 0 h 20"/>
                  <a:gd name="T18" fmla="*/ 9 w 18"/>
                  <a:gd name="T19" fmla="*/ 0 h 20"/>
                  <a:gd name="T20" fmla="*/ 10 w 18"/>
                  <a:gd name="T21" fmla="*/ 0 h 20"/>
                  <a:gd name="T22" fmla="*/ 14 w 18"/>
                  <a:gd name="T23" fmla="*/ 2 h 20"/>
                  <a:gd name="T24" fmla="*/ 15 w 18"/>
                  <a:gd name="T25" fmla="*/ 2 h 20"/>
                  <a:gd name="T26" fmla="*/ 15 w 18"/>
                  <a:gd name="T27" fmla="*/ 3 h 20"/>
                  <a:gd name="T28" fmla="*/ 17 w 18"/>
                  <a:gd name="T29" fmla="*/ 6 h 20"/>
                  <a:gd name="T30" fmla="*/ 15 w 18"/>
                  <a:gd name="T31" fmla="*/ 9 h 20"/>
                  <a:gd name="T32" fmla="*/ 14 w 18"/>
                  <a:gd name="T33" fmla="*/ 12 h 20"/>
                  <a:gd name="T34" fmla="*/ 12 w 18"/>
                  <a:gd name="T35" fmla="*/ 15 h 20"/>
                  <a:gd name="T36" fmla="*/ 9 w 18"/>
                  <a:gd name="T37" fmla="*/ 17 h 20"/>
                  <a:gd name="T38" fmla="*/ 7 w 18"/>
                  <a:gd name="T39" fmla="*/ 19 h 20"/>
                  <a:gd name="T40" fmla="*/ 6 w 18"/>
                  <a:gd name="T41" fmla="*/ 19 h 20"/>
                  <a:gd name="T42" fmla="*/ 5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5" y="19"/>
                    </a:moveTo>
                    <a:lnTo>
                      <a:pt x="0" y="15"/>
                    </a:lnTo>
                    <a:lnTo>
                      <a:pt x="0" y="14"/>
                    </a:lnTo>
                    <a:lnTo>
                      <a:pt x="0" y="11"/>
                    </a:lnTo>
                    <a:lnTo>
                      <a:pt x="0" y="8"/>
                    </a:lnTo>
                    <a:lnTo>
                      <a:pt x="0" y="5"/>
                    </a:lnTo>
                    <a:lnTo>
                      <a:pt x="3" y="2"/>
                    </a:lnTo>
                    <a:lnTo>
                      <a:pt x="5" y="0"/>
                    </a:lnTo>
                    <a:lnTo>
                      <a:pt x="8" y="0"/>
                    </a:lnTo>
                    <a:lnTo>
                      <a:pt x="9" y="0"/>
                    </a:lnTo>
                    <a:lnTo>
                      <a:pt x="10" y="0"/>
                    </a:lnTo>
                    <a:lnTo>
                      <a:pt x="14" y="2"/>
                    </a:lnTo>
                    <a:lnTo>
                      <a:pt x="15" y="2"/>
                    </a:lnTo>
                    <a:lnTo>
                      <a:pt x="15" y="3"/>
                    </a:lnTo>
                    <a:lnTo>
                      <a:pt x="17" y="6"/>
                    </a:lnTo>
                    <a:lnTo>
                      <a:pt x="15" y="9"/>
                    </a:lnTo>
                    <a:lnTo>
                      <a:pt x="14" y="12"/>
                    </a:lnTo>
                    <a:lnTo>
                      <a:pt x="12" y="15"/>
                    </a:lnTo>
                    <a:lnTo>
                      <a:pt x="9"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9335" name="Freeform 15"/>
              <p:cNvSpPr>
                <a:spLocks/>
              </p:cNvSpPr>
              <p:nvPr/>
            </p:nvSpPr>
            <p:spPr bwMode="auto">
              <a:xfrm>
                <a:off x="761" y="1741"/>
                <a:ext cx="17" cy="18"/>
              </a:xfrm>
              <a:custGeom>
                <a:avLst/>
                <a:gdLst>
                  <a:gd name="T0" fmla="*/ 13 w 17"/>
                  <a:gd name="T1" fmla="*/ 10 h 18"/>
                  <a:gd name="T2" fmla="*/ 14 w 17"/>
                  <a:gd name="T3" fmla="*/ 7 h 18"/>
                  <a:gd name="T4" fmla="*/ 16 w 17"/>
                  <a:gd name="T5" fmla="*/ 4 h 18"/>
                  <a:gd name="T6" fmla="*/ 14 w 17"/>
                  <a:gd name="T7" fmla="*/ 1 h 18"/>
                  <a:gd name="T8" fmla="*/ 14 w 17"/>
                  <a:gd name="T9" fmla="*/ 0 h 18"/>
                  <a:gd name="T10" fmla="*/ 13 w 17"/>
                  <a:gd name="T11" fmla="*/ 0 h 18"/>
                  <a:gd name="T12" fmla="*/ 10 w 17"/>
                  <a:gd name="T13" fmla="*/ 0 h 18"/>
                  <a:gd name="T14" fmla="*/ 6 w 17"/>
                  <a:gd name="T15" fmla="*/ 0 h 18"/>
                  <a:gd name="T16" fmla="*/ 4 w 17"/>
                  <a:gd name="T17" fmla="*/ 2 h 18"/>
                  <a:gd name="T18" fmla="*/ 1 w 17"/>
                  <a:gd name="T19" fmla="*/ 5 h 18"/>
                  <a:gd name="T20" fmla="*/ 0 w 17"/>
                  <a:gd name="T21" fmla="*/ 8 h 18"/>
                  <a:gd name="T22" fmla="*/ 0 w 17"/>
                  <a:gd name="T23" fmla="*/ 12 h 18"/>
                  <a:gd name="T24" fmla="*/ 0 w 17"/>
                  <a:gd name="T25" fmla="*/ 14 h 18"/>
                  <a:gd name="T26" fmla="*/ 0 w 17"/>
                  <a:gd name="T27" fmla="*/ 15 h 18"/>
                  <a:gd name="T28" fmla="*/ 1 w 17"/>
                  <a:gd name="T29" fmla="*/ 17 h 18"/>
                  <a:gd name="T30" fmla="*/ 4 w 17"/>
                  <a:gd name="T31" fmla="*/ 17 h 18"/>
                  <a:gd name="T32" fmla="*/ 6 w 17"/>
                  <a:gd name="T33" fmla="*/ 15 h 18"/>
                  <a:gd name="T34" fmla="*/ 10 w 17"/>
                  <a:gd name="T35" fmla="*/ 13 h 18"/>
                  <a:gd name="T36" fmla="*/ 13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3" y="10"/>
                    </a:moveTo>
                    <a:lnTo>
                      <a:pt x="14" y="7"/>
                    </a:lnTo>
                    <a:lnTo>
                      <a:pt x="16" y="4"/>
                    </a:lnTo>
                    <a:lnTo>
                      <a:pt x="14" y="1"/>
                    </a:lnTo>
                    <a:lnTo>
                      <a:pt x="14" y="0"/>
                    </a:lnTo>
                    <a:lnTo>
                      <a:pt x="13" y="0"/>
                    </a:lnTo>
                    <a:lnTo>
                      <a:pt x="10" y="0"/>
                    </a:lnTo>
                    <a:lnTo>
                      <a:pt x="6" y="0"/>
                    </a:lnTo>
                    <a:lnTo>
                      <a:pt x="4" y="2"/>
                    </a:lnTo>
                    <a:lnTo>
                      <a:pt x="1" y="5"/>
                    </a:lnTo>
                    <a:lnTo>
                      <a:pt x="0" y="8"/>
                    </a:lnTo>
                    <a:lnTo>
                      <a:pt x="0" y="12"/>
                    </a:lnTo>
                    <a:lnTo>
                      <a:pt x="0" y="14"/>
                    </a:lnTo>
                    <a:lnTo>
                      <a:pt x="0" y="15"/>
                    </a:lnTo>
                    <a:lnTo>
                      <a:pt x="1" y="17"/>
                    </a:lnTo>
                    <a:lnTo>
                      <a:pt x="4" y="17"/>
                    </a:lnTo>
                    <a:lnTo>
                      <a:pt x="6" y="15"/>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336" name="Freeform 16"/>
              <p:cNvSpPr>
                <a:spLocks/>
              </p:cNvSpPr>
              <p:nvPr/>
            </p:nvSpPr>
            <p:spPr bwMode="auto">
              <a:xfrm>
                <a:off x="764" y="1746"/>
                <a:ext cx="17" cy="16"/>
              </a:xfrm>
              <a:custGeom>
                <a:avLst/>
                <a:gdLst>
                  <a:gd name="T0" fmla="*/ 13 w 17"/>
                  <a:gd name="T1" fmla="*/ 8 h 16"/>
                  <a:gd name="T2" fmla="*/ 13 w 17"/>
                  <a:gd name="T3" fmla="*/ 5 h 16"/>
                  <a:gd name="T4" fmla="*/ 16 w 17"/>
                  <a:gd name="T5" fmla="*/ 3 h 16"/>
                  <a:gd name="T6" fmla="*/ 13 w 17"/>
                  <a:gd name="T7" fmla="*/ 1 h 16"/>
                  <a:gd name="T8" fmla="*/ 13 w 17"/>
                  <a:gd name="T9" fmla="*/ 0 h 16"/>
                  <a:gd name="T10" fmla="*/ 11 w 17"/>
                  <a:gd name="T11" fmla="*/ 0 h 16"/>
                  <a:gd name="T12" fmla="*/ 6 w 17"/>
                  <a:gd name="T13" fmla="*/ 0 h 16"/>
                  <a:gd name="T14" fmla="*/ 1 w 17"/>
                  <a:gd name="T15" fmla="*/ 3 h 16"/>
                  <a:gd name="T16" fmla="*/ 0 w 17"/>
                  <a:gd name="T17" fmla="*/ 7 h 16"/>
                  <a:gd name="T18" fmla="*/ 0 w 17"/>
                  <a:gd name="T19" fmla="*/ 10 h 16"/>
                  <a:gd name="T20" fmla="*/ 0 w 17"/>
                  <a:gd name="T21" fmla="*/ 12 h 16"/>
                  <a:gd name="T22" fmla="*/ 1 w 17"/>
                  <a:gd name="T23" fmla="*/ 15 h 16"/>
                  <a:gd name="T24" fmla="*/ 3 w 17"/>
                  <a:gd name="T25" fmla="*/ 15 h 16"/>
                  <a:gd name="T26" fmla="*/ 6 w 17"/>
                  <a:gd name="T27" fmla="*/ 15 h 16"/>
                  <a:gd name="T28" fmla="*/ 13 w 17"/>
                  <a:gd name="T29" fmla="*/ 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13" y="8"/>
                    </a:moveTo>
                    <a:lnTo>
                      <a:pt x="13" y="5"/>
                    </a:lnTo>
                    <a:lnTo>
                      <a:pt x="16" y="3"/>
                    </a:lnTo>
                    <a:lnTo>
                      <a:pt x="13" y="1"/>
                    </a:lnTo>
                    <a:lnTo>
                      <a:pt x="13" y="0"/>
                    </a:lnTo>
                    <a:lnTo>
                      <a:pt x="11" y="0"/>
                    </a:lnTo>
                    <a:lnTo>
                      <a:pt x="6" y="0"/>
                    </a:lnTo>
                    <a:lnTo>
                      <a:pt x="1" y="3"/>
                    </a:lnTo>
                    <a:lnTo>
                      <a:pt x="0" y="7"/>
                    </a:lnTo>
                    <a:lnTo>
                      <a:pt x="0" y="10"/>
                    </a:lnTo>
                    <a:lnTo>
                      <a:pt x="0" y="12"/>
                    </a:lnTo>
                    <a:lnTo>
                      <a:pt x="1" y="15"/>
                    </a:lnTo>
                    <a:lnTo>
                      <a:pt x="3" y="15"/>
                    </a:lnTo>
                    <a:lnTo>
                      <a:pt x="6" y="15"/>
                    </a:lnTo>
                    <a:lnTo>
                      <a:pt x="13" y="8"/>
                    </a:lnTo>
                  </a:path>
                </a:pathLst>
              </a:custGeom>
              <a:solidFill>
                <a:srgbClr val="000000"/>
              </a:solidFill>
              <a:ln w="9525" cap="rnd">
                <a:noFill/>
                <a:round/>
                <a:headEnd type="none" w="sm" len="sm"/>
                <a:tailEnd type="none" w="sm" len="sm"/>
              </a:ln>
            </p:spPr>
            <p:txBody>
              <a:bodyPr/>
              <a:lstStyle/>
              <a:p>
                <a:endParaRPr lang="en-US"/>
              </a:p>
            </p:txBody>
          </p:sp>
          <p:sp>
            <p:nvSpPr>
              <p:cNvPr id="9337" name="Freeform 17"/>
              <p:cNvSpPr>
                <a:spLocks/>
              </p:cNvSpPr>
              <p:nvPr/>
            </p:nvSpPr>
            <p:spPr bwMode="auto">
              <a:xfrm>
                <a:off x="741" y="1747"/>
                <a:ext cx="18" cy="19"/>
              </a:xfrm>
              <a:custGeom>
                <a:avLst/>
                <a:gdLst>
                  <a:gd name="T0" fmla="*/ 5 w 18"/>
                  <a:gd name="T1" fmla="*/ 18 h 19"/>
                  <a:gd name="T2" fmla="*/ 1 w 18"/>
                  <a:gd name="T3" fmla="*/ 15 h 19"/>
                  <a:gd name="T4" fmla="*/ 0 w 18"/>
                  <a:gd name="T5" fmla="*/ 15 h 19"/>
                  <a:gd name="T6" fmla="*/ 0 w 18"/>
                  <a:gd name="T7" fmla="*/ 14 h 19"/>
                  <a:gd name="T8" fmla="*/ 0 w 18"/>
                  <a:gd name="T9" fmla="*/ 11 h 19"/>
                  <a:gd name="T10" fmla="*/ 0 w 18"/>
                  <a:gd name="T11" fmla="*/ 8 h 19"/>
                  <a:gd name="T12" fmla="*/ 1 w 18"/>
                  <a:gd name="T13" fmla="*/ 5 h 19"/>
                  <a:gd name="T14" fmla="*/ 3 w 18"/>
                  <a:gd name="T15" fmla="*/ 2 h 19"/>
                  <a:gd name="T16" fmla="*/ 6 w 18"/>
                  <a:gd name="T17" fmla="*/ 0 h 19"/>
                  <a:gd name="T18" fmla="*/ 8 w 18"/>
                  <a:gd name="T19" fmla="*/ 0 h 19"/>
                  <a:gd name="T20" fmla="*/ 9 w 18"/>
                  <a:gd name="T21" fmla="*/ 0 h 19"/>
                  <a:gd name="T22" fmla="*/ 10 w 18"/>
                  <a:gd name="T23" fmla="*/ 0 h 19"/>
                  <a:gd name="T24" fmla="*/ 14 w 18"/>
                  <a:gd name="T25" fmla="*/ 2 h 19"/>
                  <a:gd name="T26" fmla="*/ 15 w 18"/>
                  <a:gd name="T27" fmla="*/ 2 h 19"/>
                  <a:gd name="T28" fmla="*/ 17 w 18"/>
                  <a:gd name="T29" fmla="*/ 3 h 19"/>
                  <a:gd name="T30" fmla="*/ 17 w 18"/>
                  <a:gd name="T31" fmla="*/ 6 h 19"/>
                  <a:gd name="T32" fmla="*/ 17 w 18"/>
                  <a:gd name="T33" fmla="*/ 9 h 19"/>
                  <a:gd name="T34" fmla="*/ 14 w 18"/>
                  <a:gd name="T35" fmla="*/ 12 h 19"/>
                  <a:gd name="T36" fmla="*/ 12 w 18"/>
                  <a:gd name="T37" fmla="*/ 15 h 19"/>
                  <a:gd name="T38" fmla="*/ 10 w 18"/>
                  <a:gd name="T39" fmla="*/ 16 h 19"/>
                  <a:gd name="T40" fmla="*/ 7 w 18"/>
                  <a:gd name="T41" fmla="*/ 18 h 19"/>
                  <a:gd name="T42" fmla="*/ 6 w 18"/>
                  <a:gd name="T43" fmla="*/ 18 h 19"/>
                  <a:gd name="T44" fmla="*/ 5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5" y="18"/>
                    </a:moveTo>
                    <a:lnTo>
                      <a:pt x="1" y="15"/>
                    </a:lnTo>
                    <a:lnTo>
                      <a:pt x="0" y="15"/>
                    </a:lnTo>
                    <a:lnTo>
                      <a:pt x="0" y="14"/>
                    </a:lnTo>
                    <a:lnTo>
                      <a:pt x="0" y="11"/>
                    </a:lnTo>
                    <a:lnTo>
                      <a:pt x="0" y="8"/>
                    </a:lnTo>
                    <a:lnTo>
                      <a:pt x="1" y="5"/>
                    </a:lnTo>
                    <a:lnTo>
                      <a:pt x="3" y="2"/>
                    </a:lnTo>
                    <a:lnTo>
                      <a:pt x="6" y="0"/>
                    </a:lnTo>
                    <a:lnTo>
                      <a:pt x="8" y="0"/>
                    </a:lnTo>
                    <a:lnTo>
                      <a:pt x="9" y="0"/>
                    </a:lnTo>
                    <a:lnTo>
                      <a:pt x="10" y="0"/>
                    </a:lnTo>
                    <a:lnTo>
                      <a:pt x="14" y="2"/>
                    </a:lnTo>
                    <a:lnTo>
                      <a:pt x="15" y="2"/>
                    </a:lnTo>
                    <a:lnTo>
                      <a:pt x="17" y="3"/>
                    </a:lnTo>
                    <a:lnTo>
                      <a:pt x="17" y="6"/>
                    </a:lnTo>
                    <a:lnTo>
                      <a:pt x="17" y="9"/>
                    </a:lnTo>
                    <a:lnTo>
                      <a:pt x="14" y="12"/>
                    </a:lnTo>
                    <a:lnTo>
                      <a:pt x="12" y="15"/>
                    </a:lnTo>
                    <a:lnTo>
                      <a:pt x="10"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9338" name="Freeform 18"/>
              <p:cNvSpPr>
                <a:spLocks/>
              </p:cNvSpPr>
              <p:nvPr/>
            </p:nvSpPr>
            <p:spPr bwMode="auto">
              <a:xfrm>
                <a:off x="745" y="1749"/>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3 w 17"/>
                  <a:gd name="T11" fmla="*/ 0 h 17"/>
                  <a:gd name="T12" fmla="*/ 10 w 17"/>
                  <a:gd name="T13" fmla="*/ 0 h 17"/>
                  <a:gd name="T14" fmla="*/ 8 w 17"/>
                  <a:gd name="T15" fmla="*/ 0 h 17"/>
                  <a:gd name="T16" fmla="*/ 4 w 17"/>
                  <a:gd name="T17" fmla="*/ 2 h 17"/>
                  <a:gd name="T18" fmla="*/ 1 w 17"/>
                  <a:gd name="T19" fmla="*/ 5 h 17"/>
                  <a:gd name="T20" fmla="*/ 0 w 17"/>
                  <a:gd name="T21" fmla="*/ 8 h 17"/>
                  <a:gd name="T22" fmla="*/ 0 w 17"/>
                  <a:gd name="T23" fmla="*/ 11 h 17"/>
                  <a:gd name="T24" fmla="*/ 0 w 17"/>
                  <a:gd name="T25" fmla="*/ 14 h 17"/>
                  <a:gd name="T26" fmla="*/ 1 w 17"/>
                  <a:gd name="T27" fmla="*/ 16 h 17"/>
                  <a:gd name="T28" fmla="*/ 4 w 17"/>
                  <a:gd name="T29" fmla="*/ 16 h 17"/>
                  <a:gd name="T30" fmla="*/ 8 w 17"/>
                  <a:gd name="T31" fmla="*/ 14 h 17"/>
                  <a:gd name="T32" fmla="*/ 10 w 17"/>
                  <a:gd name="T33" fmla="*/ 13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3" y="0"/>
                    </a:lnTo>
                    <a:lnTo>
                      <a:pt x="10" y="0"/>
                    </a:lnTo>
                    <a:lnTo>
                      <a:pt x="8" y="0"/>
                    </a:lnTo>
                    <a:lnTo>
                      <a:pt x="4" y="2"/>
                    </a:lnTo>
                    <a:lnTo>
                      <a:pt x="1" y="5"/>
                    </a:lnTo>
                    <a:lnTo>
                      <a:pt x="0" y="8"/>
                    </a:lnTo>
                    <a:lnTo>
                      <a:pt x="0" y="11"/>
                    </a:lnTo>
                    <a:lnTo>
                      <a:pt x="0" y="14"/>
                    </a:lnTo>
                    <a:lnTo>
                      <a:pt x="1" y="16"/>
                    </a:lnTo>
                    <a:lnTo>
                      <a:pt x="4" y="16"/>
                    </a:lnTo>
                    <a:lnTo>
                      <a:pt x="8" y="14"/>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339" name="Freeform 19"/>
              <p:cNvSpPr>
                <a:spLocks/>
              </p:cNvSpPr>
              <p:nvPr/>
            </p:nvSpPr>
            <p:spPr bwMode="auto">
              <a:xfrm>
                <a:off x="749" y="1754"/>
                <a:ext cx="17" cy="17"/>
              </a:xfrm>
              <a:custGeom>
                <a:avLst/>
                <a:gdLst>
                  <a:gd name="T0" fmla="*/ 13 w 17"/>
                  <a:gd name="T1" fmla="*/ 10 h 17"/>
                  <a:gd name="T2" fmla="*/ 16 w 17"/>
                  <a:gd name="T3" fmla="*/ 6 h 17"/>
                  <a:gd name="T4" fmla="*/ 16 w 17"/>
                  <a:gd name="T5" fmla="*/ 4 h 17"/>
                  <a:gd name="T6" fmla="*/ 16 w 17"/>
                  <a:gd name="T7" fmla="*/ 2 h 17"/>
                  <a:gd name="T8" fmla="*/ 13 w 17"/>
                  <a:gd name="T9" fmla="*/ 0 h 17"/>
                  <a:gd name="T10" fmla="*/ 10 w 17"/>
                  <a:gd name="T11" fmla="*/ 0 h 17"/>
                  <a:gd name="T12" fmla="*/ 7 w 17"/>
                  <a:gd name="T13" fmla="*/ 0 h 17"/>
                  <a:gd name="T14" fmla="*/ 1 w 17"/>
                  <a:gd name="T15" fmla="*/ 4 h 17"/>
                  <a:gd name="T16" fmla="*/ 0 w 17"/>
                  <a:gd name="T17" fmla="*/ 8 h 17"/>
                  <a:gd name="T18" fmla="*/ 0 w 17"/>
                  <a:gd name="T19" fmla="*/ 12 h 17"/>
                  <a:gd name="T20" fmla="*/ 0 w 17"/>
                  <a:gd name="T21" fmla="*/ 14 h 17"/>
                  <a:gd name="T22" fmla="*/ 1 w 17"/>
                  <a:gd name="T23" fmla="*/ 16 h 17"/>
                  <a:gd name="T24" fmla="*/ 4 w 17"/>
                  <a:gd name="T25" fmla="*/ 16 h 17"/>
                  <a:gd name="T26" fmla="*/ 7 w 17"/>
                  <a:gd name="T27" fmla="*/ 16 h 17"/>
                  <a:gd name="T28" fmla="*/ 13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10"/>
                    </a:moveTo>
                    <a:lnTo>
                      <a:pt x="16" y="6"/>
                    </a:lnTo>
                    <a:lnTo>
                      <a:pt x="16" y="4"/>
                    </a:lnTo>
                    <a:lnTo>
                      <a:pt x="16" y="2"/>
                    </a:lnTo>
                    <a:lnTo>
                      <a:pt x="13" y="0"/>
                    </a:lnTo>
                    <a:lnTo>
                      <a:pt x="10" y="0"/>
                    </a:lnTo>
                    <a:lnTo>
                      <a:pt x="7" y="0"/>
                    </a:lnTo>
                    <a:lnTo>
                      <a:pt x="1" y="4"/>
                    </a:lnTo>
                    <a:lnTo>
                      <a:pt x="0" y="8"/>
                    </a:lnTo>
                    <a:lnTo>
                      <a:pt x="0" y="12"/>
                    </a:lnTo>
                    <a:lnTo>
                      <a:pt x="0" y="14"/>
                    </a:lnTo>
                    <a:lnTo>
                      <a:pt x="1" y="16"/>
                    </a:lnTo>
                    <a:lnTo>
                      <a:pt x="4" y="16"/>
                    </a:lnTo>
                    <a:lnTo>
                      <a:pt x="7" y="16"/>
                    </a:lnTo>
                    <a:lnTo>
                      <a:pt x="13" y="10"/>
                    </a:lnTo>
                  </a:path>
                </a:pathLst>
              </a:custGeom>
              <a:solidFill>
                <a:srgbClr val="000000"/>
              </a:solidFill>
              <a:ln w="9525" cap="rnd">
                <a:noFill/>
                <a:round/>
                <a:headEnd type="none" w="sm" len="sm"/>
                <a:tailEnd type="none" w="sm" len="sm"/>
              </a:ln>
            </p:spPr>
            <p:txBody>
              <a:bodyPr/>
              <a:lstStyle/>
              <a:p>
                <a:endParaRPr lang="en-US"/>
              </a:p>
            </p:txBody>
          </p:sp>
          <p:sp>
            <p:nvSpPr>
              <p:cNvPr id="9340" name="Freeform 20"/>
              <p:cNvSpPr>
                <a:spLocks/>
              </p:cNvSpPr>
              <p:nvPr/>
            </p:nvSpPr>
            <p:spPr bwMode="auto">
              <a:xfrm>
                <a:off x="764" y="1743"/>
                <a:ext cx="18" cy="19"/>
              </a:xfrm>
              <a:custGeom>
                <a:avLst/>
                <a:gdLst>
                  <a:gd name="T0" fmla="*/ 5 w 18"/>
                  <a:gd name="T1" fmla="*/ 18 h 19"/>
                  <a:gd name="T2" fmla="*/ 0 w 18"/>
                  <a:gd name="T3" fmla="*/ 14 h 19"/>
                  <a:gd name="T4" fmla="*/ 0 w 18"/>
                  <a:gd name="T5" fmla="*/ 13 h 19"/>
                  <a:gd name="T6" fmla="*/ 0 w 18"/>
                  <a:gd name="T7" fmla="*/ 10 h 19"/>
                  <a:gd name="T8" fmla="*/ 0 w 18"/>
                  <a:gd name="T9" fmla="*/ 8 h 19"/>
                  <a:gd name="T10" fmla="*/ 1 w 18"/>
                  <a:gd name="T11" fmla="*/ 5 h 19"/>
                  <a:gd name="T12" fmla="*/ 3 w 18"/>
                  <a:gd name="T13" fmla="*/ 2 h 19"/>
                  <a:gd name="T14" fmla="*/ 5 w 18"/>
                  <a:gd name="T15" fmla="*/ 0 h 19"/>
                  <a:gd name="T16" fmla="*/ 8 w 18"/>
                  <a:gd name="T17" fmla="*/ 0 h 19"/>
                  <a:gd name="T18" fmla="*/ 9 w 18"/>
                  <a:gd name="T19" fmla="*/ 0 h 19"/>
                  <a:gd name="T20" fmla="*/ 10 w 18"/>
                  <a:gd name="T21" fmla="*/ 0 h 19"/>
                  <a:gd name="T22" fmla="*/ 14 w 18"/>
                  <a:gd name="T23" fmla="*/ 2 h 19"/>
                  <a:gd name="T24" fmla="*/ 15 w 18"/>
                  <a:gd name="T25" fmla="*/ 2 h 19"/>
                  <a:gd name="T26" fmla="*/ 15 w 18"/>
                  <a:gd name="T27" fmla="*/ 3 h 19"/>
                  <a:gd name="T28" fmla="*/ 17 w 18"/>
                  <a:gd name="T29" fmla="*/ 6 h 19"/>
                  <a:gd name="T30" fmla="*/ 15 w 18"/>
                  <a:gd name="T31" fmla="*/ 9 h 19"/>
                  <a:gd name="T32" fmla="*/ 14 w 18"/>
                  <a:gd name="T33" fmla="*/ 11 h 19"/>
                  <a:gd name="T34" fmla="*/ 12 w 18"/>
                  <a:gd name="T35" fmla="*/ 14 h 19"/>
                  <a:gd name="T36" fmla="*/ 9 w 18"/>
                  <a:gd name="T37" fmla="*/ 16 h 19"/>
                  <a:gd name="T38" fmla="*/ 7 w 18"/>
                  <a:gd name="T39" fmla="*/ 18 h 19"/>
                  <a:gd name="T40" fmla="*/ 6 w 18"/>
                  <a:gd name="T41" fmla="*/ 18 h 19"/>
                  <a:gd name="T42" fmla="*/ 5 w 1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9"/>
                  <a:gd name="T68" fmla="*/ 18 w 1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9">
                    <a:moveTo>
                      <a:pt x="5" y="18"/>
                    </a:moveTo>
                    <a:lnTo>
                      <a:pt x="0" y="14"/>
                    </a:lnTo>
                    <a:lnTo>
                      <a:pt x="0" y="13"/>
                    </a:lnTo>
                    <a:lnTo>
                      <a:pt x="0" y="10"/>
                    </a:lnTo>
                    <a:lnTo>
                      <a:pt x="0" y="8"/>
                    </a:lnTo>
                    <a:lnTo>
                      <a:pt x="1" y="5"/>
                    </a:lnTo>
                    <a:lnTo>
                      <a:pt x="3" y="2"/>
                    </a:lnTo>
                    <a:lnTo>
                      <a:pt x="5" y="0"/>
                    </a:lnTo>
                    <a:lnTo>
                      <a:pt x="8" y="0"/>
                    </a:lnTo>
                    <a:lnTo>
                      <a:pt x="9" y="0"/>
                    </a:lnTo>
                    <a:lnTo>
                      <a:pt x="10" y="0"/>
                    </a:lnTo>
                    <a:lnTo>
                      <a:pt x="14" y="2"/>
                    </a:lnTo>
                    <a:lnTo>
                      <a:pt x="15" y="2"/>
                    </a:lnTo>
                    <a:lnTo>
                      <a:pt x="15" y="3"/>
                    </a:lnTo>
                    <a:lnTo>
                      <a:pt x="17" y="6"/>
                    </a:lnTo>
                    <a:lnTo>
                      <a:pt x="15" y="9"/>
                    </a:lnTo>
                    <a:lnTo>
                      <a:pt x="14" y="11"/>
                    </a:lnTo>
                    <a:lnTo>
                      <a:pt x="12" y="14"/>
                    </a:lnTo>
                    <a:lnTo>
                      <a:pt x="9"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9341" name="Freeform 21"/>
              <p:cNvSpPr>
                <a:spLocks/>
              </p:cNvSpPr>
              <p:nvPr/>
            </p:nvSpPr>
            <p:spPr bwMode="auto">
              <a:xfrm>
                <a:off x="768" y="1745"/>
                <a:ext cx="17" cy="17"/>
              </a:xfrm>
              <a:custGeom>
                <a:avLst/>
                <a:gdLst>
                  <a:gd name="T0" fmla="*/ 13 w 17"/>
                  <a:gd name="T1" fmla="*/ 9 h 17"/>
                  <a:gd name="T2" fmla="*/ 14 w 17"/>
                  <a:gd name="T3" fmla="*/ 7 h 17"/>
                  <a:gd name="T4" fmla="*/ 16 w 17"/>
                  <a:gd name="T5" fmla="*/ 4 h 17"/>
                  <a:gd name="T6" fmla="*/ 14 w 17"/>
                  <a:gd name="T7" fmla="*/ 1 h 17"/>
                  <a:gd name="T8" fmla="*/ 14 w 17"/>
                  <a:gd name="T9" fmla="*/ 0 h 17"/>
                  <a:gd name="T10" fmla="*/ 13 w 17"/>
                  <a:gd name="T11" fmla="*/ 0 h 17"/>
                  <a:gd name="T12" fmla="*/ 10 w 17"/>
                  <a:gd name="T13" fmla="*/ 0 h 17"/>
                  <a:gd name="T14" fmla="*/ 6 w 17"/>
                  <a:gd name="T15" fmla="*/ 0 h 17"/>
                  <a:gd name="T16" fmla="*/ 4 w 17"/>
                  <a:gd name="T17" fmla="*/ 2 h 17"/>
                  <a:gd name="T18" fmla="*/ 1 w 17"/>
                  <a:gd name="T19" fmla="*/ 5 h 17"/>
                  <a:gd name="T20" fmla="*/ 0 w 17"/>
                  <a:gd name="T21" fmla="*/ 8 h 17"/>
                  <a:gd name="T22" fmla="*/ 0 w 17"/>
                  <a:gd name="T23" fmla="*/ 11 h 17"/>
                  <a:gd name="T24" fmla="*/ 0 w 17"/>
                  <a:gd name="T25" fmla="*/ 13 h 17"/>
                  <a:gd name="T26" fmla="*/ 0 w 17"/>
                  <a:gd name="T27" fmla="*/ 14 h 17"/>
                  <a:gd name="T28" fmla="*/ 1 w 17"/>
                  <a:gd name="T29" fmla="*/ 16 h 17"/>
                  <a:gd name="T30" fmla="*/ 4 w 17"/>
                  <a:gd name="T31" fmla="*/ 16 h 17"/>
                  <a:gd name="T32" fmla="*/ 6 w 17"/>
                  <a:gd name="T33" fmla="*/ 14 h 17"/>
                  <a:gd name="T34" fmla="*/ 10 w 17"/>
                  <a:gd name="T35" fmla="*/ 12 h 17"/>
                  <a:gd name="T36" fmla="*/ 13 w 17"/>
                  <a:gd name="T37" fmla="*/ 9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3" y="9"/>
                    </a:moveTo>
                    <a:lnTo>
                      <a:pt x="14" y="7"/>
                    </a:lnTo>
                    <a:lnTo>
                      <a:pt x="16" y="4"/>
                    </a:lnTo>
                    <a:lnTo>
                      <a:pt x="14" y="1"/>
                    </a:lnTo>
                    <a:lnTo>
                      <a:pt x="14" y="0"/>
                    </a:lnTo>
                    <a:lnTo>
                      <a:pt x="13" y="0"/>
                    </a:lnTo>
                    <a:lnTo>
                      <a:pt x="10" y="0"/>
                    </a:lnTo>
                    <a:lnTo>
                      <a:pt x="6" y="0"/>
                    </a:lnTo>
                    <a:lnTo>
                      <a:pt x="4" y="2"/>
                    </a:lnTo>
                    <a:lnTo>
                      <a:pt x="1" y="5"/>
                    </a:lnTo>
                    <a:lnTo>
                      <a:pt x="0" y="8"/>
                    </a:lnTo>
                    <a:lnTo>
                      <a:pt x="0" y="11"/>
                    </a:lnTo>
                    <a:lnTo>
                      <a:pt x="0" y="13"/>
                    </a:lnTo>
                    <a:lnTo>
                      <a:pt x="0" y="14"/>
                    </a:lnTo>
                    <a:lnTo>
                      <a:pt x="1" y="16"/>
                    </a:lnTo>
                    <a:lnTo>
                      <a:pt x="4" y="16"/>
                    </a:lnTo>
                    <a:lnTo>
                      <a:pt x="6" y="14"/>
                    </a:lnTo>
                    <a:lnTo>
                      <a:pt x="10" y="12"/>
                    </a:lnTo>
                    <a:lnTo>
                      <a:pt x="13" y="9"/>
                    </a:lnTo>
                  </a:path>
                </a:pathLst>
              </a:custGeom>
              <a:solidFill>
                <a:srgbClr val="666666"/>
              </a:solidFill>
              <a:ln w="9525" cap="rnd">
                <a:noFill/>
                <a:round/>
                <a:headEnd type="none" w="sm" len="sm"/>
                <a:tailEnd type="none" w="sm" len="sm"/>
              </a:ln>
            </p:spPr>
            <p:txBody>
              <a:bodyPr/>
              <a:lstStyle/>
              <a:p>
                <a:endParaRPr lang="en-US"/>
              </a:p>
            </p:txBody>
          </p:sp>
          <p:sp>
            <p:nvSpPr>
              <p:cNvPr id="9342" name="Freeform 22"/>
              <p:cNvSpPr>
                <a:spLocks/>
              </p:cNvSpPr>
              <p:nvPr/>
            </p:nvSpPr>
            <p:spPr bwMode="auto">
              <a:xfrm>
                <a:off x="771" y="1749"/>
                <a:ext cx="17" cy="17"/>
              </a:xfrm>
              <a:custGeom>
                <a:avLst/>
                <a:gdLst>
                  <a:gd name="T0" fmla="*/ 13 w 17"/>
                  <a:gd name="T1" fmla="*/ 9 h 17"/>
                  <a:gd name="T2" fmla="*/ 16 w 17"/>
                  <a:gd name="T3" fmla="*/ 7 h 17"/>
                  <a:gd name="T4" fmla="*/ 16 w 17"/>
                  <a:gd name="T5" fmla="*/ 3 h 17"/>
                  <a:gd name="T6" fmla="*/ 16 w 17"/>
                  <a:gd name="T7" fmla="*/ 1 h 17"/>
                  <a:gd name="T8" fmla="*/ 13 w 17"/>
                  <a:gd name="T9" fmla="*/ 0 h 17"/>
                  <a:gd name="T10" fmla="*/ 11 w 17"/>
                  <a:gd name="T11" fmla="*/ 0 h 17"/>
                  <a:gd name="T12" fmla="*/ 6 w 17"/>
                  <a:gd name="T13" fmla="*/ 0 h 17"/>
                  <a:gd name="T14" fmla="*/ 2 w 17"/>
                  <a:gd name="T15" fmla="*/ 5 h 17"/>
                  <a:gd name="T16" fmla="*/ 0 w 17"/>
                  <a:gd name="T17" fmla="*/ 7 h 17"/>
                  <a:gd name="T18" fmla="*/ 0 w 17"/>
                  <a:gd name="T19" fmla="*/ 11 h 17"/>
                  <a:gd name="T20" fmla="*/ 0 w 17"/>
                  <a:gd name="T21" fmla="*/ 13 h 17"/>
                  <a:gd name="T22" fmla="*/ 2 w 17"/>
                  <a:gd name="T23" fmla="*/ 16 h 17"/>
                  <a:gd name="T24" fmla="*/ 4 w 17"/>
                  <a:gd name="T25" fmla="*/ 16 h 17"/>
                  <a:gd name="T26" fmla="*/ 6 w 17"/>
                  <a:gd name="T27" fmla="*/ 16 h 17"/>
                  <a:gd name="T28" fmla="*/ 13 w 17"/>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9"/>
                    </a:moveTo>
                    <a:lnTo>
                      <a:pt x="16" y="7"/>
                    </a:lnTo>
                    <a:lnTo>
                      <a:pt x="16" y="3"/>
                    </a:lnTo>
                    <a:lnTo>
                      <a:pt x="16" y="1"/>
                    </a:lnTo>
                    <a:lnTo>
                      <a:pt x="13" y="0"/>
                    </a:lnTo>
                    <a:lnTo>
                      <a:pt x="11" y="0"/>
                    </a:lnTo>
                    <a:lnTo>
                      <a:pt x="6" y="0"/>
                    </a:lnTo>
                    <a:lnTo>
                      <a:pt x="2" y="5"/>
                    </a:lnTo>
                    <a:lnTo>
                      <a:pt x="0" y="7"/>
                    </a:lnTo>
                    <a:lnTo>
                      <a:pt x="0" y="11"/>
                    </a:lnTo>
                    <a:lnTo>
                      <a:pt x="0" y="13"/>
                    </a:lnTo>
                    <a:lnTo>
                      <a:pt x="2" y="16"/>
                    </a:lnTo>
                    <a:lnTo>
                      <a:pt x="4" y="16"/>
                    </a:lnTo>
                    <a:lnTo>
                      <a:pt x="6" y="16"/>
                    </a:lnTo>
                    <a:lnTo>
                      <a:pt x="13" y="9"/>
                    </a:lnTo>
                  </a:path>
                </a:pathLst>
              </a:custGeom>
              <a:solidFill>
                <a:srgbClr val="B3B3B3"/>
              </a:solidFill>
              <a:ln w="9525" cap="rnd">
                <a:noFill/>
                <a:round/>
                <a:headEnd type="none" w="sm" len="sm"/>
                <a:tailEnd type="none" w="sm" len="sm"/>
              </a:ln>
            </p:spPr>
            <p:txBody>
              <a:bodyPr/>
              <a:lstStyle/>
              <a:p>
                <a:endParaRPr lang="en-US"/>
              </a:p>
            </p:txBody>
          </p:sp>
          <p:sp>
            <p:nvSpPr>
              <p:cNvPr id="9343" name="Freeform 23"/>
              <p:cNvSpPr>
                <a:spLocks/>
              </p:cNvSpPr>
              <p:nvPr/>
            </p:nvSpPr>
            <p:spPr bwMode="auto">
              <a:xfrm>
                <a:off x="748" y="1751"/>
                <a:ext cx="18" cy="20"/>
              </a:xfrm>
              <a:custGeom>
                <a:avLst/>
                <a:gdLst>
                  <a:gd name="T0" fmla="*/ 5 w 18"/>
                  <a:gd name="T1" fmla="*/ 19 h 20"/>
                  <a:gd name="T2" fmla="*/ 1 w 18"/>
                  <a:gd name="T3" fmla="*/ 15 h 20"/>
                  <a:gd name="T4" fmla="*/ 0 w 18"/>
                  <a:gd name="T5" fmla="*/ 15 h 20"/>
                  <a:gd name="T6" fmla="*/ 0 w 18"/>
                  <a:gd name="T7" fmla="*/ 14 h 20"/>
                  <a:gd name="T8" fmla="*/ 0 w 18"/>
                  <a:gd name="T9" fmla="*/ 12 h 20"/>
                  <a:gd name="T10" fmla="*/ 0 w 18"/>
                  <a:gd name="T11" fmla="*/ 9 h 20"/>
                  <a:gd name="T12" fmla="*/ 1 w 18"/>
                  <a:gd name="T13" fmla="*/ 5 h 20"/>
                  <a:gd name="T14" fmla="*/ 3 w 18"/>
                  <a:gd name="T15" fmla="*/ 2 h 20"/>
                  <a:gd name="T16" fmla="*/ 6 w 18"/>
                  <a:gd name="T17" fmla="*/ 0 h 20"/>
                  <a:gd name="T18" fmla="*/ 8 w 18"/>
                  <a:gd name="T19" fmla="*/ 0 h 20"/>
                  <a:gd name="T20" fmla="*/ 9 w 18"/>
                  <a:gd name="T21" fmla="*/ 0 h 20"/>
                  <a:gd name="T22" fmla="*/ 10 w 18"/>
                  <a:gd name="T23" fmla="*/ 0 h 20"/>
                  <a:gd name="T24" fmla="*/ 14 w 18"/>
                  <a:gd name="T25" fmla="*/ 2 h 20"/>
                  <a:gd name="T26" fmla="*/ 15 w 18"/>
                  <a:gd name="T27" fmla="*/ 2 h 20"/>
                  <a:gd name="T28" fmla="*/ 17 w 18"/>
                  <a:gd name="T29" fmla="*/ 3 h 20"/>
                  <a:gd name="T30" fmla="*/ 17 w 18"/>
                  <a:gd name="T31" fmla="*/ 6 h 20"/>
                  <a:gd name="T32" fmla="*/ 17 w 18"/>
                  <a:gd name="T33" fmla="*/ 10 h 20"/>
                  <a:gd name="T34" fmla="*/ 14 w 18"/>
                  <a:gd name="T35" fmla="*/ 13 h 20"/>
                  <a:gd name="T36" fmla="*/ 12 w 18"/>
                  <a:gd name="T37" fmla="*/ 15 h 20"/>
                  <a:gd name="T38" fmla="*/ 10 w 18"/>
                  <a:gd name="T39" fmla="*/ 17 h 20"/>
                  <a:gd name="T40" fmla="*/ 7 w 18"/>
                  <a:gd name="T41" fmla="*/ 19 h 20"/>
                  <a:gd name="T42" fmla="*/ 6 w 18"/>
                  <a:gd name="T43" fmla="*/ 19 h 20"/>
                  <a:gd name="T44" fmla="*/ 5 w 18"/>
                  <a:gd name="T45" fmla="*/ 19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5" y="19"/>
                    </a:moveTo>
                    <a:lnTo>
                      <a:pt x="1" y="15"/>
                    </a:lnTo>
                    <a:lnTo>
                      <a:pt x="0" y="15"/>
                    </a:lnTo>
                    <a:lnTo>
                      <a:pt x="0" y="14"/>
                    </a:lnTo>
                    <a:lnTo>
                      <a:pt x="0" y="12"/>
                    </a:lnTo>
                    <a:lnTo>
                      <a:pt x="0" y="9"/>
                    </a:lnTo>
                    <a:lnTo>
                      <a:pt x="1" y="5"/>
                    </a:lnTo>
                    <a:lnTo>
                      <a:pt x="3" y="2"/>
                    </a:lnTo>
                    <a:lnTo>
                      <a:pt x="6" y="0"/>
                    </a:lnTo>
                    <a:lnTo>
                      <a:pt x="8" y="0"/>
                    </a:lnTo>
                    <a:lnTo>
                      <a:pt x="9" y="0"/>
                    </a:lnTo>
                    <a:lnTo>
                      <a:pt x="10" y="0"/>
                    </a:lnTo>
                    <a:lnTo>
                      <a:pt x="14" y="2"/>
                    </a:lnTo>
                    <a:lnTo>
                      <a:pt x="15" y="2"/>
                    </a:lnTo>
                    <a:lnTo>
                      <a:pt x="17" y="3"/>
                    </a:lnTo>
                    <a:lnTo>
                      <a:pt x="17" y="6"/>
                    </a:lnTo>
                    <a:lnTo>
                      <a:pt x="17" y="10"/>
                    </a:lnTo>
                    <a:lnTo>
                      <a:pt x="14" y="13"/>
                    </a:lnTo>
                    <a:lnTo>
                      <a:pt x="12" y="15"/>
                    </a:lnTo>
                    <a:lnTo>
                      <a:pt x="10"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9344" name="Freeform 24"/>
              <p:cNvSpPr>
                <a:spLocks/>
              </p:cNvSpPr>
              <p:nvPr/>
            </p:nvSpPr>
            <p:spPr bwMode="auto">
              <a:xfrm>
                <a:off x="752" y="1754"/>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1 w 17"/>
                  <a:gd name="T11" fmla="*/ 0 h 17"/>
                  <a:gd name="T12" fmla="*/ 8 w 17"/>
                  <a:gd name="T13" fmla="*/ 0 h 17"/>
                  <a:gd name="T14" fmla="*/ 4 w 17"/>
                  <a:gd name="T15" fmla="*/ 2 h 17"/>
                  <a:gd name="T16" fmla="*/ 2 w 17"/>
                  <a:gd name="T17" fmla="*/ 5 h 17"/>
                  <a:gd name="T18" fmla="*/ 1 w 17"/>
                  <a:gd name="T19" fmla="*/ 8 h 17"/>
                  <a:gd name="T20" fmla="*/ 0 w 17"/>
                  <a:gd name="T21" fmla="*/ 10 h 17"/>
                  <a:gd name="T22" fmla="*/ 1 w 17"/>
                  <a:gd name="T23" fmla="*/ 13 h 17"/>
                  <a:gd name="T24" fmla="*/ 1 w 17"/>
                  <a:gd name="T25" fmla="*/ 14 h 17"/>
                  <a:gd name="T26" fmla="*/ 2 w 17"/>
                  <a:gd name="T27" fmla="*/ 16 h 17"/>
                  <a:gd name="T28" fmla="*/ 4 w 17"/>
                  <a:gd name="T29" fmla="*/ 16 h 17"/>
                  <a:gd name="T30" fmla="*/ 8 w 17"/>
                  <a:gd name="T31" fmla="*/ 14 h 17"/>
                  <a:gd name="T32" fmla="*/ 11 w 17"/>
                  <a:gd name="T33" fmla="*/ 12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1" y="0"/>
                    </a:lnTo>
                    <a:lnTo>
                      <a:pt x="8" y="0"/>
                    </a:lnTo>
                    <a:lnTo>
                      <a:pt x="4" y="2"/>
                    </a:lnTo>
                    <a:lnTo>
                      <a:pt x="2" y="5"/>
                    </a:lnTo>
                    <a:lnTo>
                      <a:pt x="1" y="8"/>
                    </a:lnTo>
                    <a:lnTo>
                      <a:pt x="0" y="10"/>
                    </a:lnTo>
                    <a:lnTo>
                      <a:pt x="1" y="13"/>
                    </a:lnTo>
                    <a:lnTo>
                      <a:pt x="1" y="14"/>
                    </a:lnTo>
                    <a:lnTo>
                      <a:pt x="2" y="16"/>
                    </a:lnTo>
                    <a:lnTo>
                      <a:pt x="4" y="16"/>
                    </a:lnTo>
                    <a:lnTo>
                      <a:pt x="8" y="14"/>
                    </a:lnTo>
                    <a:lnTo>
                      <a:pt x="11" y="12"/>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9345" name="Freeform 25"/>
              <p:cNvSpPr>
                <a:spLocks/>
              </p:cNvSpPr>
              <p:nvPr/>
            </p:nvSpPr>
            <p:spPr bwMode="auto">
              <a:xfrm>
                <a:off x="756" y="1759"/>
                <a:ext cx="17" cy="17"/>
              </a:xfrm>
              <a:custGeom>
                <a:avLst/>
                <a:gdLst>
                  <a:gd name="T0" fmla="*/ 13 w 17"/>
                  <a:gd name="T1" fmla="*/ 11 h 17"/>
                  <a:gd name="T2" fmla="*/ 16 w 17"/>
                  <a:gd name="T3" fmla="*/ 6 h 17"/>
                  <a:gd name="T4" fmla="*/ 16 w 17"/>
                  <a:gd name="T5" fmla="*/ 3 h 17"/>
                  <a:gd name="T6" fmla="*/ 16 w 17"/>
                  <a:gd name="T7" fmla="*/ 1 h 17"/>
                  <a:gd name="T8" fmla="*/ 13 w 17"/>
                  <a:gd name="T9" fmla="*/ 0 h 17"/>
                  <a:gd name="T10" fmla="*/ 10 w 17"/>
                  <a:gd name="T11" fmla="*/ 0 h 17"/>
                  <a:gd name="T12" fmla="*/ 7 w 17"/>
                  <a:gd name="T13" fmla="*/ 0 h 17"/>
                  <a:gd name="T14" fmla="*/ 1 w 17"/>
                  <a:gd name="T15" fmla="*/ 3 h 17"/>
                  <a:gd name="T16" fmla="*/ 0 w 17"/>
                  <a:gd name="T17" fmla="*/ 8 h 17"/>
                  <a:gd name="T18" fmla="*/ 0 w 17"/>
                  <a:gd name="T19" fmla="*/ 13 h 17"/>
                  <a:gd name="T20" fmla="*/ 1 w 17"/>
                  <a:gd name="T21" fmla="*/ 16 h 17"/>
                  <a:gd name="T22" fmla="*/ 4 w 17"/>
                  <a:gd name="T23" fmla="*/ 16 h 17"/>
                  <a:gd name="T24" fmla="*/ 7 w 17"/>
                  <a:gd name="T25" fmla="*/ 16 h 17"/>
                  <a:gd name="T26" fmla="*/ 13 w 17"/>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3" y="11"/>
                    </a:moveTo>
                    <a:lnTo>
                      <a:pt x="16" y="6"/>
                    </a:lnTo>
                    <a:lnTo>
                      <a:pt x="16" y="3"/>
                    </a:lnTo>
                    <a:lnTo>
                      <a:pt x="16" y="1"/>
                    </a:lnTo>
                    <a:lnTo>
                      <a:pt x="13" y="0"/>
                    </a:lnTo>
                    <a:lnTo>
                      <a:pt x="10" y="0"/>
                    </a:lnTo>
                    <a:lnTo>
                      <a:pt x="7" y="0"/>
                    </a:lnTo>
                    <a:lnTo>
                      <a:pt x="1" y="3"/>
                    </a:lnTo>
                    <a:lnTo>
                      <a:pt x="0" y="8"/>
                    </a:lnTo>
                    <a:lnTo>
                      <a:pt x="0" y="13"/>
                    </a:lnTo>
                    <a:lnTo>
                      <a:pt x="1" y="16"/>
                    </a:lnTo>
                    <a:lnTo>
                      <a:pt x="4" y="16"/>
                    </a:lnTo>
                    <a:lnTo>
                      <a:pt x="7" y="16"/>
                    </a:lnTo>
                    <a:lnTo>
                      <a:pt x="13" y="11"/>
                    </a:lnTo>
                  </a:path>
                </a:pathLst>
              </a:custGeom>
              <a:solidFill>
                <a:srgbClr val="B3B3B3"/>
              </a:solidFill>
              <a:ln w="9525" cap="rnd">
                <a:noFill/>
                <a:round/>
                <a:headEnd type="none" w="sm" len="sm"/>
                <a:tailEnd type="none" w="sm" len="sm"/>
              </a:ln>
            </p:spPr>
            <p:txBody>
              <a:bodyPr/>
              <a:lstStyle/>
              <a:p>
                <a:endParaRPr lang="en-US"/>
              </a:p>
            </p:txBody>
          </p:sp>
          <p:sp>
            <p:nvSpPr>
              <p:cNvPr id="9346" name="Freeform 26"/>
              <p:cNvSpPr>
                <a:spLocks/>
              </p:cNvSpPr>
              <p:nvPr/>
            </p:nvSpPr>
            <p:spPr bwMode="auto">
              <a:xfrm>
                <a:off x="604" y="1660"/>
                <a:ext cx="193" cy="113"/>
              </a:xfrm>
              <a:custGeom>
                <a:avLst/>
                <a:gdLst>
                  <a:gd name="T0" fmla="*/ 192 w 193"/>
                  <a:gd name="T1" fmla="*/ 22 h 113"/>
                  <a:gd name="T2" fmla="*/ 152 w 193"/>
                  <a:gd name="T3" fmla="*/ 0 h 113"/>
                  <a:gd name="T4" fmla="*/ 0 w 193"/>
                  <a:gd name="T5" fmla="*/ 89 h 113"/>
                  <a:gd name="T6" fmla="*/ 38 w 193"/>
                  <a:gd name="T7" fmla="*/ 112 h 113"/>
                  <a:gd name="T8" fmla="*/ 192 w 193"/>
                  <a:gd name="T9" fmla="*/ 22 h 113"/>
                  <a:gd name="T10" fmla="*/ 0 60000 65536"/>
                  <a:gd name="T11" fmla="*/ 0 60000 65536"/>
                  <a:gd name="T12" fmla="*/ 0 60000 65536"/>
                  <a:gd name="T13" fmla="*/ 0 60000 65536"/>
                  <a:gd name="T14" fmla="*/ 0 60000 65536"/>
                  <a:gd name="T15" fmla="*/ 0 w 193"/>
                  <a:gd name="T16" fmla="*/ 0 h 113"/>
                  <a:gd name="T17" fmla="*/ 193 w 193"/>
                  <a:gd name="T18" fmla="*/ 113 h 113"/>
                </a:gdLst>
                <a:ahLst/>
                <a:cxnLst>
                  <a:cxn ang="T10">
                    <a:pos x="T0" y="T1"/>
                  </a:cxn>
                  <a:cxn ang="T11">
                    <a:pos x="T2" y="T3"/>
                  </a:cxn>
                  <a:cxn ang="T12">
                    <a:pos x="T4" y="T5"/>
                  </a:cxn>
                  <a:cxn ang="T13">
                    <a:pos x="T6" y="T7"/>
                  </a:cxn>
                  <a:cxn ang="T14">
                    <a:pos x="T8" y="T9"/>
                  </a:cxn>
                </a:cxnLst>
                <a:rect l="T15" t="T16" r="T17" b="T18"/>
                <a:pathLst>
                  <a:path w="193" h="113">
                    <a:moveTo>
                      <a:pt x="192" y="22"/>
                    </a:moveTo>
                    <a:lnTo>
                      <a:pt x="152" y="0"/>
                    </a:lnTo>
                    <a:lnTo>
                      <a:pt x="0" y="89"/>
                    </a:lnTo>
                    <a:lnTo>
                      <a:pt x="38" y="112"/>
                    </a:lnTo>
                    <a:lnTo>
                      <a:pt x="192" y="22"/>
                    </a:lnTo>
                  </a:path>
                </a:pathLst>
              </a:custGeom>
              <a:solidFill>
                <a:srgbClr val="E6E6E6"/>
              </a:solidFill>
              <a:ln w="9525" cap="rnd">
                <a:noFill/>
                <a:round/>
                <a:headEnd type="none" w="sm" len="sm"/>
                <a:tailEnd type="none" w="sm" len="sm"/>
              </a:ln>
            </p:spPr>
            <p:txBody>
              <a:bodyPr/>
              <a:lstStyle/>
              <a:p>
                <a:endParaRPr lang="en-US"/>
              </a:p>
            </p:txBody>
          </p:sp>
          <p:sp>
            <p:nvSpPr>
              <p:cNvPr id="9347" name="Freeform 27"/>
              <p:cNvSpPr>
                <a:spLocks/>
              </p:cNvSpPr>
              <p:nvPr/>
            </p:nvSpPr>
            <p:spPr bwMode="auto">
              <a:xfrm>
                <a:off x="643" y="1684"/>
                <a:ext cx="154" cy="135"/>
              </a:xfrm>
              <a:custGeom>
                <a:avLst/>
                <a:gdLst>
                  <a:gd name="T0" fmla="*/ 153 w 154"/>
                  <a:gd name="T1" fmla="*/ 0 h 135"/>
                  <a:gd name="T2" fmla="*/ 0 w 154"/>
                  <a:gd name="T3" fmla="*/ 87 h 135"/>
                  <a:gd name="T4" fmla="*/ 0 w 154"/>
                  <a:gd name="T5" fmla="*/ 134 h 135"/>
                  <a:gd name="T6" fmla="*/ 153 w 154"/>
                  <a:gd name="T7" fmla="*/ 45 h 135"/>
                  <a:gd name="T8" fmla="*/ 153 w 154"/>
                  <a:gd name="T9" fmla="*/ 0 h 135"/>
                  <a:gd name="T10" fmla="*/ 0 60000 65536"/>
                  <a:gd name="T11" fmla="*/ 0 60000 65536"/>
                  <a:gd name="T12" fmla="*/ 0 60000 65536"/>
                  <a:gd name="T13" fmla="*/ 0 60000 65536"/>
                  <a:gd name="T14" fmla="*/ 0 60000 65536"/>
                  <a:gd name="T15" fmla="*/ 0 w 154"/>
                  <a:gd name="T16" fmla="*/ 0 h 135"/>
                  <a:gd name="T17" fmla="*/ 154 w 154"/>
                  <a:gd name="T18" fmla="*/ 135 h 135"/>
                </a:gdLst>
                <a:ahLst/>
                <a:cxnLst>
                  <a:cxn ang="T10">
                    <a:pos x="T0" y="T1"/>
                  </a:cxn>
                  <a:cxn ang="T11">
                    <a:pos x="T2" y="T3"/>
                  </a:cxn>
                  <a:cxn ang="T12">
                    <a:pos x="T4" y="T5"/>
                  </a:cxn>
                  <a:cxn ang="T13">
                    <a:pos x="T6" y="T7"/>
                  </a:cxn>
                  <a:cxn ang="T14">
                    <a:pos x="T8" y="T9"/>
                  </a:cxn>
                </a:cxnLst>
                <a:rect l="T15" t="T16" r="T17" b="T18"/>
                <a:pathLst>
                  <a:path w="154" h="135">
                    <a:moveTo>
                      <a:pt x="153" y="0"/>
                    </a:moveTo>
                    <a:lnTo>
                      <a:pt x="0" y="87"/>
                    </a:lnTo>
                    <a:lnTo>
                      <a:pt x="0" y="134"/>
                    </a:lnTo>
                    <a:lnTo>
                      <a:pt x="153" y="45"/>
                    </a:lnTo>
                    <a:lnTo>
                      <a:pt x="153" y="0"/>
                    </a:lnTo>
                  </a:path>
                </a:pathLst>
              </a:custGeom>
              <a:solidFill>
                <a:srgbClr val="7F7F7F"/>
              </a:solidFill>
              <a:ln w="9525" cap="rnd">
                <a:noFill/>
                <a:round/>
                <a:headEnd type="none" w="sm" len="sm"/>
                <a:tailEnd type="none" w="sm" len="sm"/>
              </a:ln>
            </p:spPr>
            <p:txBody>
              <a:bodyPr/>
              <a:lstStyle/>
              <a:p>
                <a:endParaRPr lang="en-US"/>
              </a:p>
            </p:txBody>
          </p:sp>
          <p:sp>
            <p:nvSpPr>
              <p:cNvPr id="9348" name="Freeform 28"/>
              <p:cNvSpPr>
                <a:spLocks/>
              </p:cNvSpPr>
              <p:nvPr/>
            </p:nvSpPr>
            <p:spPr bwMode="auto">
              <a:xfrm>
                <a:off x="111" y="1462"/>
                <a:ext cx="213" cy="341"/>
              </a:xfrm>
              <a:custGeom>
                <a:avLst/>
                <a:gdLst>
                  <a:gd name="T0" fmla="*/ 212 w 213"/>
                  <a:gd name="T1" fmla="*/ 0 h 341"/>
                  <a:gd name="T2" fmla="*/ 212 w 213"/>
                  <a:gd name="T3" fmla="*/ 279 h 341"/>
                  <a:gd name="T4" fmla="*/ 210 w 213"/>
                  <a:gd name="T5" fmla="*/ 286 h 341"/>
                  <a:gd name="T6" fmla="*/ 209 w 213"/>
                  <a:gd name="T7" fmla="*/ 292 h 341"/>
                  <a:gd name="T8" fmla="*/ 206 w 213"/>
                  <a:gd name="T9" fmla="*/ 297 h 341"/>
                  <a:gd name="T10" fmla="*/ 203 w 213"/>
                  <a:gd name="T11" fmla="*/ 302 h 341"/>
                  <a:gd name="T12" fmla="*/ 198 w 213"/>
                  <a:gd name="T13" fmla="*/ 307 h 341"/>
                  <a:gd name="T14" fmla="*/ 193 w 213"/>
                  <a:gd name="T15" fmla="*/ 312 h 341"/>
                  <a:gd name="T16" fmla="*/ 187 w 213"/>
                  <a:gd name="T17" fmla="*/ 316 h 341"/>
                  <a:gd name="T18" fmla="*/ 181 w 213"/>
                  <a:gd name="T19" fmla="*/ 321 h 341"/>
                  <a:gd name="T20" fmla="*/ 173 w 213"/>
                  <a:gd name="T21" fmla="*/ 325 h 341"/>
                  <a:gd name="T22" fmla="*/ 165 w 213"/>
                  <a:gd name="T23" fmla="*/ 328 h 341"/>
                  <a:gd name="T24" fmla="*/ 161 w 213"/>
                  <a:gd name="T25" fmla="*/ 330 h 341"/>
                  <a:gd name="T26" fmla="*/ 156 w 213"/>
                  <a:gd name="T27" fmla="*/ 331 h 341"/>
                  <a:gd name="T28" fmla="*/ 147 w 213"/>
                  <a:gd name="T29" fmla="*/ 334 h 341"/>
                  <a:gd name="T30" fmla="*/ 137 w 213"/>
                  <a:gd name="T31" fmla="*/ 336 h 341"/>
                  <a:gd name="T32" fmla="*/ 126 w 213"/>
                  <a:gd name="T33" fmla="*/ 338 h 341"/>
                  <a:gd name="T34" fmla="*/ 115 w 213"/>
                  <a:gd name="T35" fmla="*/ 340 h 341"/>
                  <a:gd name="T36" fmla="*/ 104 w 213"/>
                  <a:gd name="T37" fmla="*/ 340 h 341"/>
                  <a:gd name="T38" fmla="*/ 93 w 213"/>
                  <a:gd name="T39" fmla="*/ 340 h 341"/>
                  <a:gd name="T40" fmla="*/ 82 w 213"/>
                  <a:gd name="T41" fmla="*/ 338 h 341"/>
                  <a:gd name="T42" fmla="*/ 71 w 213"/>
                  <a:gd name="T43" fmla="*/ 336 h 341"/>
                  <a:gd name="T44" fmla="*/ 62 w 213"/>
                  <a:gd name="T45" fmla="*/ 334 h 341"/>
                  <a:gd name="T46" fmla="*/ 53 w 213"/>
                  <a:gd name="T47" fmla="*/ 331 h 341"/>
                  <a:gd name="T48" fmla="*/ 45 w 213"/>
                  <a:gd name="T49" fmla="*/ 328 h 341"/>
                  <a:gd name="T50" fmla="*/ 36 w 213"/>
                  <a:gd name="T51" fmla="*/ 324 h 341"/>
                  <a:gd name="T52" fmla="*/ 29 w 213"/>
                  <a:gd name="T53" fmla="*/ 320 h 341"/>
                  <a:gd name="T54" fmla="*/ 22 w 213"/>
                  <a:gd name="T55" fmla="*/ 315 h 341"/>
                  <a:gd name="T56" fmla="*/ 17 w 213"/>
                  <a:gd name="T57" fmla="*/ 311 h 341"/>
                  <a:gd name="T58" fmla="*/ 11 w 213"/>
                  <a:gd name="T59" fmla="*/ 306 h 341"/>
                  <a:gd name="T60" fmla="*/ 7 w 213"/>
                  <a:gd name="T61" fmla="*/ 301 h 341"/>
                  <a:gd name="T62" fmla="*/ 4 w 213"/>
                  <a:gd name="T63" fmla="*/ 296 h 341"/>
                  <a:gd name="T64" fmla="*/ 1 w 213"/>
                  <a:gd name="T65" fmla="*/ 290 h 341"/>
                  <a:gd name="T66" fmla="*/ 0 w 213"/>
                  <a:gd name="T67" fmla="*/ 284 h 341"/>
                  <a:gd name="T68" fmla="*/ 0 w 213"/>
                  <a:gd name="T69" fmla="*/ 278 h 341"/>
                  <a:gd name="T70" fmla="*/ 0 w 213"/>
                  <a:gd name="T71" fmla="*/ 1 h 341"/>
                  <a:gd name="T72" fmla="*/ 212 w 213"/>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341"/>
                  <a:gd name="T113" fmla="*/ 213 w 213"/>
                  <a:gd name="T114" fmla="*/ 341 h 3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341">
                    <a:moveTo>
                      <a:pt x="212" y="0"/>
                    </a:moveTo>
                    <a:lnTo>
                      <a:pt x="212" y="279"/>
                    </a:lnTo>
                    <a:lnTo>
                      <a:pt x="210" y="286"/>
                    </a:lnTo>
                    <a:lnTo>
                      <a:pt x="209" y="292"/>
                    </a:lnTo>
                    <a:lnTo>
                      <a:pt x="206" y="297"/>
                    </a:lnTo>
                    <a:lnTo>
                      <a:pt x="203" y="302"/>
                    </a:lnTo>
                    <a:lnTo>
                      <a:pt x="198" y="307"/>
                    </a:lnTo>
                    <a:lnTo>
                      <a:pt x="193" y="312"/>
                    </a:lnTo>
                    <a:lnTo>
                      <a:pt x="187" y="316"/>
                    </a:lnTo>
                    <a:lnTo>
                      <a:pt x="181" y="321"/>
                    </a:lnTo>
                    <a:lnTo>
                      <a:pt x="173" y="325"/>
                    </a:lnTo>
                    <a:lnTo>
                      <a:pt x="165" y="328"/>
                    </a:lnTo>
                    <a:lnTo>
                      <a:pt x="161" y="330"/>
                    </a:lnTo>
                    <a:lnTo>
                      <a:pt x="156" y="331"/>
                    </a:lnTo>
                    <a:lnTo>
                      <a:pt x="147" y="334"/>
                    </a:lnTo>
                    <a:lnTo>
                      <a:pt x="137" y="336"/>
                    </a:lnTo>
                    <a:lnTo>
                      <a:pt x="126" y="338"/>
                    </a:lnTo>
                    <a:lnTo>
                      <a:pt x="115" y="340"/>
                    </a:lnTo>
                    <a:lnTo>
                      <a:pt x="104" y="340"/>
                    </a:lnTo>
                    <a:lnTo>
                      <a:pt x="93" y="340"/>
                    </a:lnTo>
                    <a:lnTo>
                      <a:pt x="82" y="338"/>
                    </a:lnTo>
                    <a:lnTo>
                      <a:pt x="71" y="336"/>
                    </a:lnTo>
                    <a:lnTo>
                      <a:pt x="62" y="334"/>
                    </a:lnTo>
                    <a:lnTo>
                      <a:pt x="53" y="331"/>
                    </a:lnTo>
                    <a:lnTo>
                      <a:pt x="45" y="328"/>
                    </a:lnTo>
                    <a:lnTo>
                      <a:pt x="36" y="324"/>
                    </a:lnTo>
                    <a:lnTo>
                      <a:pt x="29" y="320"/>
                    </a:lnTo>
                    <a:lnTo>
                      <a:pt x="22" y="315"/>
                    </a:lnTo>
                    <a:lnTo>
                      <a:pt x="17" y="311"/>
                    </a:lnTo>
                    <a:lnTo>
                      <a:pt x="11" y="306"/>
                    </a:lnTo>
                    <a:lnTo>
                      <a:pt x="7" y="301"/>
                    </a:lnTo>
                    <a:lnTo>
                      <a:pt x="4" y="296"/>
                    </a:lnTo>
                    <a:lnTo>
                      <a:pt x="1" y="290"/>
                    </a:lnTo>
                    <a:lnTo>
                      <a:pt x="0" y="284"/>
                    </a:lnTo>
                    <a:lnTo>
                      <a:pt x="0" y="278"/>
                    </a:lnTo>
                    <a:lnTo>
                      <a:pt x="0" y="1"/>
                    </a:lnTo>
                    <a:lnTo>
                      <a:pt x="212" y="0"/>
                    </a:lnTo>
                  </a:path>
                </a:pathLst>
              </a:custGeom>
              <a:solidFill>
                <a:srgbClr val="B3B3B3"/>
              </a:solidFill>
              <a:ln w="9525" cap="rnd">
                <a:noFill/>
                <a:round/>
                <a:headEnd type="none" w="sm" len="sm"/>
                <a:tailEnd type="none" w="sm" len="sm"/>
              </a:ln>
            </p:spPr>
            <p:txBody>
              <a:bodyPr/>
              <a:lstStyle/>
              <a:p>
                <a:endParaRPr lang="en-US"/>
              </a:p>
            </p:txBody>
          </p:sp>
          <p:sp>
            <p:nvSpPr>
              <p:cNvPr id="9349" name="Freeform 29"/>
              <p:cNvSpPr>
                <a:spLocks/>
              </p:cNvSpPr>
              <p:nvPr/>
            </p:nvSpPr>
            <p:spPr bwMode="auto">
              <a:xfrm>
                <a:off x="262" y="1462"/>
                <a:ext cx="62" cy="334"/>
              </a:xfrm>
              <a:custGeom>
                <a:avLst/>
                <a:gdLst>
                  <a:gd name="T0" fmla="*/ 0 w 62"/>
                  <a:gd name="T1" fmla="*/ 0 h 334"/>
                  <a:gd name="T2" fmla="*/ 61 w 62"/>
                  <a:gd name="T3" fmla="*/ 0 h 334"/>
                  <a:gd name="T4" fmla="*/ 61 w 62"/>
                  <a:gd name="T5" fmla="*/ 279 h 334"/>
                  <a:gd name="T6" fmla="*/ 61 w 62"/>
                  <a:gd name="T7" fmla="*/ 283 h 334"/>
                  <a:gd name="T8" fmla="*/ 59 w 62"/>
                  <a:gd name="T9" fmla="*/ 288 h 334"/>
                  <a:gd name="T10" fmla="*/ 58 w 62"/>
                  <a:gd name="T11" fmla="*/ 292 h 334"/>
                  <a:gd name="T12" fmla="*/ 56 w 62"/>
                  <a:gd name="T13" fmla="*/ 296 h 334"/>
                  <a:gd name="T14" fmla="*/ 53 w 62"/>
                  <a:gd name="T15" fmla="*/ 300 h 334"/>
                  <a:gd name="T16" fmla="*/ 50 w 62"/>
                  <a:gd name="T17" fmla="*/ 303 h 334"/>
                  <a:gd name="T18" fmla="*/ 47 w 62"/>
                  <a:gd name="T19" fmla="*/ 306 h 334"/>
                  <a:gd name="T20" fmla="*/ 43 w 62"/>
                  <a:gd name="T21" fmla="*/ 310 h 334"/>
                  <a:gd name="T22" fmla="*/ 35 w 62"/>
                  <a:gd name="T23" fmla="*/ 316 h 334"/>
                  <a:gd name="T24" fmla="*/ 25 w 62"/>
                  <a:gd name="T25" fmla="*/ 322 h 334"/>
                  <a:gd name="T26" fmla="*/ 14 w 62"/>
                  <a:gd name="T27" fmla="*/ 328 h 334"/>
                  <a:gd name="T28" fmla="*/ 0 w 62"/>
                  <a:gd name="T29" fmla="*/ 333 h 334"/>
                  <a:gd name="T30" fmla="*/ 0 w 62"/>
                  <a:gd name="T31" fmla="*/ 333 h 334"/>
                  <a:gd name="T32" fmla="*/ 0 w 62"/>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34"/>
                  <a:gd name="T53" fmla="*/ 62 w 62"/>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34">
                    <a:moveTo>
                      <a:pt x="0" y="0"/>
                    </a:moveTo>
                    <a:lnTo>
                      <a:pt x="61" y="0"/>
                    </a:lnTo>
                    <a:lnTo>
                      <a:pt x="61" y="279"/>
                    </a:lnTo>
                    <a:lnTo>
                      <a:pt x="61" y="283"/>
                    </a:lnTo>
                    <a:lnTo>
                      <a:pt x="59" y="288"/>
                    </a:lnTo>
                    <a:lnTo>
                      <a:pt x="58" y="292"/>
                    </a:lnTo>
                    <a:lnTo>
                      <a:pt x="56" y="296"/>
                    </a:lnTo>
                    <a:lnTo>
                      <a:pt x="53" y="300"/>
                    </a:lnTo>
                    <a:lnTo>
                      <a:pt x="50" y="303"/>
                    </a:lnTo>
                    <a:lnTo>
                      <a:pt x="47" y="306"/>
                    </a:lnTo>
                    <a:lnTo>
                      <a:pt x="43" y="310"/>
                    </a:lnTo>
                    <a:lnTo>
                      <a:pt x="35" y="316"/>
                    </a:lnTo>
                    <a:lnTo>
                      <a:pt x="25" y="322"/>
                    </a:lnTo>
                    <a:lnTo>
                      <a:pt x="14" y="328"/>
                    </a:lnTo>
                    <a:lnTo>
                      <a:pt x="0" y="333"/>
                    </a:lnTo>
                    <a:lnTo>
                      <a:pt x="0" y="0"/>
                    </a:lnTo>
                  </a:path>
                </a:pathLst>
              </a:custGeom>
              <a:solidFill>
                <a:srgbClr val="7F7F7F"/>
              </a:solidFill>
              <a:ln w="9525" cap="rnd">
                <a:noFill/>
                <a:round/>
                <a:headEnd type="none" w="sm" len="sm"/>
                <a:tailEnd type="none" w="sm" len="sm"/>
              </a:ln>
            </p:spPr>
            <p:txBody>
              <a:bodyPr/>
              <a:lstStyle/>
              <a:p>
                <a:endParaRPr lang="en-US"/>
              </a:p>
            </p:txBody>
          </p:sp>
          <p:sp>
            <p:nvSpPr>
              <p:cNvPr id="9350" name="Freeform 30"/>
              <p:cNvSpPr>
                <a:spLocks/>
              </p:cNvSpPr>
              <p:nvPr/>
            </p:nvSpPr>
            <p:spPr bwMode="auto">
              <a:xfrm>
                <a:off x="328" y="1899"/>
                <a:ext cx="55" cy="38"/>
              </a:xfrm>
              <a:custGeom>
                <a:avLst/>
                <a:gdLst>
                  <a:gd name="T0" fmla="*/ 54 w 55"/>
                  <a:gd name="T1" fmla="*/ 37 h 38"/>
                  <a:gd name="T2" fmla="*/ 54 w 55"/>
                  <a:gd name="T3" fmla="*/ 31 h 38"/>
                  <a:gd name="T4" fmla="*/ 0 w 55"/>
                  <a:gd name="T5" fmla="*/ 0 h 38"/>
                  <a:gd name="T6" fmla="*/ 0 w 55"/>
                  <a:gd name="T7" fmla="*/ 3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1"/>
                    </a:lnTo>
                    <a:lnTo>
                      <a:pt x="0" y="0"/>
                    </a:lnTo>
                    <a:lnTo>
                      <a:pt x="0" y="3"/>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9351" name="Freeform 31"/>
              <p:cNvSpPr>
                <a:spLocks/>
              </p:cNvSpPr>
              <p:nvPr/>
            </p:nvSpPr>
            <p:spPr bwMode="auto">
              <a:xfrm>
                <a:off x="328" y="1897"/>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9352" name="Freeform 32"/>
              <p:cNvSpPr>
                <a:spLocks/>
              </p:cNvSpPr>
              <p:nvPr/>
            </p:nvSpPr>
            <p:spPr bwMode="auto">
              <a:xfrm>
                <a:off x="498" y="1511"/>
                <a:ext cx="212" cy="453"/>
              </a:xfrm>
              <a:custGeom>
                <a:avLst/>
                <a:gdLst>
                  <a:gd name="T0" fmla="*/ 211 w 212"/>
                  <a:gd name="T1" fmla="*/ 0 h 453"/>
                  <a:gd name="T2" fmla="*/ 97 w 212"/>
                  <a:gd name="T3" fmla="*/ 4 h 453"/>
                  <a:gd name="T4" fmla="*/ 0 w 212"/>
                  <a:gd name="T5" fmla="*/ 121 h 453"/>
                  <a:gd name="T6" fmla="*/ 0 w 212"/>
                  <a:gd name="T7" fmla="*/ 452 h 453"/>
                  <a:gd name="T8" fmla="*/ 211 w 212"/>
                  <a:gd name="T9" fmla="*/ 326 h 453"/>
                  <a:gd name="T10" fmla="*/ 211 w 212"/>
                  <a:gd name="T11" fmla="*/ 0 h 453"/>
                  <a:gd name="T12" fmla="*/ 0 60000 65536"/>
                  <a:gd name="T13" fmla="*/ 0 60000 65536"/>
                  <a:gd name="T14" fmla="*/ 0 60000 65536"/>
                  <a:gd name="T15" fmla="*/ 0 60000 65536"/>
                  <a:gd name="T16" fmla="*/ 0 60000 65536"/>
                  <a:gd name="T17" fmla="*/ 0 60000 65536"/>
                  <a:gd name="T18" fmla="*/ 0 w 212"/>
                  <a:gd name="T19" fmla="*/ 0 h 453"/>
                  <a:gd name="T20" fmla="*/ 212 w 212"/>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212" h="453">
                    <a:moveTo>
                      <a:pt x="211" y="0"/>
                    </a:moveTo>
                    <a:lnTo>
                      <a:pt x="97" y="4"/>
                    </a:lnTo>
                    <a:lnTo>
                      <a:pt x="0" y="121"/>
                    </a:lnTo>
                    <a:lnTo>
                      <a:pt x="0" y="452"/>
                    </a:lnTo>
                    <a:lnTo>
                      <a:pt x="211" y="326"/>
                    </a:lnTo>
                    <a:lnTo>
                      <a:pt x="211" y="0"/>
                    </a:lnTo>
                  </a:path>
                </a:pathLst>
              </a:custGeom>
              <a:solidFill>
                <a:srgbClr val="007665"/>
              </a:solidFill>
              <a:ln w="9525" cap="rnd">
                <a:noFill/>
                <a:round/>
                <a:headEnd type="none" w="sm" len="sm"/>
                <a:tailEnd type="none" w="sm" len="sm"/>
              </a:ln>
            </p:spPr>
            <p:txBody>
              <a:bodyPr/>
              <a:lstStyle/>
              <a:p>
                <a:endParaRPr lang="en-US"/>
              </a:p>
            </p:txBody>
          </p:sp>
          <p:sp>
            <p:nvSpPr>
              <p:cNvPr id="9353" name="Freeform 33"/>
              <p:cNvSpPr>
                <a:spLocks/>
              </p:cNvSpPr>
              <p:nvPr/>
            </p:nvSpPr>
            <p:spPr bwMode="auto">
              <a:xfrm>
                <a:off x="292" y="1516"/>
                <a:ext cx="208" cy="448"/>
              </a:xfrm>
              <a:custGeom>
                <a:avLst/>
                <a:gdLst>
                  <a:gd name="T0" fmla="*/ 0 w 208"/>
                  <a:gd name="T1" fmla="*/ 0 h 448"/>
                  <a:gd name="T2" fmla="*/ 205 w 208"/>
                  <a:gd name="T3" fmla="*/ 117 h 448"/>
                  <a:gd name="T4" fmla="*/ 207 w 208"/>
                  <a:gd name="T5" fmla="*/ 447 h 448"/>
                  <a:gd name="T6" fmla="*/ 0 w 208"/>
                  <a:gd name="T7" fmla="*/ 326 h 448"/>
                  <a:gd name="T8" fmla="*/ 0 w 208"/>
                  <a:gd name="T9" fmla="*/ 0 h 448"/>
                  <a:gd name="T10" fmla="*/ 0 60000 65536"/>
                  <a:gd name="T11" fmla="*/ 0 60000 65536"/>
                  <a:gd name="T12" fmla="*/ 0 60000 65536"/>
                  <a:gd name="T13" fmla="*/ 0 60000 65536"/>
                  <a:gd name="T14" fmla="*/ 0 60000 65536"/>
                  <a:gd name="T15" fmla="*/ 0 w 208"/>
                  <a:gd name="T16" fmla="*/ 0 h 448"/>
                  <a:gd name="T17" fmla="*/ 208 w 208"/>
                  <a:gd name="T18" fmla="*/ 448 h 448"/>
                </a:gdLst>
                <a:ahLst/>
                <a:cxnLst>
                  <a:cxn ang="T10">
                    <a:pos x="T0" y="T1"/>
                  </a:cxn>
                  <a:cxn ang="T11">
                    <a:pos x="T2" y="T3"/>
                  </a:cxn>
                  <a:cxn ang="T12">
                    <a:pos x="T4" y="T5"/>
                  </a:cxn>
                  <a:cxn ang="T13">
                    <a:pos x="T6" y="T7"/>
                  </a:cxn>
                  <a:cxn ang="T14">
                    <a:pos x="T8" y="T9"/>
                  </a:cxn>
                </a:cxnLst>
                <a:rect l="T15" t="T16" r="T17" b="T18"/>
                <a:pathLst>
                  <a:path w="208" h="448">
                    <a:moveTo>
                      <a:pt x="0" y="0"/>
                    </a:moveTo>
                    <a:lnTo>
                      <a:pt x="205" y="117"/>
                    </a:lnTo>
                    <a:lnTo>
                      <a:pt x="207" y="447"/>
                    </a:lnTo>
                    <a:lnTo>
                      <a:pt x="0" y="326"/>
                    </a:lnTo>
                    <a:lnTo>
                      <a:pt x="0" y="0"/>
                    </a:lnTo>
                  </a:path>
                </a:pathLst>
              </a:custGeom>
              <a:solidFill>
                <a:srgbClr val="019170"/>
              </a:solidFill>
              <a:ln w="9525" cap="rnd">
                <a:noFill/>
                <a:round/>
                <a:headEnd type="none" w="sm" len="sm"/>
                <a:tailEnd type="none" w="sm" len="sm"/>
              </a:ln>
            </p:spPr>
            <p:txBody>
              <a:bodyPr/>
              <a:lstStyle/>
              <a:p>
                <a:endParaRPr lang="en-US"/>
              </a:p>
            </p:txBody>
          </p:sp>
          <p:sp>
            <p:nvSpPr>
              <p:cNvPr id="9354" name="Freeform 34"/>
              <p:cNvSpPr>
                <a:spLocks/>
              </p:cNvSpPr>
              <p:nvPr/>
            </p:nvSpPr>
            <p:spPr bwMode="auto">
              <a:xfrm>
                <a:off x="338" y="1734"/>
                <a:ext cx="101" cy="194"/>
              </a:xfrm>
              <a:custGeom>
                <a:avLst/>
                <a:gdLst>
                  <a:gd name="T0" fmla="*/ 100 w 101"/>
                  <a:gd name="T1" fmla="*/ 193 h 194"/>
                  <a:gd name="T2" fmla="*/ 100 w 101"/>
                  <a:gd name="T3" fmla="*/ 57 h 194"/>
                  <a:gd name="T4" fmla="*/ 0 w 101"/>
                  <a:gd name="T5" fmla="*/ 0 h 194"/>
                  <a:gd name="T6" fmla="*/ 0 w 101"/>
                  <a:gd name="T7" fmla="*/ 134 h 194"/>
                  <a:gd name="T8" fmla="*/ 100 w 101"/>
                  <a:gd name="T9" fmla="*/ 193 h 194"/>
                  <a:gd name="T10" fmla="*/ 0 60000 65536"/>
                  <a:gd name="T11" fmla="*/ 0 60000 65536"/>
                  <a:gd name="T12" fmla="*/ 0 60000 65536"/>
                  <a:gd name="T13" fmla="*/ 0 60000 65536"/>
                  <a:gd name="T14" fmla="*/ 0 60000 65536"/>
                  <a:gd name="T15" fmla="*/ 0 w 101"/>
                  <a:gd name="T16" fmla="*/ 0 h 194"/>
                  <a:gd name="T17" fmla="*/ 101 w 101"/>
                  <a:gd name="T18" fmla="*/ 194 h 194"/>
                </a:gdLst>
                <a:ahLst/>
                <a:cxnLst>
                  <a:cxn ang="T10">
                    <a:pos x="T0" y="T1"/>
                  </a:cxn>
                  <a:cxn ang="T11">
                    <a:pos x="T2" y="T3"/>
                  </a:cxn>
                  <a:cxn ang="T12">
                    <a:pos x="T4" y="T5"/>
                  </a:cxn>
                  <a:cxn ang="T13">
                    <a:pos x="T6" y="T7"/>
                  </a:cxn>
                  <a:cxn ang="T14">
                    <a:pos x="T8" y="T9"/>
                  </a:cxn>
                </a:cxnLst>
                <a:rect l="T15" t="T16" r="T17" b="T18"/>
                <a:pathLst>
                  <a:path w="101" h="194">
                    <a:moveTo>
                      <a:pt x="100" y="193"/>
                    </a:moveTo>
                    <a:lnTo>
                      <a:pt x="100" y="57"/>
                    </a:lnTo>
                    <a:lnTo>
                      <a:pt x="0" y="0"/>
                    </a:lnTo>
                    <a:lnTo>
                      <a:pt x="0" y="134"/>
                    </a:lnTo>
                    <a:lnTo>
                      <a:pt x="100" y="193"/>
                    </a:lnTo>
                  </a:path>
                </a:pathLst>
              </a:custGeom>
              <a:solidFill>
                <a:srgbClr val="000000"/>
              </a:solidFill>
              <a:ln w="9525" cap="rnd">
                <a:noFill/>
                <a:round/>
                <a:headEnd type="none" w="sm" len="sm"/>
                <a:tailEnd type="none" w="sm" len="sm"/>
              </a:ln>
            </p:spPr>
            <p:txBody>
              <a:bodyPr/>
              <a:lstStyle/>
              <a:p>
                <a:endParaRPr lang="en-US"/>
              </a:p>
            </p:txBody>
          </p:sp>
          <p:sp>
            <p:nvSpPr>
              <p:cNvPr id="9355" name="Freeform 35"/>
              <p:cNvSpPr>
                <a:spLocks/>
              </p:cNvSpPr>
              <p:nvPr/>
            </p:nvSpPr>
            <p:spPr bwMode="auto">
              <a:xfrm>
                <a:off x="338" y="1734"/>
                <a:ext cx="20" cy="136"/>
              </a:xfrm>
              <a:custGeom>
                <a:avLst/>
                <a:gdLst>
                  <a:gd name="T0" fmla="*/ 19 w 20"/>
                  <a:gd name="T1" fmla="*/ 10 h 136"/>
                  <a:gd name="T2" fmla="*/ 0 w 20"/>
                  <a:gd name="T3" fmla="*/ 0 h 136"/>
                  <a:gd name="T4" fmla="*/ 0 w 20"/>
                  <a:gd name="T5" fmla="*/ 135 h 136"/>
                  <a:gd name="T6" fmla="*/ 19 w 20"/>
                  <a:gd name="T7" fmla="*/ 124 h 136"/>
                  <a:gd name="T8" fmla="*/ 19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19" y="10"/>
                    </a:moveTo>
                    <a:lnTo>
                      <a:pt x="0" y="0"/>
                    </a:lnTo>
                    <a:lnTo>
                      <a:pt x="0" y="135"/>
                    </a:lnTo>
                    <a:lnTo>
                      <a:pt x="19" y="124"/>
                    </a:lnTo>
                    <a:lnTo>
                      <a:pt x="19" y="10"/>
                    </a:lnTo>
                  </a:path>
                </a:pathLst>
              </a:custGeom>
              <a:solidFill>
                <a:srgbClr val="005B5A"/>
              </a:solidFill>
              <a:ln w="9525" cap="rnd">
                <a:noFill/>
                <a:round/>
                <a:headEnd type="none" w="sm" len="sm"/>
                <a:tailEnd type="none" w="sm" len="sm"/>
              </a:ln>
            </p:spPr>
            <p:txBody>
              <a:bodyPr/>
              <a:lstStyle/>
              <a:p>
                <a:endParaRPr lang="en-US"/>
              </a:p>
            </p:txBody>
          </p:sp>
          <p:sp>
            <p:nvSpPr>
              <p:cNvPr id="9356" name="Freeform 36"/>
              <p:cNvSpPr>
                <a:spLocks/>
              </p:cNvSpPr>
              <p:nvPr/>
            </p:nvSpPr>
            <p:spPr bwMode="auto">
              <a:xfrm>
                <a:off x="338" y="1860"/>
                <a:ext cx="101" cy="68"/>
              </a:xfrm>
              <a:custGeom>
                <a:avLst/>
                <a:gdLst>
                  <a:gd name="T0" fmla="*/ 100 w 101"/>
                  <a:gd name="T1" fmla="*/ 44 h 68"/>
                  <a:gd name="T2" fmla="*/ 18 w 101"/>
                  <a:gd name="T3" fmla="*/ 0 h 68"/>
                  <a:gd name="T4" fmla="*/ 0 w 101"/>
                  <a:gd name="T5" fmla="*/ 9 h 68"/>
                  <a:gd name="T6" fmla="*/ 100 w 101"/>
                  <a:gd name="T7" fmla="*/ 67 h 68"/>
                  <a:gd name="T8" fmla="*/ 100 w 101"/>
                  <a:gd name="T9" fmla="*/ 44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00" y="44"/>
                    </a:moveTo>
                    <a:lnTo>
                      <a:pt x="18" y="0"/>
                    </a:lnTo>
                    <a:lnTo>
                      <a:pt x="0" y="9"/>
                    </a:lnTo>
                    <a:lnTo>
                      <a:pt x="100" y="67"/>
                    </a:lnTo>
                    <a:lnTo>
                      <a:pt x="100" y="44"/>
                    </a:lnTo>
                  </a:path>
                </a:pathLst>
              </a:custGeom>
              <a:solidFill>
                <a:srgbClr val="66BCA4"/>
              </a:solidFill>
              <a:ln w="9525" cap="rnd">
                <a:noFill/>
                <a:round/>
                <a:headEnd type="none" w="sm" len="sm"/>
                <a:tailEnd type="none" w="sm" len="sm"/>
              </a:ln>
            </p:spPr>
            <p:txBody>
              <a:bodyPr/>
              <a:lstStyle/>
              <a:p>
                <a:endParaRPr lang="en-US"/>
              </a:p>
            </p:txBody>
          </p:sp>
          <p:sp>
            <p:nvSpPr>
              <p:cNvPr id="9357" name="Freeform 37"/>
              <p:cNvSpPr>
                <a:spLocks/>
              </p:cNvSpPr>
              <p:nvPr/>
            </p:nvSpPr>
            <p:spPr bwMode="auto">
              <a:xfrm>
                <a:off x="118" y="2020"/>
                <a:ext cx="54" cy="38"/>
              </a:xfrm>
              <a:custGeom>
                <a:avLst/>
                <a:gdLst>
                  <a:gd name="T0" fmla="*/ 53 w 54"/>
                  <a:gd name="T1" fmla="*/ 37 h 38"/>
                  <a:gd name="T2" fmla="*/ 53 w 54"/>
                  <a:gd name="T3" fmla="*/ 32 h 38"/>
                  <a:gd name="T4" fmla="*/ 0 w 54"/>
                  <a:gd name="T5" fmla="*/ 0 h 38"/>
                  <a:gd name="T6" fmla="*/ 0 w 54"/>
                  <a:gd name="T7" fmla="*/ 4 h 38"/>
                  <a:gd name="T8" fmla="*/ 53 w 54"/>
                  <a:gd name="T9" fmla="*/ 37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3" y="37"/>
                    </a:moveTo>
                    <a:lnTo>
                      <a:pt x="53" y="32"/>
                    </a:lnTo>
                    <a:lnTo>
                      <a:pt x="0" y="0"/>
                    </a:lnTo>
                    <a:lnTo>
                      <a:pt x="0" y="4"/>
                    </a:lnTo>
                    <a:lnTo>
                      <a:pt x="53" y="37"/>
                    </a:lnTo>
                  </a:path>
                </a:pathLst>
              </a:custGeom>
              <a:solidFill>
                <a:srgbClr val="996600"/>
              </a:solidFill>
              <a:ln w="9525" cap="rnd">
                <a:noFill/>
                <a:round/>
                <a:headEnd type="none" w="sm" len="sm"/>
                <a:tailEnd type="none" w="sm" len="sm"/>
              </a:ln>
            </p:spPr>
            <p:txBody>
              <a:bodyPr/>
              <a:lstStyle/>
              <a:p>
                <a:endParaRPr lang="en-US"/>
              </a:p>
            </p:txBody>
          </p:sp>
          <p:sp>
            <p:nvSpPr>
              <p:cNvPr id="9358" name="Freeform 38"/>
              <p:cNvSpPr>
                <a:spLocks/>
              </p:cNvSpPr>
              <p:nvPr/>
            </p:nvSpPr>
            <p:spPr bwMode="auto">
              <a:xfrm>
                <a:off x="118" y="2017"/>
                <a:ext cx="60" cy="37"/>
              </a:xfrm>
              <a:custGeom>
                <a:avLst/>
                <a:gdLst>
                  <a:gd name="T0" fmla="*/ 59 w 60"/>
                  <a:gd name="T1" fmla="*/ 31 h 37"/>
                  <a:gd name="T2" fmla="*/ 5 w 60"/>
                  <a:gd name="T3" fmla="*/ 0 h 37"/>
                  <a:gd name="T4" fmla="*/ 0 w 60"/>
                  <a:gd name="T5" fmla="*/ 2 h 37"/>
                  <a:gd name="T6" fmla="*/ 52 w 60"/>
                  <a:gd name="T7" fmla="*/ 36 h 37"/>
                  <a:gd name="T8" fmla="*/ 59 w 60"/>
                  <a:gd name="T9" fmla="*/ 31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31"/>
                    </a:moveTo>
                    <a:lnTo>
                      <a:pt x="5" y="0"/>
                    </a:lnTo>
                    <a:lnTo>
                      <a:pt x="0" y="2"/>
                    </a:lnTo>
                    <a:lnTo>
                      <a:pt x="52" y="36"/>
                    </a:lnTo>
                    <a:lnTo>
                      <a:pt x="59" y="31"/>
                    </a:lnTo>
                  </a:path>
                </a:pathLst>
              </a:custGeom>
              <a:solidFill>
                <a:srgbClr val="CC9900"/>
              </a:solidFill>
              <a:ln w="9525" cap="rnd">
                <a:noFill/>
                <a:round/>
                <a:headEnd type="none" w="sm" len="sm"/>
                <a:tailEnd type="none" w="sm" len="sm"/>
              </a:ln>
            </p:spPr>
            <p:txBody>
              <a:bodyPr/>
              <a:lstStyle/>
              <a:p>
                <a:endParaRPr lang="en-US"/>
              </a:p>
            </p:txBody>
          </p:sp>
          <p:sp>
            <p:nvSpPr>
              <p:cNvPr id="9359" name="Freeform 39"/>
              <p:cNvSpPr>
                <a:spLocks/>
              </p:cNvSpPr>
              <p:nvPr/>
            </p:nvSpPr>
            <p:spPr bwMode="auto">
              <a:xfrm>
                <a:off x="171" y="20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360" name="Freeform 40"/>
              <p:cNvSpPr>
                <a:spLocks/>
              </p:cNvSpPr>
              <p:nvPr/>
            </p:nvSpPr>
            <p:spPr bwMode="auto">
              <a:xfrm>
                <a:off x="136" y="2011"/>
                <a:ext cx="54" cy="36"/>
              </a:xfrm>
              <a:custGeom>
                <a:avLst/>
                <a:gdLst>
                  <a:gd name="T0" fmla="*/ 53 w 54"/>
                  <a:gd name="T1" fmla="*/ 35 h 36"/>
                  <a:gd name="T2" fmla="*/ 53 w 54"/>
                  <a:gd name="T3" fmla="*/ 30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30"/>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9361" name="Freeform 41"/>
              <p:cNvSpPr>
                <a:spLocks/>
              </p:cNvSpPr>
              <p:nvPr/>
            </p:nvSpPr>
            <p:spPr bwMode="auto">
              <a:xfrm>
                <a:off x="136" y="2008"/>
                <a:ext cx="60" cy="36"/>
              </a:xfrm>
              <a:custGeom>
                <a:avLst/>
                <a:gdLst>
                  <a:gd name="T0" fmla="*/ 59 w 60"/>
                  <a:gd name="T1" fmla="*/ 30 h 36"/>
                  <a:gd name="T2" fmla="*/ 4 w 60"/>
                  <a:gd name="T3" fmla="*/ 0 h 36"/>
                  <a:gd name="T4" fmla="*/ 0 w 60"/>
                  <a:gd name="T5" fmla="*/ 2 h 36"/>
                  <a:gd name="T6" fmla="*/ 52 w 60"/>
                  <a:gd name="T7" fmla="*/ 35 h 36"/>
                  <a:gd name="T8" fmla="*/ 59 w 60"/>
                  <a:gd name="T9" fmla="*/ 3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59" y="30"/>
                    </a:moveTo>
                    <a:lnTo>
                      <a:pt x="4" y="0"/>
                    </a:lnTo>
                    <a:lnTo>
                      <a:pt x="0" y="2"/>
                    </a:lnTo>
                    <a:lnTo>
                      <a:pt x="52" y="35"/>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9362" name="Freeform 42"/>
              <p:cNvSpPr>
                <a:spLocks/>
              </p:cNvSpPr>
              <p:nvPr/>
            </p:nvSpPr>
            <p:spPr bwMode="auto">
              <a:xfrm>
                <a:off x="189" y="2039"/>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363" name="Freeform 43"/>
              <p:cNvSpPr>
                <a:spLocks/>
              </p:cNvSpPr>
              <p:nvPr/>
            </p:nvSpPr>
            <p:spPr bwMode="auto">
              <a:xfrm>
                <a:off x="153" y="2001"/>
                <a:ext cx="54" cy="36"/>
              </a:xfrm>
              <a:custGeom>
                <a:avLst/>
                <a:gdLst>
                  <a:gd name="T0" fmla="*/ 53 w 54"/>
                  <a:gd name="T1" fmla="*/ 35 h 36"/>
                  <a:gd name="T2" fmla="*/ 53 w 54"/>
                  <a:gd name="T3" fmla="*/ 29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9364" name="Freeform 44"/>
              <p:cNvSpPr>
                <a:spLocks/>
              </p:cNvSpPr>
              <p:nvPr/>
            </p:nvSpPr>
            <p:spPr bwMode="auto">
              <a:xfrm>
                <a:off x="153" y="1999"/>
                <a:ext cx="60" cy="33"/>
              </a:xfrm>
              <a:custGeom>
                <a:avLst/>
                <a:gdLst>
                  <a:gd name="T0" fmla="*/ 59 w 60"/>
                  <a:gd name="T1" fmla="*/ 28 h 33"/>
                  <a:gd name="T2" fmla="*/ 5 w 60"/>
                  <a:gd name="T3" fmla="*/ 0 h 33"/>
                  <a:gd name="T4" fmla="*/ 0 w 60"/>
                  <a:gd name="T5" fmla="*/ 1 h 33"/>
                  <a:gd name="T6" fmla="*/ 52 w 60"/>
                  <a:gd name="T7" fmla="*/ 32 h 33"/>
                  <a:gd name="T8" fmla="*/ 59 w 60"/>
                  <a:gd name="T9" fmla="*/ 28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59" y="28"/>
                    </a:moveTo>
                    <a:lnTo>
                      <a:pt x="5" y="0"/>
                    </a:lnTo>
                    <a:lnTo>
                      <a:pt x="0" y="1"/>
                    </a:lnTo>
                    <a:lnTo>
                      <a:pt x="52" y="32"/>
                    </a:lnTo>
                    <a:lnTo>
                      <a:pt x="59" y="28"/>
                    </a:lnTo>
                  </a:path>
                </a:pathLst>
              </a:custGeom>
              <a:solidFill>
                <a:srgbClr val="CC9900"/>
              </a:solidFill>
              <a:ln w="9525" cap="rnd">
                <a:noFill/>
                <a:round/>
                <a:headEnd type="none" w="sm" len="sm"/>
                <a:tailEnd type="none" w="sm" len="sm"/>
              </a:ln>
            </p:spPr>
            <p:txBody>
              <a:bodyPr/>
              <a:lstStyle/>
              <a:p>
                <a:endParaRPr lang="en-US"/>
              </a:p>
            </p:txBody>
          </p:sp>
          <p:sp>
            <p:nvSpPr>
              <p:cNvPr id="9365" name="Freeform 45"/>
              <p:cNvSpPr>
                <a:spLocks/>
              </p:cNvSpPr>
              <p:nvPr/>
            </p:nvSpPr>
            <p:spPr bwMode="auto">
              <a:xfrm>
                <a:off x="206" y="2029"/>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366" name="Freeform 46"/>
              <p:cNvSpPr>
                <a:spLocks/>
              </p:cNvSpPr>
              <p:nvPr/>
            </p:nvSpPr>
            <p:spPr bwMode="auto">
              <a:xfrm>
                <a:off x="170" y="1991"/>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367" name="Freeform 47"/>
              <p:cNvSpPr>
                <a:spLocks/>
              </p:cNvSpPr>
              <p:nvPr/>
            </p:nvSpPr>
            <p:spPr bwMode="auto">
              <a:xfrm>
                <a:off x="170" y="1987"/>
                <a:ext cx="61" cy="35"/>
              </a:xfrm>
              <a:custGeom>
                <a:avLst/>
                <a:gdLst>
                  <a:gd name="T0" fmla="*/ 60 w 61"/>
                  <a:gd name="T1" fmla="*/ 30 h 35"/>
                  <a:gd name="T2" fmla="*/ 5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5"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368" name="Freeform 48"/>
              <p:cNvSpPr>
                <a:spLocks/>
              </p:cNvSpPr>
              <p:nvPr/>
            </p:nvSpPr>
            <p:spPr bwMode="auto">
              <a:xfrm>
                <a:off x="224" y="20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369" name="Freeform 49"/>
              <p:cNvSpPr>
                <a:spLocks/>
              </p:cNvSpPr>
              <p:nvPr/>
            </p:nvSpPr>
            <p:spPr bwMode="auto">
              <a:xfrm>
                <a:off x="188" y="1982"/>
                <a:ext cx="55" cy="35"/>
              </a:xfrm>
              <a:custGeom>
                <a:avLst/>
                <a:gdLst>
                  <a:gd name="T0" fmla="*/ 54 w 55"/>
                  <a:gd name="T1" fmla="*/ 34 h 35"/>
                  <a:gd name="T2" fmla="*/ 54 w 55"/>
                  <a:gd name="T3" fmla="*/ 29 h 35"/>
                  <a:gd name="T4" fmla="*/ 0 w 55"/>
                  <a:gd name="T5" fmla="*/ 0 h 35"/>
                  <a:gd name="T6" fmla="*/ 0 w 55"/>
                  <a:gd name="T7" fmla="*/ 3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3"/>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370" name="Freeform 50"/>
              <p:cNvSpPr>
                <a:spLocks/>
              </p:cNvSpPr>
              <p:nvPr/>
            </p:nvSpPr>
            <p:spPr bwMode="auto">
              <a:xfrm>
                <a:off x="188" y="1978"/>
                <a:ext cx="61" cy="35"/>
              </a:xfrm>
              <a:custGeom>
                <a:avLst/>
                <a:gdLst>
                  <a:gd name="T0" fmla="*/ 60 w 61"/>
                  <a:gd name="T1" fmla="*/ 30 h 35"/>
                  <a:gd name="T2" fmla="*/ 4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4"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371" name="Freeform 51"/>
              <p:cNvSpPr>
                <a:spLocks/>
              </p:cNvSpPr>
              <p:nvPr/>
            </p:nvSpPr>
            <p:spPr bwMode="auto">
              <a:xfrm>
                <a:off x="242" y="200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372" name="Freeform 52"/>
              <p:cNvSpPr>
                <a:spLocks/>
              </p:cNvSpPr>
              <p:nvPr/>
            </p:nvSpPr>
            <p:spPr bwMode="auto">
              <a:xfrm>
                <a:off x="205" y="1971"/>
                <a:ext cx="55" cy="35"/>
              </a:xfrm>
              <a:custGeom>
                <a:avLst/>
                <a:gdLst>
                  <a:gd name="T0" fmla="*/ 54 w 55"/>
                  <a:gd name="T1" fmla="*/ 34 h 35"/>
                  <a:gd name="T2" fmla="*/ 54 w 55"/>
                  <a:gd name="T3" fmla="*/ 29 h 35"/>
                  <a:gd name="T4" fmla="*/ 0 w 55"/>
                  <a:gd name="T5" fmla="*/ 0 h 35"/>
                  <a:gd name="T6" fmla="*/ 0 w 55"/>
                  <a:gd name="T7" fmla="*/ 4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4"/>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373" name="Freeform 53"/>
              <p:cNvSpPr>
                <a:spLocks/>
              </p:cNvSpPr>
              <p:nvPr/>
            </p:nvSpPr>
            <p:spPr bwMode="auto">
              <a:xfrm>
                <a:off x="205" y="1968"/>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9374" name="Freeform 54"/>
              <p:cNvSpPr>
                <a:spLocks/>
              </p:cNvSpPr>
              <p:nvPr/>
            </p:nvSpPr>
            <p:spPr bwMode="auto">
              <a:xfrm>
                <a:off x="259" y="199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375" name="Freeform 55"/>
              <p:cNvSpPr>
                <a:spLocks/>
              </p:cNvSpPr>
              <p:nvPr/>
            </p:nvSpPr>
            <p:spPr bwMode="auto">
              <a:xfrm>
                <a:off x="223" y="1960"/>
                <a:ext cx="55" cy="38"/>
              </a:xfrm>
              <a:custGeom>
                <a:avLst/>
                <a:gdLst>
                  <a:gd name="T0" fmla="*/ 54 w 55"/>
                  <a:gd name="T1" fmla="*/ 37 h 38"/>
                  <a:gd name="T2" fmla="*/ 54 w 55"/>
                  <a:gd name="T3" fmla="*/ 32 h 38"/>
                  <a:gd name="T4" fmla="*/ 0 w 55"/>
                  <a:gd name="T5" fmla="*/ 0 h 38"/>
                  <a:gd name="T6" fmla="*/ 0 w 55"/>
                  <a:gd name="T7" fmla="*/ 4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2"/>
                    </a:lnTo>
                    <a:lnTo>
                      <a:pt x="0" y="0"/>
                    </a:lnTo>
                    <a:lnTo>
                      <a:pt x="0" y="4"/>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9376" name="Freeform 56"/>
              <p:cNvSpPr>
                <a:spLocks/>
              </p:cNvSpPr>
              <p:nvPr/>
            </p:nvSpPr>
            <p:spPr bwMode="auto">
              <a:xfrm>
                <a:off x="223" y="1957"/>
                <a:ext cx="61" cy="37"/>
              </a:xfrm>
              <a:custGeom>
                <a:avLst/>
                <a:gdLst>
                  <a:gd name="T0" fmla="*/ 60 w 61"/>
                  <a:gd name="T1" fmla="*/ 31 h 37"/>
                  <a:gd name="T2" fmla="*/ 5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5" y="0"/>
                    </a:lnTo>
                    <a:lnTo>
                      <a:pt x="0" y="2"/>
                    </a:lnTo>
                    <a:lnTo>
                      <a:pt x="53" y="36"/>
                    </a:lnTo>
                    <a:lnTo>
                      <a:pt x="60" y="31"/>
                    </a:lnTo>
                  </a:path>
                </a:pathLst>
              </a:custGeom>
              <a:solidFill>
                <a:srgbClr val="CC9900"/>
              </a:solidFill>
              <a:ln w="9525" cap="rnd">
                <a:noFill/>
                <a:round/>
                <a:headEnd type="none" w="sm" len="sm"/>
                <a:tailEnd type="none" w="sm" len="sm"/>
              </a:ln>
            </p:spPr>
            <p:txBody>
              <a:bodyPr/>
              <a:lstStyle/>
              <a:p>
                <a:endParaRPr lang="en-US"/>
              </a:p>
            </p:txBody>
          </p:sp>
          <p:sp>
            <p:nvSpPr>
              <p:cNvPr id="9377" name="Freeform 57"/>
              <p:cNvSpPr>
                <a:spLocks/>
              </p:cNvSpPr>
              <p:nvPr/>
            </p:nvSpPr>
            <p:spPr bwMode="auto">
              <a:xfrm>
                <a:off x="277" y="198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378" name="Freeform 58"/>
              <p:cNvSpPr>
                <a:spLocks/>
              </p:cNvSpPr>
              <p:nvPr/>
            </p:nvSpPr>
            <p:spPr bwMode="auto">
              <a:xfrm>
                <a:off x="241" y="1951"/>
                <a:ext cx="54" cy="36"/>
              </a:xfrm>
              <a:custGeom>
                <a:avLst/>
                <a:gdLst>
                  <a:gd name="T0" fmla="*/ 53 w 54"/>
                  <a:gd name="T1" fmla="*/ 35 h 36"/>
                  <a:gd name="T2" fmla="*/ 53 w 54"/>
                  <a:gd name="T3" fmla="*/ 29 h 36"/>
                  <a:gd name="T4" fmla="*/ 0 w 54"/>
                  <a:gd name="T5" fmla="*/ 0 h 36"/>
                  <a:gd name="T6" fmla="*/ 0 w 54"/>
                  <a:gd name="T7" fmla="*/ 3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3"/>
                    </a:lnTo>
                    <a:lnTo>
                      <a:pt x="53" y="35"/>
                    </a:lnTo>
                  </a:path>
                </a:pathLst>
              </a:custGeom>
              <a:solidFill>
                <a:srgbClr val="999999"/>
              </a:solidFill>
              <a:ln w="9525" cap="rnd">
                <a:noFill/>
                <a:round/>
                <a:headEnd type="none" w="sm" len="sm"/>
                <a:tailEnd type="none" w="sm" len="sm"/>
              </a:ln>
            </p:spPr>
            <p:txBody>
              <a:bodyPr/>
              <a:lstStyle/>
              <a:p>
                <a:endParaRPr lang="en-US"/>
              </a:p>
            </p:txBody>
          </p:sp>
          <p:sp>
            <p:nvSpPr>
              <p:cNvPr id="9379" name="Freeform 59"/>
              <p:cNvSpPr>
                <a:spLocks/>
              </p:cNvSpPr>
              <p:nvPr/>
            </p:nvSpPr>
            <p:spPr bwMode="auto">
              <a:xfrm>
                <a:off x="241" y="1948"/>
                <a:ext cx="60" cy="35"/>
              </a:xfrm>
              <a:custGeom>
                <a:avLst/>
                <a:gdLst>
                  <a:gd name="T0" fmla="*/ 59 w 60"/>
                  <a:gd name="T1" fmla="*/ 30 h 35"/>
                  <a:gd name="T2" fmla="*/ 4 w 60"/>
                  <a:gd name="T3" fmla="*/ 0 h 35"/>
                  <a:gd name="T4" fmla="*/ 0 w 60"/>
                  <a:gd name="T5" fmla="*/ 2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4" y="0"/>
                    </a:lnTo>
                    <a:lnTo>
                      <a:pt x="0" y="2"/>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380" name="Freeform 60"/>
              <p:cNvSpPr>
                <a:spLocks/>
              </p:cNvSpPr>
              <p:nvPr/>
            </p:nvSpPr>
            <p:spPr bwMode="auto">
              <a:xfrm>
                <a:off x="294" y="197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381" name="Freeform 61"/>
              <p:cNvSpPr>
                <a:spLocks/>
              </p:cNvSpPr>
              <p:nvPr/>
            </p:nvSpPr>
            <p:spPr bwMode="auto">
              <a:xfrm>
                <a:off x="258" y="1941"/>
                <a:ext cx="55" cy="36"/>
              </a:xfrm>
              <a:custGeom>
                <a:avLst/>
                <a:gdLst>
                  <a:gd name="T0" fmla="*/ 54 w 55"/>
                  <a:gd name="T1" fmla="*/ 35 h 36"/>
                  <a:gd name="T2" fmla="*/ 54 w 55"/>
                  <a:gd name="T3" fmla="*/ 29 h 36"/>
                  <a:gd name="T4" fmla="*/ 0 w 55"/>
                  <a:gd name="T5" fmla="*/ 0 h 36"/>
                  <a:gd name="T6" fmla="*/ 0 w 55"/>
                  <a:gd name="T7" fmla="*/ 3 h 36"/>
                  <a:gd name="T8" fmla="*/ 54 w 55"/>
                  <a:gd name="T9" fmla="*/ 35 h 36"/>
                  <a:gd name="T10" fmla="*/ 0 60000 65536"/>
                  <a:gd name="T11" fmla="*/ 0 60000 65536"/>
                  <a:gd name="T12" fmla="*/ 0 60000 65536"/>
                  <a:gd name="T13" fmla="*/ 0 60000 65536"/>
                  <a:gd name="T14" fmla="*/ 0 60000 65536"/>
                  <a:gd name="T15" fmla="*/ 0 w 55"/>
                  <a:gd name="T16" fmla="*/ 0 h 36"/>
                  <a:gd name="T17" fmla="*/ 55 w 55"/>
                  <a:gd name="T18" fmla="*/ 36 h 36"/>
                </a:gdLst>
                <a:ahLst/>
                <a:cxnLst>
                  <a:cxn ang="T10">
                    <a:pos x="T0" y="T1"/>
                  </a:cxn>
                  <a:cxn ang="T11">
                    <a:pos x="T2" y="T3"/>
                  </a:cxn>
                  <a:cxn ang="T12">
                    <a:pos x="T4" y="T5"/>
                  </a:cxn>
                  <a:cxn ang="T13">
                    <a:pos x="T6" y="T7"/>
                  </a:cxn>
                  <a:cxn ang="T14">
                    <a:pos x="T8" y="T9"/>
                  </a:cxn>
                </a:cxnLst>
                <a:rect l="T15" t="T16" r="T17" b="T18"/>
                <a:pathLst>
                  <a:path w="55" h="36">
                    <a:moveTo>
                      <a:pt x="54" y="35"/>
                    </a:moveTo>
                    <a:lnTo>
                      <a:pt x="54" y="29"/>
                    </a:lnTo>
                    <a:lnTo>
                      <a:pt x="0" y="0"/>
                    </a:lnTo>
                    <a:lnTo>
                      <a:pt x="0" y="3"/>
                    </a:lnTo>
                    <a:lnTo>
                      <a:pt x="54" y="35"/>
                    </a:lnTo>
                  </a:path>
                </a:pathLst>
              </a:custGeom>
              <a:solidFill>
                <a:srgbClr val="999999"/>
              </a:solidFill>
              <a:ln w="9525" cap="rnd">
                <a:noFill/>
                <a:round/>
                <a:headEnd type="none" w="sm" len="sm"/>
                <a:tailEnd type="none" w="sm" len="sm"/>
              </a:ln>
            </p:spPr>
            <p:txBody>
              <a:bodyPr/>
              <a:lstStyle/>
              <a:p>
                <a:endParaRPr lang="en-US"/>
              </a:p>
            </p:txBody>
          </p:sp>
          <p:sp>
            <p:nvSpPr>
              <p:cNvPr id="9382" name="Freeform 62"/>
              <p:cNvSpPr>
                <a:spLocks/>
              </p:cNvSpPr>
              <p:nvPr/>
            </p:nvSpPr>
            <p:spPr bwMode="auto">
              <a:xfrm>
                <a:off x="258" y="1937"/>
                <a:ext cx="60" cy="35"/>
              </a:xfrm>
              <a:custGeom>
                <a:avLst/>
                <a:gdLst>
                  <a:gd name="T0" fmla="*/ 59 w 60"/>
                  <a:gd name="T1" fmla="*/ 30 h 35"/>
                  <a:gd name="T2" fmla="*/ 5 w 60"/>
                  <a:gd name="T3" fmla="*/ 0 h 35"/>
                  <a:gd name="T4" fmla="*/ 0 w 60"/>
                  <a:gd name="T5" fmla="*/ 3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3"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383" name="Freeform 63"/>
              <p:cNvSpPr>
                <a:spLocks/>
              </p:cNvSpPr>
              <p:nvPr/>
            </p:nvSpPr>
            <p:spPr bwMode="auto">
              <a:xfrm>
                <a:off x="312" y="196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384" name="Freeform 64"/>
              <p:cNvSpPr>
                <a:spLocks/>
              </p:cNvSpPr>
              <p:nvPr/>
            </p:nvSpPr>
            <p:spPr bwMode="auto">
              <a:xfrm>
                <a:off x="276" y="1930"/>
                <a:ext cx="54" cy="37"/>
              </a:xfrm>
              <a:custGeom>
                <a:avLst/>
                <a:gdLst>
                  <a:gd name="T0" fmla="*/ 53 w 54"/>
                  <a:gd name="T1" fmla="*/ 36 h 37"/>
                  <a:gd name="T2" fmla="*/ 53 w 54"/>
                  <a:gd name="T3" fmla="*/ 31 h 37"/>
                  <a:gd name="T4" fmla="*/ 0 w 54"/>
                  <a:gd name="T5" fmla="*/ 0 h 37"/>
                  <a:gd name="T6" fmla="*/ 0 w 54"/>
                  <a:gd name="T7" fmla="*/ 3 h 37"/>
                  <a:gd name="T8" fmla="*/ 53 w 54"/>
                  <a:gd name="T9" fmla="*/ 36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3" y="36"/>
                    </a:moveTo>
                    <a:lnTo>
                      <a:pt x="53" y="31"/>
                    </a:lnTo>
                    <a:lnTo>
                      <a:pt x="0" y="0"/>
                    </a:lnTo>
                    <a:lnTo>
                      <a:pt x="0" y="3"/>
                    </a:lnTo>
                    <a:lnTo>
                      <a:pt x="53" y="36"/>
                    </a:lnTo>
                  </a:path>
                </a:pathLst>
              </a:custGeom>
              <a:solidFill>
                <a:srgbClr val="999999"/>
              </a:solidFill>
              <a:ln w="9525" cap="rnd">
                <a:noFill/>
                <a:round/>
                <a:headEnd type="none" w="sm" len="sm"/>
                <a:tailEnd type="none" w="sm" len="sm"/>
              </a:ln>
            </p:spPr>
            <p:txBody>
              <a:bodyPr/>
              <a:lstStyle/>
              <a:p>
                <a:endParaRPr lang="en-US"/>
              </a:p>
            </p:txBody>
          </p:sp>
          <p:sp>
            <p:nvSpPr>
              <p:cNvPr id="9385" name="Freeform 65"/>
              <p:cNvSpPr>
                <a:spLocks/>
              </p:cNvSpPr>
              <p:nvPr/>
            </p:nvSpPr>
            <p:spPr bwMode="auto">
              <a:xfrm>
                <a:off x="276" y="1927"/>
                <a:ext cx="60" cy="35"/>
              </a:xfrm>
              <a:custGeom>
                <a:avLst/>
                <a:gdLst>
                  <a:gd name="T0" fmla="*/ 59 w 60"/>
                  <a:gd name="T1" fmla="*/ 30 h 35"/>
                  <a:gd name="T2" fmla="*/ 5 w 60"/>
                  <a:gd name="T3" fmla="*/ 0 h 35"/>
                  <a:gd name="T4" fmla="*/ 0 w 60"/>
                  <a:gd name="T5" fmla="*/ 3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386" name="Freeform 66"/>
              <p:cNvSpPr>
                <a:spLocks/>
              </p:cNvSpPr>
              <p:nvPr/>
            </p:nvSpPr>
            <p:spPr bwMode="auto">
              <a:xfrm>
                <a:off x="329" y="1958"/>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6666"/>
              </a:solidFill>
              <a:ln w="9525" cap="rnd">
                <a:noFill/>
                <a:round/>
                <a:headEnd type="none" w="sm" len="sm"/>
                <a:tailEnd type="none" w="sm" len="sm"/>
              </a:ln>
            </p:spPr>
            <p:txBody>
              <a:bodyPr/>
              <a:lstStyle/>
              <a:p>
                <a:endParaRPr lang="en-US"/>
              </a:p>
            </p:txBody>
          </p:sp>
          <p:sp>
            <p:nvSpPr>
              <p:cNvPr id="9387" name="Freeform 67"/>
              <p:cNvSpPr>
                <a:spLocks/>
              </p:cNvSpPr>
              <p:nvPr/>
            </p:nvSpPr>
            <p:spPr bwMode="auto">
              <a:xfrm>
                <a:off x="293" y="1920"/>
                <a:ext cx="55" cy="37"/>
              </a:xfrm>
              <a:custGeom>
                <a:avLst/>
                <a:gdLst>
                  <a:gd name="T0" fmla="*/ 54 w 55"/>
                  <a:gd name="T1" fmla="*/ 36 h 37"/>
                  <a:gd name="T2" fmla="*/ 54 w 55"/>
                  <a:gd name="T3" fmla="*/ 31 h 37"/>
                  <a:gd name="T4" fmla="*/ 0 w 55"/>
                  <a:gd name="T5" fmla="*/ 0 h 37"/>
                  <a:gd name="T6" fmla="*/ 0 w 55"/>
                  <a:gd name="T7" fmla="*/ 4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1"/>
                    </a:lnTo>
                    <a:lnTo>
                      <a:pt x="0" y="0"/>
                    </a:lnTo>
                    <a:lnTo>
                      <a:pt x="0" y="4"/>
                    </a:lnTo>
                    <a:lnTo>
                      <a:pt x="54" y="36"/>
                    </a:lnTo>
                  </a:path>
                </a:pathLst>
              </a:custGeom>
              <a:solidFill>
                <a:srgbClr val="999999"/>
              </a:solidFill>
              <a:ln w="9525" cap="rnd">
                <a:noFill/>
                <a:round/>
                <a:headEnd type="none" w="sm" len="sm"/>
                <a:tailEnd type="none" w="sm" len="sm"/>
              </a:ln>
            </p:spPr>
            <p:txBody>
              <a:bodyPr/>
              <a:lstStyle/>
              <a:p>
                <a:endParaRPr lang="en-US"/>
              </a:p>
            </p:txBody>
          </p:sp>
          <p:sp>
            <p:nvSpPr>
              <p:cNvPr id="9388" name="Freeform 68"/>
              <p:cNvSpPr>
                <a:spLocks/>
              </p:cNvSpPr>
              <p:nvPr/>
            </p:nvSpPr>
            <p:spPr bwMode="auto">
              <a:xfrm>
                <a:off x="293" y="1916"/>
                <a:ext cx="61" cy="37"/>
              </a:xfrm>
              <a:custGeom>
                <a:avLst/>
                <a:gdLst>
                  <a:gd name="T0" fmla="*/ 60 w 61"/>
                  <a:gd name="T1" fmla="*/ 31 h 37"/>
                  <a:gd name="T2" fmla="*/ 4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4" y="0"/>
                    </a:lnTo>
                    <a:lnTo>
                      <a:pt x="0" y="2"/>
                    </a:lnTo>
                    <a:lnTo>
                      <a:pt x="53" y="36"/>
                    </a:lnTo>
                    <a:lnTo>
                      <a:pt x="60" y="31"/>
                    </a:lnTo>
                  </a:path>
                </a:pathLst>
              </a:custGeom>
              <a:solidFill>
                <a:srgbClr val="CCCCCC"/>
              </a:solidFill>
              <a:ln w="9525" cap="rnd">
                <a:noFill/>
                <a:round/>
                <a:headEnd type="none" w="sm" len="sm"/>
                <a:tailEnd type="none" w="sm" len="sm"/>
              </a:ln>
            </p:spPr>
            <p:txBody>
              <a:bodyPr/>
              <a:lstStyle/>
              <a:p>
                <a:endParaRPr lang="en-US"/>
              </a:p>
            </p:txBody>
          </p:sp>
          <p:sp>
            <p:nvSpPr>
              <p:cNvPr id="9389" name="Freeform 69"/>
              <p:cNvSpPr>
                <a:spLocks/>
              </p:cNvSpPr>
              <p:nvPr/>
            </p:nvSpPr>
            <p:spPr bwMode="auto">
              <a:xfrm>
                <a:off x="347" y="19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390" name="Freeform 70"/>
              <p:cNvSpPr>
                <a:spLocks/>
              </p:cNvSpPr>
              <p:nvPr/>
            </p:nvSpPr>
            <p:spPr bwMode="auto">
              <a:xfrm>
                <a:off x="310" y="1910"/>
                <a:ext cx="56" cy="36"/>
              </a:xfrm>
              <a:custGeom>
                <a:avLst/>
                <a:gdLst>
                  <a:gd name="T0" fmla="*/ 55 w 56"/>
                  <a:gd name="T1" fmla="*/ 35 h 36"/>
                  <a:gd name="T2" fmla="*/ 55 w 56"/>
                  <a:gd name="T3" fmla="*/ 29 h 36"/>
                  <a:gd name="T4" fmla="*/ 0 w 56"/>
                  <a:gd name="T5" fmla="*/ 0 h 36"/>
                  <a:gd name="T6" fmla="*/ 0 w 56"/>
                  <a:gd name="T7" fmla="*/ 4 h 36"/>
                  <a:gd name="T8" fmla="*/ 55 w 56"/>
                  <a:gd name="T9" fmla="*/ 35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5" y="35"/>
                    </a:moveTo>
                    <a:lnTo>
                      <a:pt x="55" y="29"/>
                    </a:lnTo>
                    <a:lnTo>
                      <a:pt x="0" y="0"/>
                    </a:lnTo>
                    <a:lnTo>
                      <a:pt x="0" y="4"/>
                    </a:lnTo>
                    <a:lnTo>
                      <a:pt x="55" y="35"/>
                    </a:lnTo>
                  </a:path>
                </a:pathLst>
              </a:custGeom>
              <a:solidFill>
                <a:srgbClr val="CC9900"/>
              </a:solidFill>
              <a:ln w="9525" cap="rnd">
                <a:noFill/>
                <a:round/>
                <a:headEnd type="none" w="sm" len="sm"/>
                <a:tailEnd type="none" w="sm" len="sm"/>
              </a:ln>
            </p:spPr>
            <p:txBody>
              <a:bodyPr/>
              <a:lstStyle/>
              <a:p>
                <a:endParaRPr lang="en-US"/>
              </a:p>
            </p:txBody>
          </p:sp>
          <p:sp>
            <p:nvSpPr>
              <p:cNvPr id="9391" name="Freeform 71"/>
              <p:cNvSpPr>
                <a:spLocks/>
              </p:cNvSpPr>
              <p:nvPr/>
            </p:nvSpPr>
            <p:spPr bwMode="auto">
              <a:xfrm>
                <a:off x="310" y="1907"/>
                <a:ext cx="60" cy="35"/>
              </a:xfrm>
              <a:custGeom>
                <a:avLst/>
                <a:gdLst>
                  <a:gd name="T0" fmla="*/ 59 w 60"/>
                  <a:gd name="T1" fmla="*/ 30 h 35"/>
                  <a:gd name="T2" fmla="*/ 5 w 60"/>
                  <a:gd name="T3" fmla="*/ 0 h 35"/>
                  <a:gd name="T4" fmla="*/ 0 w 60"/>
                  <a:gd name="T5" fmla="*/ 2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2"/>
                    </a:lnTo>
                    <a:lnTo>
                      <a:pt x="53" y="34"/>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9392" name="Freeform 72"/>
              <p:cNvSpPr>
                <a:spLocks/>
              </p:cNvSpPr>
              <p:nvPr/>
            </p:nvSpPr>
            <p:spPr bwMode="auto">
              <a:xfrm>
                <a:off x="365" y="1938"/>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393" name="Freeform 73"/>
              <p:cNvSpPr>
                <a:spLocks/>
              </p:cNvSpPr>
              <p:nvPr/>
            </p:nvSpPr>
            <p:spPr bwMode="auto">
              <a:xfrm>
                <a:off x="382" y="1927"/>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394" name="Freeform 74"/>
              <p:cNvSpPr>
                <a:spLocks/>
              </p:cNvSpPr>
              <p:nvPr/>
            </p:nvSpPr>
            <p:spPr bwMode="auto">
              <a:xfrm>
                <a:off x="346" y="1890"/>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395" name="Freeform 75"/>
              <p:cNvSpPr>
                <a:spLocks/>
              </p:cNvSpPr>
              <p:nvPr/>
            </p:nvSpPr>
            <p:spPr bwMode="auto">
              <a:xfrm>
                <a:off x="346" y="1885"/>
                <a:ext cx="61" cy="37"/>
              </a:xfrm>
              <a:custGeom>
                <a:avLst/>
                <a:gdLst>
                  <a:gd name="T0" fmla="*/ 60 w 61"/>
                  <a:gd name="T1" fmla="*/ 32 h 37"/>
                  <a:gd name="T2" fmla="*/ 5 w 61"/>
                  <a:gd name="T3" fmla="*/ 0 h 37"/>
                  <a:gd name="T4" fmla="*/ 0 w 61"/>
                  <a:gd name="T5" fmla="*/ 3 h 37"/>
                  <a:gd name="T6" fmla="*/ 53 w 61"/>
                  <a:gd name="T7" fmla="*/ 36 h 37"/>
                  <a:gd name="T8" fmla="*/ 60 w 61"/>
                  <a:gd name="T9" fmla="*/ 32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2"/>
                    </a:moveTo>
                    <a:lnTo>
                      <a:pt x="5" y="0"/>
                    </a:lnTo>
                    <a:lnTo>
                      <a:pt x="0" y="3"/>
                    </a:lnTo>
                    <a:lnTo>
                      <a:pt x="53" y="36"/>
                    </a:lnTo>
                    <a:lnTo>
                      <a:pt x="60" y="32"/>
                    </a:lnTo>
                  </a:path>
                </a:pathLst>
              </a:custGeom>
              <a:solidFill>
                <a:srgbClr val="CC9900"/>
              </a:solidFill>
              <a:ln w="9525" cap="rnd">
                <a:noFill/>
                <a:round/>
                <a:headEnd type="none" w="sm" len="sm"/>
                <a:tailEnd type="none" w="sm" len="sm"/>
              </a:ln>
            </p:spPr>
            <p:txBody>
              <a:bodyPr/>
              <a:lstStyle/>
              <a:p>
                <a:endParaRPr lang="en-US"/>
              </a:p>
            </p:txBody>
          </p:sp>
          <p:sp>
            <p:nvSpPr>
              <p:cNvPr id="9396" name="Freeform 76"/>
              <p:cNvSpPr>
                <a:spLocks/>
              </p:cNvSpPr>
              <p:nvPr/>
            </p:nvSpPr>
            <p:spPr bwMode="auto">
              <a:xfrm>
                <a:off x="400" y="19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397" name="Freeform 77"/>
              <p:cNvSpPr>
                <a:spLocks/>
              </p:cNvSpPr>
              <p:nvPr/>
            </p:nvSpPr>
            <p:spPr bwMode="auto">
              <a:xfrm>
                <a:off x="119" y="2027"/>
                <a:ext cx="17" cy="17"/>
              </a:xfrm>
              <a:custGeom>
                <a:avLst/>
                <a:gdLst>
                  <a:gd name="T0" fmla="*/ 16 w 17"/>
                  <a:gd name="T1" fmla="*/ 16 h 17"/>
                  <a:gd name="T2" fmla="*/ 16 w 17"/>
                  <a:gd name="T3" fmla="*/ 2 h 17"/>
                  <a:gd name="T4" fmla="*/ 0 w 17"/>
                  <a:gd name="T5" fmla="*/ 0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2"/>
                    </a:lnTo>
                    <a:lnTo>
                      <a:pt x="0" y="0"/>
                    </a:lnTo>
                    <a:lnTo>
                      <a:pt x="0" y="12"/>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398" name="Freeform 78"/>
              <p:cNvSpPr>
                <a:spLocks/>
              </p:cNvSpPr>
              <p:nvPr/>
            </p:nvSpPr>
            <p:spPr bwMode="auto">
              <a:xfrm>
                <a:off x="119" y="1882"/>
                <a:ext cx="253" cy="147"/>
              </a:xfrm>
              <a:custGeom>
                <a:avLst/>
                <a:gdLst>
                  <a:gd name="T0" fmla="*/ 252 w 253"/>
                  <a:gd name="T1" fmla="*/ 0 h 147"/>
                  <a:gd name="T2" fmla="*/ 249 w 253"/>
                  <a:gd name="T3" fmla="*/ 0 h 147"/>
                  <a:gd name="T4" fmla="*/ 0 w 253"/>
                  <a:gd name="T5" fmla="*/ 144 h 147"/>
                  <a:gd name="T6" fmla="*/ 1 w 253"/>
                  <a:gd name="T7" fmla="*/ 146 h 147"/>
                  <a:gd name="T8" fmla="*/ 252 w 253"/>
                  <a:gd name="T9" fmla="*/ 0 h 147"/>
                  <a:gd name="T10" fmla="*/ 0 60000 65536"/>
                  <a:gd name="T11" fmla="*/ 0 60000 65536"/>
                  <a:gd name="T12" fmla="*/ 0 60000 65536"/>
                  <a:gd name="T13" fmla="*/ 0 60000 65536"/>
                  <a:gd name="T14" fmla="*/ 0 60000 65536"/>
                  <a:gd name="T15" fmla="*/ 0 w 253"/>
                  <a:gd name="T16" fmla="*/ 0 h 147"/>
                  <a:gd name="T17" fmla="*/ 253 w 253"/>
                  <a:gd name="T18" fmla="*/ 147 h 147"/>
                </a:gdLst>
                <a:ahLst/>
                <a:cxnLst>
                  <a:cxn ang="T10">
                    <a:pos x="T0" y="T1"/>
                  </a:cxn>
                  <a:cxn ang="T11">
                    <a:pos x="T2" y="T3"/>
                  </a:cxn>
                  <a:cxn ang="T12">
                    <a:pos x="T4" y="T5"/>
                  </a:cxn>
                  <a:cxn ang="T13">
                    <a:pos x="T6" y="T7"/>
                  </a:cxn>
                  <a:cxn ang="T14">
                    <a:pos x="T8" y="T9"/>
                  </a:cxn>
                </a:cxnLst>
                <a:rect l="T15" t="T16" r="T17" b="T18"/>
                <a:pathLst>
                  <a:path w="253" h="147">
                    <a:moveTo>
                      <a:pt x="252" y="0"/>
                    </a:moveTo>
                    <a:lnTo>
                      <a:pt x="249" y="0"/>
                    </a:lnTo>
                    <a:lnTo>
                      <a:pt x="0" y="144"/>
                    </a:lnTo>
                    <a:lnTo>
                      <a:pt x="1" y="146"/>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399" name="Freeform 79"/>
              <p:cNvSpPr>
                <a:spLocks/>
              </p:cNvSpPr>
              <p:nvPr/>
            </p:nvSpPr>
            <p:spPr bwMode="auto">
              <a:xfrm>
                <a:off x="121" y="1883"/>
                <a:ext cx="251" cy="149"/>
              </a:xfrm>
              <a:custGeom>
                <a:avLst/>
                <a:gdLst>
                  <a:gd name="T0" fmla="*/ 250 w 251"/>
                  <a:gd name="T1" fmla="*/ 2 h 149"/>
                  <a:gd name="T2" fmla="*/ 250 w 251"/>
                  <a:gd name="T3" fmla="*/ 0 h 149"/>
                  <a:gd name="T4" fmla="*/ 0 w 251"/>
                  <a:gd name="T5" fmla="*/ 143 h 149"/>
                  <a:gd name="T6" fmla="*/ 0 w 251"/>
                  <a:gd name="T7" fmla="*/ 148 h 149"/>
                  <a:gd name="T8" fmla="*/ 250 w 251"/>
                  <a:gd name="T9" fmla="*/ 2 h 149"/>
                  <a:gd name="T10" fmla="*/ 0 60000 65536"/>
                  <a:gd name="T11" fmla="*/ 0 60000 65536"/>
                  <a:gd name="T12" fmla="*/ 0 60000 65536"/>
                  <a:gd name="T13" fmla="*/ 0 60000 65536"/>
                  <a:gd name="T14" fmla="*/ 0 60000 65536"/>
                  <a:gd name="T15" fmla="*/ 0 w 251"/>
                  <a:gd name="T16" fmla="*/ 0 h 149"/>
                  <a:gd name="T17" fmla="*/ 251 w 251"/>
                  <a:gd name="T18" fmla="*/ 149 h 149"/>
                </a:gdLst>
                <a:ahLst/>
                <a:cxnLst>
                  <a:cxn ang="T10">
                    <a:pos x="T0" y="T1"/>
                  </a:cxn>
                  <a:cxn ang="T11">
                    <a:pos x="T2" y="T3"/>
                  </a:cxn>
                  <a:cxn ang="T12">
                    <a:pos x="T4" y="T5"/>
                  </a:cxn>
                  <a:cxn ang="T13">
                    <a:pos x="T6" y="T7"/>
                  </a:cxn>
                  <a:cxn ang="T14">
                    <a:pos x="T8" y="T9"/>
                  </a:cxn>
                </a:cxnLst>
                <a:rect l="T15" t="T16" r="T17" b="T18"/>
                <a:pathLst>
                  <a:path w="251" h="149">
                    <a:moveTo>
                      <a:pt x="250" y="2"/>
                    </a:moveTo>
                    <a:lnTo>
                      <a:pt x="250" y="0"/>
                    </a:lnTo>
                    <a:lnTo>
                      <a:pt x="0" y="143"/>
                    </a:lnTo>
                    <a:lnTo>
                      <a:pt x="0" y="148"/>
                    </a:lnTo>
                    <a:lnTo>
                      <a:pt x="250" y="2"/>
                    </a:lnTo>
                  </a:path>
                </a:pathLst>
              </a:custGeom>
              <a:solidFill>
                <a:srgbClr val="666666"/>
              </a:solidFill>
              <a:ln w="9525" cap="rnd">
                <a:noFill/>
                <a:round/>
                <a:headEnd type="none" w="sm" len="sm"/>
                <a:tailEnd type="none" w="sm" len="sm"/>
              </a:ln>
            </p:spPr>
            <p:txBody>
              <a:bodyPr/>
              <a:lstStyle/>
              <a:p>
                <a:endParaRPr lang="en-US"/>
              </a:p>
            </p:txBody>
          </p:sp>
          <p:sp>
            <p:nvSpPr>
              <p:cNvPr id="9400" name="Freeform 80"/>
              <p:cNvSpPr>
                <a:spLocks/>
              </p:cNvSpPr>
              <p:nvPr/>
            </p:nvSpPr>
            <p:spPr bwMode="auto">
              <a:xfrm>
                <a:off x="154" y="2047"/>
                <a:ext cx="17" cy="17"/>
              </a:xfrm>
              <a:custGeom>
                <a:avLst/>
                <a:gdLst>
                  <a:gd name="T0" fmla="*/ 16 w 17"/>
                  <a:gd name="T1" fmla="*/ 16 h 17"/>
                  <a:gd name="T2" fmla="*/ 16 w 17"/>
                  <a:gd name="T3" fmla="*/ 3 h 17"/>
                  <a:gd name="T4" fmla="*/ 0 w 17"/>
                  <a:gd name="T5" fmla="*/ 0 h 17"/>
                  <a:gd name="T6" fmla="*/ 0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3"/>
                    </a:lnTo>
                    <a:lnTo>
                      <a:pt x="0" y="0"/>
                    </a:lnTo>
                    <a:lnTo>
                      <a:pt x="0" y="11"/>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401" name="Freeform 81"/>
              <p:cNvSpPr>
                <a:spLocks/>
              </p:cNvSpPr>
              <p:nvPr/>
            </p:nvSpPr>
            <p:spPr bwMode="auto">
              <a:xfrm>
                <a:off x="154" y="1903"/>
                <a:ext cx="253" cy="146"/>
              </a:xfrm>
              <a:custGeom>
                <a:avLst/>
                <a:gdLst>
                  <a:gd name="T0" fmla="*/ 252 w 253"/>
                  <a:gd name="T1" fmla="*/ 0 h 146"/>
                  <a:gd name="T2" fmla="*/ 249 w 253"/>
                  <a:gd name="T3" fmla="*/ 0 h 146"/>
                  <a:gd name="T4" fmla="*/ 0 w 253"/>
                  <a:gd name="T5" fmla="*/ 143 h 146"/>
                  <a:gd name="T6" fmla="*/ 1 w 253"/>
                  <a:gd name="T7" fmla="*/ 145 h 146"/>
                  <a:gd name="T8" fmla="*/ 252 w 253"/>
                  <a:gd name="T9" fmla="*/ 0 h 146"/>
                  <a:gd name="T10" fmla="*/ 0 60000 65536"/>
                  <a:gd name="T11" fmla="*/ 0 60000 65536"/>
                  <a:gd name="T12" fmla="*/ 0 60000 65536"/>
                  <a:gd name="T13" fmla="*/ 0 60000 65536"/>
                  <a:gd name="T14" fmla="*/ 0 60000 65536"/>
                  <a:gd name="T15" fmla="*/ 0 w 253"/>
                  <a:gd name="T16" fmla="*/ 0 h 146"/>
                  <a:gd name="T17" fmla="*/ 253 w 253"/>
                  <a:gd name="T18" fmla="*/ 146 h 146"/>
                </a:gdLst>
                <a:ahLst/>
                <a:cxnLst>
                  <a:cxn ang="T10">
                    <a:pos x="T0" y="T1"/>
                  </a:cxn>
                  <a:cxn ang="T11">
                    <a:pos x="T2" y="T3"/>
                  </a:cxn>
                  <a:cxn ang="T12">
                    <a:pos x="T4" y="T5"/>
                  </a:cxn>
                  <a:cxn ang="T13">
                    <a:pos x="T6" y="T7"/>
                  </a:cxn>
                  <a:cxn ang="T14">
                    <a:pos x="T8" y="T9"/>
                  </a:cxn>
                </a:cxnLst>
                <a:rect l="T15" t="T16" r="T17" b="T18"/>
                <a:pathLst>
                  <a:path w="253" h="146">
                    <a:moveTo>
                      <a:pt x="252" y="0"/>
                    </a:moveTo>
                    <a:lnTo>
                      <a:pt x="249" y="0"/>
                    </a:lnTo>
                    <a:lnTo>
                      <a:pt x="0" y="143"/>
                    </a:lnTo>
                    <a:lnTo>
                      <a:pt x="1" y="145"/>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402" name="Freeform 82"/>
              <p:cNvSpPr>
                <a:spLocks/>
              </p:cNvSpPr>
              <p:nvPr/>
            </p:nvSpPr>
            <p:spPr bwMode="auto">
              <a:xfrm>
                <a:off x="156" y="1904"/>
                <a:ext cx="251" cy="148"/>
              </a:xfrm>
              <a:custGeom>
                <a:avLst/>
                <a:gdLst>
                  <a:gd name="T0" fmla="*/ 250 w 251"/>
                  <a:gd name="T1" fmla="*/ 3 h 148"/>
                  <a:gd name="T2" fmla="*/ 250 w 251"/>
                  <a:gd name="T3" fmla="*/ 0 h 148"/>
                  <a:gd name="T4" fmla="*/ 0 w 251"/>
                  <a:gd name="T5" fmla="*/ 143 h 148"/>
                  <a:gd name="T6" fmla="*/ 0 w 251"/>
                  <a:gd name="T7" fmla="*/ 147 h 148"/>
                  <a:gd name="T8" fmla="*/ 250 w 251"/>
                  <a:gd name="T9" fmla="*/ 3 h 148"/>
                  <a:gd name="T10" fmla="*/ 0 60000 65536"/>
                  <a:gd name="T11" fmla="*/ 0 60000 65536"/>
                  <a:gd name="T12" fmla="*/ 0 60000 65536"/>
                  <a:gd name="T13" fmla="*/ 0 60000 65536"/>
                  <a:gd name="T14" fmla="*/ 0 60000 65536"/>
                  <a:gd name="T15" fmla="*/ 0 w 251"/>
                  <a:gd name="T16" fmla="*/ 0 h 148"/>
                  <a:gd name="T17" fmla="*/ 251 w 251"/>
                  <a:gd name="T18" fmla="*/ 148 h 148"/>
                </a:gdLst>
                <a:ahLst/>
                <a:cxnLst>
                  <a:cxn ang="T10">
                    <a:pos x="T0" y="T1"/>
                  </a:cxn>
                  <a:cxn ang="T11">
                    <a:pos x="T2" y="T3"/>
                  </a:cxn>
                  <a:cxn ang="T12">
                    <a:pos x="T4" y="T5"/>
                  </a:cxn>
                  <a:cxn ang="T13">
                    <a:pos x="T6" y="T7"/>
                  </a:cxn>
                  <a:cxn ang="T14">
                    <a:pos x="T8" y="T9"/>
                  </a:cxn>
                </a:cxnLst>
                <a:rect l="T15" t="T16" r="T17" b="T18"/>
                <a:pathLst>
                  <a:path w="251" h="148">
                    <a:moveTo>
                      <a:pt x="250" y="3"/>
                    </a:moveTo>
                    <a:lnTo>
                      <a:pt x="250" y="0"/>
                    </a:lnTo>
                    <a:lnTo>
                      <a:pt x="0" y="143"/>
                    </a:lnTo>
                    <a:lnTo>
                      <a:pt x="0" y="147"/>
                    </a:lnTo>
                    <a:lnTo>
                      <a:pt x="250" y="3"/>
                    </a:lnTo>
                  </a:path>
                </a:pathLst>
              </a:custGeom>
              <a:solidFill>
                <a:srgbClr val="666666"/>
              </a:solidFill>
              <a:ln w="9525" cap="rnd">
                <a:noFill/>
                <a:round/>
                <a:headEnd type="none" w="sm" len="sm"/>
                <a:tailEnd type="none" w="sm" len="sm"/>
              </a:ln>
            </p:spPr>
            <p:txBody>
              <a:bodyPr/>
              <a:lstStyle/>
              <a:p>
                <a:endParaRPr lang="en-US"/>
              </a:p>
            </p:txBody>
          </p:sp>
          <p:sp>
            <p:nvSpPr>
              <p:cNvPr id="9403" name="Freeform 83"/>
              <p:cNvSpPr>
                <a:spLocks/>
              </p:cNvSpPr>
              <p:nvPr/>
            </p:nvSpPr>
            <p:spPr bwMode="auto">
              <a:xfrm>
                <a:off x="149" y="1994"/>
                <a:ext cx="17" cy="17"/>
              </a:xfrm>
              <a:custGeom>
                <a:avLst/>
                <a:gdLst>
                  <a:gd name="T0" fmla="*/ 4 w 17"/>
                  <a:gd name="T1" fmla="*/ 14 h 17"/>
                  <a:gd name="T2" fmla="*/ 1 w 17"/>
                  <a:gd name="T3" fmla="*/ 13 h 17"/>
                  <a:gd name="T4" fmla="*/ 0 w 17"/>
                  <a:gd name="T5" fmla="*/ 13 h 17"/>
                  <a:gd name="T6" fmla="*/ 0 w 17"/>
                  <a:gd name="T7" fmla="*/ 12 h 17"/>
                  <a:gd name="T8" fmla="*/ 0 w 17"/>
                  <a:gd name="T9" fmla="*/ 10 h 17"/>
                  <a:gd name="T10" fmla="*/ 0 w 17"/>
                  <a:gd name="T11" fmla="*/ 6 h 17"/>
                  <a:gd name="T12" fmla="*/ 1 w 17"/>
                  <a:gd name="T13" fmla="*/ 4 h 17"/>
                  <a:gd name="T14" fmla="*/ 4 w 17"/>
                  <a:gd name="T15" fmla="*/ 2 h 17"/>
                  <a:gd name="T16" fmla="*/ 6 w 17"/>
                  <a:gd name="T17" fmla="*/ 0 h 17"/>
                  <a:gd name="T18" fmla="*/ 9 w 17"/>
                  <a:gd name="T19" fmla="*/ 0 h 17"/>
                  <a:gd name="T20" fmla="*/ 12 w 17"/>
                  <a:gd name="T21" fmla="*/ 0 h 17"/>
                  <a:gd name="T22" fmla="*/ 14 w 17"/>
                  <a:gd name="T23" fmla="*/ 0 h 17"/>
                  <a:gd name="T24" fmla="*/ 14 w 17"/>
                  <a:gd name="T25" fmla="*/ 1 h 17"/>
                  <a:gd name="T26" fmla="*/ 16 w 17"/>
                  <a:gd name="T27" fmla="*/ 2 h 17"/>
                  <a:gd name="T28" fmla="*/ 16 w 17"/>
                  <a:gd name="T29" fmla="*/ 4 h 17"/>
                  <a:gd name="T30" fmla="*/ 16 w 17"/>
                  <a:gd name="T31" fmla="*/ 6 h 17"/>
                  <a:gd name="T32" fmla="*/ 14 w 17"/>
                  <a:gd name="T33" fmla="*/ 10 h 17"/>
                  <a:gd name="T34" fmla="*/ 12 w 17"/>
                  <a:gd name="T35" fmla="*/ 12 h 17"/>
                  <a:gd name="T36" fmla="*/ 9 w 17"/>
                  <a:gd name="T37" fmla="*/ 14 h 17"/>
                  <a:gd name="T38" fmla="*/ 6 w 17"/>
                  <a:gd name="T39" fmla="*/ 16 h 17"/>
                  <a:gd name="T40" fmla="*/ 4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4" y="14"/>
                    </a:moveTo>
                    <a:lnTo>
                      <a:pt x="1" y="13"/>
                    </a:lnTo>
                    <a:lnTo>
                      <a:pt x="0" y="13"/>
                    </a:lnTo>
                    <a:lnTo>
                      <a:pt x="0" y="12"/>
                    </a:lnTo>
                    <a:lnTo>
                      <a:pt x="0" y="10"/>
                    </a:lnTo>
                    <a:lnTo>
                      <a:pt x="0" y="6"/>
                    </a:lnTo>
                    <a:lnTo>
                      <a:pt x="1" y="4"/>
                    </a:lnTo>
                    <a:lnTo>
                      <a:pt x="4" y="2"/>
                    </a:lnTo>
                    <a:lnTo>
                      <a:pt x="6" y="0"/>
                    </a:lnTo>
                    <a:lnTo>
                      <a:pt x="9" y="0"/>
                    </a:lnTo>
                    <a:lnTo>
                      <a:pt x="12" y="0"/>
                    </a:lnTo>
                    <a:lnTo>
                      <a:pt x="14" y="0"/>
                    </a:lnTo>
                    <a:lnTo>
                      <a:pt x="14" y="1"/>
                    </a:lnTo>
                    <a:lnTo>
                      <a:pt x="16" y="2"/>
                    </a:lnTo>
                    <a:lnTo>
                      <a:pt x="16" y="4"/>
                    </a:lnTo>
                    <a:lnTo>
                      <a:pt x="16" y="6"/>
                    </a:lnTo>
                    <a:lnTo>
                      <a:pt x="14" y="10"/>
                    </a:lnTo>
                    <a:lnTo>
                      <a:pt x="12" y="12"/>
                    </a:lnTo>
                    <a:lnTo>
                      <a:pt x="9" y="14"/>
                    </a:lnTo>
                    <a:lnTo>
                      <a:pt x="6" y="16"/>
                    </a:lnTo>
                    <a:lnTo>
                      <a:pt x="4" y="14"/>
                    </a:lnTo>
                  </a:path>
                </a:pathLst>
              </a:custGeom>
              <a:solidFill>
                <a:srgbClr val="999999"/>
              </a:solidFill>
              <a:ln w="9525" cap="rnd">
                <a:noFill/>
                <a:round/>
                <a:headEnd type="none" w="sm" len="sm"/>
                <a:tailEnd type="none" w="sm" len="sm"/>
              </a:ln>
            </p:spPr>
            <p:txBody>
              <a:bodyPr/>
              <a:lstStyle/>
              <a:p>
                <a:endParaRPr lang="en-US"/>
              </a:p>
            </p:txBody>
          </p:sp>
          <p:sp>
            <p:nvSpPr>
              <p:cNvPr id="9404" name="Freeform 84"/>
              <p:cNvSpPr>
                <a:spLocks/>
              </p:cNvSpPr>
              <p:nvPr/>
            </p:nvSpPr>
            <p:spPr bwMode="auto">
              <a:xfrm>
                <a:off x="151" y="1995"/>
                <a:ext cx="17" cy="17"/>
              </a:xfrm>
              <a:custGeom>
                <a:avLst/>
                <a:gdLst>
                  <a:gd name="T0" fmla="*/ 14 w 17"/>
                  <a:gd name="T1" fmla="*/ 9 h 17"/>
                  <a:gd name="T2" fmla="*/ 16 w 17"/>
                  <a:gd name="T3" fmla="*/ 6 h 17"/>
                  <a:gd name="T4" fmla="*/ 16 w 17"/>
                  <a:gd name="T5" fmla="*/ 3 h 17"/>
                  <a:gd name="T6" fmla="*/ 16 w 17"/>
                  <a:gd name="T7" fmla="*/ 1 h 17"/>
                  <a:gd name="T8" fmla="*/ 14 w 17"/>
                  <a:gd name="T9" fmla="*/ 0 h 17"/>
                  <a:gd name="T10" fmla="*/ 14 w 17"/>
                  <a:gd name="T11" fmla="*/ 0 h 17"/>
                  <a:gd name="T12" fmla="*/ 13 w 17"/>
                  <a:gd name="T13" fmla="*/ 0 h 17"/>
                  <a:gd name="T14" fmla="*/ 11 w 17"/>
                  <a:gd name="T15" fmla="*/ 0 h 17"/>
                  <a:gd name="T16" fmla="*/ 8 w 17"/>
                  <a:gd name="T17" fmla="*/ 0 h 17"/>
                  <a:gd name="T18" fmla="*/ 5 w 17"/>
                  <a:gd name="T19" fmla="*/ 1 h 17"/>
                  <a:gd name="T20" fmla="*/ 2 w 17"/>
                  <a:gd name="T21" fmla="*/ 5 h 17"/>
                  <a:gd name="T22" fmla="*/ 1 w 17"/>
                  <a:gd name="T23" fmla="*/ 7 h 17"/>
                  <a:gd name="T24" fmla="*/ 0 w 17"/>
                  <a:gd name="T25" fmla="*/ 11 h 17"/>
                  <a:gd name="T26" fmla="*/ 1 w 17"/>
                  <a:gd name="T27" fmla="*/ 13 h 17"/>
                  <a:gd name="T28" fmla="*/ 1 w 17"/>
                  <a:gd name="T29" fmla="*/ 14 h 17"/>
                  <a:gd name="T30" fmla="*/ 2 w 17"/>
                  <a:gd name="T31" fmla="*/ 14 h 17"/>
                  <a:gd name="T32" fmla="*/ 4 w 17"/>
                  <a:gd name="T33" fmla="*/ 16 h 17"/>
                  <a:gd name="T34" fmla="*/ 5 w 17"/>
                  <a:gd name="T35" fmla="*/ 16 h 17"/>
                  <a:gd name="T36" fmla="*/ 8 w 17"/>
                  <a:gd name="T37" fmla="*/ 14 h 17"/>
                  <a:gd name="T38" fmla="*/ 11 w 17"/>
                  <a:gd name="T39" fmla="*/ 12 h 17"/>
                  <a:gd name="T40" fmla="*/ 14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9"/>
                    </a:moveTo>
                    <a:lnTo>
                      <a:pt x="16" y="6"/>
                    </a:lnTo>
                    <a:lnTo>
                      <a:pt x="16" y="3"/>
                    </a:lnTo>
                    <a:lnTo>
                      <a:pt x="16" y="1"/>
                    </a:lnTo>
                    <a:lnTo>
                      <a:pt x="14" y="0"/>
                    </a:lnTo>
                    <a:lnTo>
                      <a:pt x="13" y="0"/>
                    </a:lnTo>
                    <a:lnTo>
                      <a:pt x="11" y="0"/>
                    </a:lnTo>
                    <a:lnTo>
                      <a:pt x="8" y="0"/>
                    </a:lnTo>
                    <a:lnTo>
                      <a:pt x="5" y="1"/>
                    </a:lnTo>
                    <a:lnTo>
                      <a:pt x="2" y="5"/>
                    </a:lnTo>
                    <a:lnTo>
                      <a:pt x="1" y="7"/>
                    </a:lnTo>
                    <a:lnTo>
                      <a:pt x="0" y="11"/>
                    </a:lnTo>
                    <a:lnTo>
                      <a:pt x="1" y="13"/>
                    </a:lnTo>
                    <a:lnTo>
                      <a:pt x="1" y="14"/>
                    </a:lnTo>
                    <a:lnTo>
                      <a:pt x="2" y="14"/>
                    </a:lnTo>
                    <a:lnTo>
                      <a:pt x="4" y="16"/>
                    </a:lnTo>
                    <a:lnTo>
                      <a:pt x="5" y="16"/>
                    </a:lnTo>
                    <a:lnTo>
                      <a:pt x="8" y="14"/>
                    </a:lnTo>
                    <a:lnTo>
                      <a:pt x="11" y="12"/>
                    </a:lnTo>
                    <a:lnTo>
                      <a:pt x="14" y="9"/>
                    </a:lnTo>
                  </a:path>
                </a:pathLst>
              </a:custGeom>
              <a:solidFill>
                <a:srgbClr val="333333"/>
              </a:solidFill>
              <a:ln w="9525" cap="rnd">
                <a:noFill/>
                <a:round/>
                <a:headEnd type="none" w="sm" len="sm"/>
                <a:tailEnd type="none" w="sm" len="sm"/>
              </a:ln>
            </p:spPr>
            <p:txBody>
              <a:bodyPr/>
              <a:lstStyle/>
              <a:p>
                <a:endParaRPr lang="en-US"/>
              </a:p>
            </p:txBody>
          </p:sp>
          <p:sp>
            <p:nvSpPr>
              <p:cNvPr id="9405" name="Freeform 85"/>
              <p:cNvSpPr>
                <a:spLocks/>
              </p:cNvSpPr>
              <p:nvPr/>
            </p:nvSpPr>
            <p:spPr bwMode="auto">
              <a:xfrm>
                <a:off x="152" y="1996"/>
                <a:ext cx="17" cy="17"/>
              </a:xfrm>
              <a:custGeom>
                <a:avLst/>
                <a:gdLst>
                  <a:gd name="T0" fmla="*/ 14 w 17"/>
                  <a:gd name="T1" fmla="*/ 9 h 17"/>
                  <a:gd name="T2" fmla="*/ 16 w 17"/>
                  <a:gd name="T3" fmla="*/ 6 h 17"/>
                  <a:gd name="T4" fmla="*/ 16 w 17"/>
                  <a:gd name="T5" fmla="*/ 5 h 17"/>
                  <a:gd name="T6" fmla="*/ 16 w 17"/>
                  <a:gd name="T7" fmla="*/ 2 h 17"/>
                  <a:gd name="T8" fmla="*/ 14 w 17"/>
                  <a:gd name="T9" fmla="*/ 0 h 17"/>
                  <a:gd name="T10" fmla="*/ 12 w 17"/>
                  <a:gd name="T11" fmla="*/ 0 h 17"/>
                  <a:gd name="T12" fmla="*/ 8 w 17"/>
                  <a:gd name="T13" fmla="*/ 0 h 17"/>
                  <a:gd name="T14" fmla="*/ 5 w 17"/>
                  <a:gd name="T15" fmla="*/ 2 h 17"/>
                  <a:gd name="T16" fmla="*/ 3 w 17"/>
                  <a:gd name="T17" fmla="*/ 5 h 17"/>
                  <a:gd name="T18" fmla="*/ 1 w 17"/>
                  <a:gd name="T19" fmla="*/ 8 h 17"/>
                  <a:gd name="T20" fmla="*/ 0 w 17"/>
                  <a:gd name="T21" fmla="*/ 11 h 17"/>
                  <a:gd name="T22" fmla="*/ 1 w 17"/>
                  <a:gd name="T23" fmla="*/ 14 h 17"/>
                  <a:gd name="T24" fmla="*/ 3 w 17"/>
                  <a:gd name="T25" fmla="*/ 16 h 17"/>
                  <a:gd name="T26" fmla="*/ 5 w 17"/>
                  <a:gd name="T27" fmla="*/ 16 h 17"/>
                  <a:gd name="T28" fmla="*/ 8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5"/>
                    </a:lnTo>
                    <a:lnTo>
                      <a:pt x="16" y="2"/>
                    </a:lnTo>
                    <a:lnTo>
                      <a:pt x="14" y="0"/>
                    </a:lnTo>
                    <a:lnTo>
                      <a:pt x="12" y="0"/>
                    </a:lnTo>
                    <a:lnTo>
                      <a:pt x="8" y="0"/>
                    </a:lnTo>
                    <a:lnTo>
                      <a:pt x="5" y="2"/>
                    </a:lnTo>
                    <a:lnTo>
                      <a:pt x="3" y="5"/>
                    </a:lnTo>
                    <a:lnTo>
                      <a:pt x="1" y="8"/>
                    </a:lnTo>
                    <a:lnTo>
                      <a:pt x="0" y="11"/>
                    </a:lnTo>
                    <a:lnTo>
                      <a:pt x="1" y="14"/>
                    </a:lnTo>
                    <a:lnTo>
                      <a:pt x="3" y="16"/>
                    </a:lnTo>
                    <a:lnTo>
                      <a:pt x="5" y="16"/>
                    </a:lnTo>
                    <a:lnTo>
                      <a:pt x="8"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406" name="Freeform 86"/>
              <p:cNvSpPr>
                <a:spLocks/>
              </p:cNvSpPr>
              <p:nvPr/>
            </p:nvSpPr>
            <p:spPr bwMode="auto">
              <a:xfrm>
                <a:off x="184" y="2013"/>
                <a:ext cx="17" cy="17"/>
              </a:xfrm>
              <a:custGeom>
                <a:avLst/>
                <a:gdLst>
                  <a:gd name="T0" fmla="*/ 3 w 17"/>
                  <a:gd name="T1" fmla="*/ 14 h 17"/>
                  <a:gd name="T2" fmla="*/ 0 w 17"/>
                  <a:gd name="T3" fmla="*/ 14 h 17"/>
                  <a:gd name="T4" fmla="*/ 0 w 17"/>
                  <a:gd name="T5" fmla="*/ 13 h 17"/>
                  <a:gd name="T6" fmla="*/ 0 w 17"/>
                  <a:gd name="T7" fmla="*/ 12 h 17"/>
                  <a:gd name="T8" fmla="*/ 0 w 17"/>
                  <a:gd name="T9" fmla="*/ 10 h 17"/>
                  <a:gd name="T10" fmla="*/ 0 w 17"/>
                  <a:gd name="T11" fmla="*/ 7 h 17"/>
                  <a:gd name="T12" fmla="*/ 0 w 17"/>
                  <a:gd name="T13" fmla="*/ 4 h 17"/>
                  <a:gd name="T14" fmla="*/ 3 w 17"/>
                  <a:gd name="T15" fmla="*/ 2 h 17"/>
                  <a:gd name="T16" fmla="*/ 6 w 17"/>
                  <a:gd name="T17" fmla="*/ 0 h 17"/>
                  <a:gd name="T18" fmla="*/ 8 w 17"/>
                  <a:gd name="T19" fmla="*/ 0 h 17"/>
                  <a:gd name="T20" fmla="*/ 11 w 17"/>
                  <a:gd name="T21" fmla="*/ 0 h 17"/>
                  <a:gd name="T22" fmla="*/ 14 w 17"/>
                  <a:gd name="T23" fmla="*/ 1 h 17"/>
                  <a:gd name="T24" fmla="*/ 16 w 17"/>
                  <a:gd name="T25" fmla="*/ 1 h 17"/>
                  <a:gd name="T26" fmla="*/ 16 w 17"/>
                  <a:gd name="T27" fmla="*/ 2 h 17"/>
                  <a:gd name="T28" fmla="*/ 16 w 17"/>
                  <a:gd name="T29" fmla="*/ 4 h 17"/>
                  <a:gd name="T30" fmla="*/ 16 w 17"/>
                  <a:gd name="T31" fmla="*/ 7 h 17"/>
                  <a:gd name="T32" fmla="*/ 14 w 17"/>
                  <a:gd name="T33" fmla="*/ 10 h 17"/>
                  <a:gd name="T34" fmla="*/ 11 w 17"/>
                  <a:gd name="T35" fmla="*/ 12 h 17"/>
                  <a:gd name="T36" fmla="*/ 8 w 17"/>
                  <a:gd name="T37" fmla="*/ 14 h 17"/>
                  <a:gd name="T38" fmla="*/ 6 w 17"/>
                  <a:gd name="T39" fmla="*/ 16 h 17"/>
                  <a:gd name="T40" fmla="*/ 3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3" y="14"/>
                    </a:moveTo>
                    <a:lnTo>
                      <a:pt x="0" y="14"/>
                    </a:lnTo>
                    <a:lnTo>
                      <a:pt x="0" y="13"/>
                    </a:lnTo>
                    <a:lnTo>
                      <a:pt x="0" y="12"/>
                    </a:lnTo>
                    <a:lnTo>
                      <a:pt x="0" y="10"/>
                    </a:lnTo>
                    <a:lnTo>
                      <a:pt x="0" y="7"/>
                    </a:lnTo>
                    <a:lnTo>
                      <a:pt x="0" y="4"/>
                    </a:lnTo>
                    <a:lnTo>
                      <a:pt x="3" y="2"/>
                    </a:lnTo>
                    <a:lnTo>
                      <a:pt x="6" y="0"/>
                    </a:lnTo>
                    <a:lnTo>
                      <a:pt x="8" y="0"/>
                    </a:lnTo>
                    <a:lnTo>
                      <a:pt x="11" y="0"/>
                    </a:lnTo>
                    <a:lnTo>
                      <a:pt x="14" y="1"/>
                    </a:lnTo>
                    <a:lnTo>
                      <a:pt x="16" y="1"/>
                    </a:lnTo>
                    <a:lnTo>
                      <a:pt x="16" y="2"/>
                    </a:lnTo>
                    <a:lnTo>
                      <a:pt x="16" y="4"/>
                    </a:lnTo>
                    <a:lnTo>
                      <a:pt x="16" y="7"/>
                    </a:lnTo>
                    <a:lnTo>
                      <a:pt x="14" y="10"/>
                    </a:lnTo>
                    <a:lnTo>
                      <a:pt x="11" y="12"/>
                    </a:lnTo>
                    <a:lnTo>
                      <a:pt x="8" y="14"/>
                    </a:lnTo>
                    <a:lnTo>
                      <a:pt x="6" y="16"/>
                    </a:lnTo>
                    <a:lnTo>
                      <a:pt x="3" y="14"/>
                    </a:lnTo>
                  </a:path>
                </a:pathLst>
              </a:custGeom>
              <a:solidFill>
                <a:srgbClr val="999999"/>
              </a:solidFill>
              <a:ln w="9525" cap="rnd">
                <a:noFill/>
                <a:round/>
                <a:headEnd type="none" w="sm" len="sm"/>
                <a:tailEnd type="none" w="sm" len="sm"/>
              </a:ln>
            </p:spPr>
            <p:txBody>
              <a:bodyPr/>
              <a:lstStyle/>
              <a:p>
                <a:endParaRPr lang="en-US"/>
              </a:p>
            </p:txBody>
          </p:sp>
          <p:sp>
            <p:nvSpPr>
              <p:cNvPr id="9407" name="Freeform 87"/>
              <p:cNvSpPr>
                <a:spLocks/>
              </p:cNvSpPr>
              <p:nvPr/>
            </p:nvSpPr>
            <p:spPr bwMode="auto">
              <a:xfrm>
                <a:off x="185" y="2014"/>
                <a:ext cx="17" cy="17"/>
              </a:xfrm>
              <a:custGeom>
                <a:avLst/>
                <a:gdLst>
                  <a:gd name="T0" fmla="*/ 14 w 17"/>
                  <a:gd name="T1" fmla="*/ 10 h 17"/>
                  <a:gd name="T2" fmla="*/ 16 w 17"/>
                  <a:gd name="T3" fmla="*/ 6 h 17"/>
                  <a:gd name="T4" fmla="*/ 16 w 17"/>
                  <a:gd name="T5" fmla="*/ 3 h 17"/>
                  <a:gd name="T6" fmla="*/ 16 w 17"/>
                  <a:gd name="T7" fmla="*/ 1 h 17"/>
                  <a:gd name="T8" fmla="*/ 16 w 17"/>
                  <a:gd name="T9" fmla="*/ 0 h 17"/>
                  <a:gd name="T10" fmla="*/ 14 w 17"/>
                  <a:gd name="T11" fmla="*/ 0 h 17"/>
                  <a:gd name="T12" fmla="*/ 12 w 17"/>
                  <a:gd name="T13" fmla="*/ 0 h 17"/>
                  <a:gd name="T14" fmla="*/ 11 w 17"/>
                  <a:gd name="T15" fmla="*/ 0 h 17"/>
                  <a:gd name="T16" fmla="*/ 8 w 17"/>
                  <a:gd name="T17" fmla="*/ 0 h 17"/>
                  <a:gd name="T18" fmla="*/ 5 w 17"/>
                  <a:gd name="T19" fmla="*/ 2 h 17"/>
                  <a:gd name="T20" fmla="*/ 2 w 17"/>
                  <a:gd name="T21" fmla="*/ 4 h 17"/>
                  <a:gd name="T22" fmla="*/ 0 w 17"/>
                  <a:gd name="T23" fmla="*/ 8 h 17"/>
                  <a:gd name="T24" fmla="*/ 0 w 17"/>
                  <a:gd name="T25" fmla="*/ 11 h 17"/>
                  <a:gd name="T26" fmla="*/ 0 w 17"/>
                  <a:gd name="T27" fmla="*/ 13 h 17"/>
                  <a:gd name="T28" fmla="*/ 0 w 17"/>
                  <a:gd name="T29" fmla="*/ 14 h 17"/>
                  <a:gd name="T30" fmla="*/ 2 w 17"/>
                  <a:gd name="T31" fmla="*/ 14 h 17"/>
                  <a:gd name="T32" fmla="*/ 3 w 17"/>
                  <a:gd name="T33" fmla="*/ 16 h 17"/>
                  <a:gd name="T34" fmla="*/ 5 w 17"/>
                  <a:gd name="T35" fmla="*/ 16 h 17"/>
                  <a:gd name="T36" fmla="*/ 8 w 17"/>
                  <a:gd name="T37" fmla="*/ 14 h 17"/>
                  <a:gd name="T38" fmla="*/ 11 w 17"/>
                  <a:gd name="T39" fmla="*/ 12 h 17"/>
                  <a:gd name="T40" fmla="*/ 14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10"/>
                    </a:moveTo>
                    <a:lnTo>
                      <a:pt x="16" y="6"/>
                    </a:lnTo>
                    <a:lnTo>
                      <a:pt x="16" y="3"/>
                    </a:lnTo>
                    <a:lnTo>
                      <a:pt x="16" y="1"/>
                    </a:lnTo>
                    <a:lnTo>
                      <a:pt x="16" y="0"/>
                    </a:lnTo>
                    <a:lnTo>
                      <a:pt x="14" y="0"/>
                    </a:lnTo>
                    <a:lnTo>
                      <a:pt x="12" y="0"/>
                    </a:lnTo>
                    <a:lnTo>
                      <a:pt x="11" y="0"/>
                    </a:lnTo>
                    <a:lnTo>
                      <a:pt x="8" y="0"/>
                    </a:lnTo>
                    <a:lnTo>
                      <a:pt x="5" y="2"/>
                    </a:lnTo>
                    <a:lnTo>
                      <a:pt x="2" y="4"/>
                    </a:lnTo>
                    <a:lnTo>
                      <a:pt x="0" y="8"/>
                    </a:lnTo>
                    <a:lnTo>
                      <a:pt x="0" y="11"/>
                    </a:lnTo>
                    <a:lnTo>
                      <a:pt x="0" y="13"/>
                    </a:lnTo>
                    <a:lnTo>
                      <a:pt x="0" y="14"/>
                    </a:lnTo>
                    <a:lnTo>
                      <a:pt x="2" y="14"/>
                    </a:lnTo>
                    <a:lnTo>
                      <a:pt x="3" y="16"/>
                    </a:lnTo>
                    <a:lnTo>
                      <a:pt x="5" y="16"/>
                    </a:lnTo>
                    <a:lnTo>
                      <a:pt x="8" y="14"/>
                    </a:lnTo>
                    <a:lnTo>
                      <a:pt x="11" y="12"/>
                    </a:lnTo>
                    <a:lnTo>
                      <a:pt x="14" y="10"/>
                    </a:lnTo>
                  </a:path>
                </a:pathLst>
              </a:custGeom>
              <a:solidFill>
                <a:srgbClr val="333333"/>
              </a:solidFill>
              <a:ln w="9525" cap="rnd">
                <a:noFill/>
                <a:round/>
                <a:headEnd type="none" w="sm" len="sm"/>
                <a:tailEnd type="none" w="sm" len="sm"/>
              </a:ln>
            </p:spPr>
            <p:txBody>
              <a:bodyPr/>
              <a:lstStyle/>
              <a:p>
                <a:endParaRPr lang="en-US"/>
              </a:p>
            </p:txBody>
          </p:sp>
          <p:sp>
            <p:nvSpPr>
              <p:cNvPr id="9408" name="Freeform 88"/>
              <p:cNvSpPr>
                <a:spLocks/>
              </p:cNvSpPr>
              <p:nvPr/>
            </p:nvSpPr>
            <p:spPr bwMode="auto">
              <a:xfrm>
                <a:off x="186" y="2016"/>
                <a:ext cx="17" cy="16"/>
              </a:xfrm>
              <a:custGeom>
                <a:avLst/>
                <a:gdLst>
                  <a:gd name="T0" fmla="*/ 14 w 17"/>
                  <a:gd name="T1" fmla="*/ 8 h 16"/>
                  <a:gd name="T2" fmla="*/ 16 w 17"/>
                  <a:gd name="T3" fmla="*/ 6 h 16"/>
                  <a:gd name="T4" fmla="*/ 16 w 17"/>
                  <a:gd name="T5" fmla="*/ 3 h 16"/>
                  <a:gd name="T6" fmla="*/ 16 w 17"/>
                  <a:gd name="T7" fmla="*/ 0 h 16"/>
                  <a:gd name="T8" fmla="*/ 14 w 17"/>
                  <a:gd name="T9" fmla="*/ 0 h 16"/>
                  <a:gd name="T10" fmla="*/ 12 w 17"/>
                  <a:gd name="T11" fmla="*/ 0 h 16"/>
                  <a:gd name="T12" fmla="*/ 8 w 17"/>
                  <a:gd name="T13" fmla="*/ 0 h 16"/>
                  <a:gd name="T14" fmla="*/ 4 w 17"/>
                  <a:gd name="T15" fmla="*/ 2 h 16"/>
                  <a:gd name="T16" fmla="*/ 2 w 17"/>
                  <a:gd name="T17" fmla="*/ 5 h 16"/>
                  <a:gd name="T18" fmla="*/ 0 w 17"/>
                  <a:gd name="T19" fmla="*/ 8 h 16"/>
                  <a:gd name="T20" fmla="*/ 0 w 17"/>
                  <a:gd name="T21" fmla="*/ 10 h 16"/>
                  <a:gd name="T22" fmla="*/ 0 w 17"/>
                  <a:gd name="T23" fmla="*/ 13 h 16"/>
                  <a:gd name="T24" fmla="*/ 2 w 17"/>
                  <a:gd name="T25" fmla="*/ 15 h 16"/>
                  <a:gd name="T26" fmla="*/ 4 w 17"/>
                  <a:gd name="T27" fmla="*/ 15 h 16"/>
                  <a:gd name="T28" fmla="*/ 8 w 17"/>
                  <a:gd name="T29" fmla="*/ 15 h 16"/>
                  <a:gd name="T30" fmla="*/ 12 w 17"/>
                  <a:gd name="T31" fmla="*/ 11 h 16"/>
                  <a:gd name="T32" fmla="*/ 14 w 17"/>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6"/>
                  <a:gd name="T53" fmla="*/ 17 w 1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6">
                    <a:moveTo>
                      <a:pt x="14" y="8"/>
                    </a:moveTo>
                    <a:lnTo>
                      <a:pt x="16" y="6"/>
                    </a:lnTo>
                    <a:lnTo>
                      <a:pt x="16" y="3"/>
                    </a:lnTo>
                    <a:lnTo>
                      <a:pt x="16" y="0"/>
                    </a:lnTo>
                    <a:lnTo>
                      <a:pt x="14" y="0"/>
                    </a:lnTo>
                    <a:lnTo>
                      <a:pt x="12" y="0"/>
                    </a:lnTo>
                    <a:lnTo>
                      <a:pt x="8" y="0"/>
                    </a:lnTo>
                    <a:lnTo>
                      <a:pt x="4" y="2"/>
                    </a:lnTo>
                    <a:lnTo>
                      <a:pt x="2" y="5"/>
                    </a:lnTo>
                    <a:lnTo>
                      <a:pt x="0" y="8"/>
                    </a:lnTo>
                    <a:lnTo>
                      <a:pt x="0" y="10"/>
                    </a:lnTo>
                    <a:lnTo>
                      <a:pt x="0" y="13"/>
                    </a:lnTo>
                    <a:lnTo>
                      <a:pt x="2" y="15"/>
                    </a:lnTo>
                    <a:lnTo>
                      <a:pt x="4" y="15"/>
                    </a:lnTo>
                    <a:lnTo>
                      <a:pt x="8" y="15"/>
                    </a:lnTo>
                    <a:lnTo>
                      <a:pt x="12" y="11"/>
                    </a:lnTo>
                    <a:lnTo>
                      <a:pt x="14" y="8"/>
                    </a:lnTo>
                  </a:path>
                </a:pathLst>
              </a:custGeom>
              <a:solidFill>
                <a:srgbClr val="000000"/>
              </a:solidFill>
              <a:ln w="9525" cap="rnd">
                <a:noFill/>
                <a:round/>
                <a:headEnd type="none" w="sm" len="sm"/>
                <a:tailEnd type="none" w="sm" len="sm"/>
              </a:ln>
            </p:spPr>
            <p:txBody>
              <a:bodyPr/>
              <a:lstStyle/>
              <a:p>
                <a:endParaRPr lang="en-US"/>
              </a:p>
            </p:txBody>
          </p:sp>
          <p:sp>
            <p:nvSpPr>
              <p:cNvPr id="9409" name="Freeform 89"/>
              <p:cNvSpPr>
                <a:spLocks/>
              </p:cNvSpPr>
              <p:nvPr/>
            </p:nvSpPr>
            <p:spPr bwMode="auto">
              <a:xfrm>
                <a:off x="204" y="2002"/>
                <a:ext cx="17" cy="16"/>
              </a:xfrm>
              <a:custGeom>
                <a:avLst/>
                <a:gdLst>
                  <a:gd name="T0" fmla="*/ 2 w 17"/>
                  <a:gd name="T1" fmla="*/ 15 h 16"/>
                  <a:gd name="T2" fmla="*/ 1 w 17"/>
                  <a:gd name="T3" fmla="*/ 13 h 16"/>
                  <a:gd name="T4" fmla="*/ 0 w 17"/>
                  <a:gd name="T5" fmla="*/ 12 h 16"/>
                  <a:gd name="T6" fmla="*/ 0 w 17"/>
                  <a:gd name="T7" fmla="*/ 11 h 16"/>
                  <a:gd name="T8" fmla="*/ 0 w 17"/>
                  <a:gd name="T9" fmla="*/ 9 h 16"/>
                  <a:gd name="T10" fmla="*/ 0 w 17"/>
                  <a:gd name="T11" fmla="*/ 6 h 16"/>
                  <a:gd name="T12" fmla="*/ 1 w 17"/>
                  <a:gd name="T13" fmla="*/ 4 h 16"/>
                  <a:gd name="T14" fmla="*/ 2 w 17"/>
                  <a:gd name="T15" fmla="*/ 1 h 16"/>
                  <a:gd name="T16" fmla="*/ 6 w 17"/>
                  <a:gd name="T17" fmla="*/ 0 h 16"/>
                  <a:gd name="T18" fmla="*/ 9 w 17"/>
                  <a:gd name="T19" fmla="*/ 0 h 16"/>
                  <a:gd name="T20" fmla="*/ 12 w 17"/>
                  <a:gd name="T21" fmla="*/ 0 h 16"/>
                  <a:gd name="T22" fmla="*/ 13 w 17"/>
                  <a:gd name="T23" fmla="*/ 0 h 16"/>
                  <a:gd name="T24" fmla="*/ 14 w 17"/>
                  <a:gd name="T25" fmla="*/ 0 h 16"/>
                  <a:gd name="T26" fmla="*/ 14 w 17"/>
                  <a:gd name="T27" fmla="*/ 1 h 16"/>
                  <a:gd name="T28" fmla="*/ 16 w 17"/>
                  <a:gd name="T29" fmla="*/ 4 h 16"/>
                  <a:gd name="T30" fmla="*/ 14 w 17"/>
                  <a:gd name="T31" fmla="*/ 6 h 16"/>
                  <a:gd name="T32" fmla="*/ 13 w 17"/>
                  <a:gd name="T33" fmla="*/ 9 h 16"/>
                  <a:gd name="T34" fmla="*/ 10 w 17"/>
                  <a:gd name="T35" fmla="*/ 12 h 16"/>
                  <a:gd name="T36" fmla="*/ 8 w 17"/>
                  <a:gd name="T37" fmla="*/ 13 h 16"/>
                  <a:gd name="T38" fmla="*/ 5 w 17"/>
                  <a:gd name="T39" fmla="*/ 15 h 16"/>
                  <a:gd name="T40" fmla="*/ 2 w 17"/>
                  <a:gd name="T41" fmla="*/ 1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6"/>
                  <a:gd name="T65" fmla="*/ 17 w 1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6">
                    <a:moveTo>
                      <a:pt x="2" y="15"/>
                    </a:moveTo>
                    <a:lnTo>
                      <a:pt x="1" y="13"/>
                    </a:lnTo>
                    <a:lnTo>
                      <a:pt x="0" y="12"/>
                    </a:lnTo>
                    <a:lnTo>
                      <a:pt x="0" y="11"/>
                    </a:lnTo>
                    <a:lnTo>
                      <a:pt x="0" y="9"/>
                    </a:lnTo>
                    <a:lnTo>
                      <a:pt x="0" y="6"/>
                    </a:lnTo>
                    <a:lnTo>
                      <a:pt x="1" y="4"/>
                    </a:lnTo>
                    <a:lnTo>
                      <a:pt x="2" y="1"/>
                    </a:lnTo>
                    <a:lnTo>
                      <a:pt x="6" y="0"/>
                    </a:lnTo>
                    <a:lnTo>
                      <a:pt x="9" y="0"/>
                    </a:lnTo>
                    <a:lnTo>
                      <a:pt x="12" y="0"/>
                    </a:lnTo>
                    <a:lnTo>
                      <a:pt x="13" y="0"/>
                    </a:lnTo>
                    <a:lnTo>
                      <a:pt x="14" y="0"/>
                    </a:lnTo>
                    <a:lnTo>
                      <a:pt x="14" y="1"/>
                    </a:lnTo>
                    <a:lnTo>
                      <a:pt x="16" y="4"/>
                    </a:lnTo>
                    <a:lnTo>
                      <a:pt x="14" y="6"/>
                    </a:lnTo>
                    <a:lnTo>
                      <a:pt x="13" y="9"/>
                    </a:lnTo>
                    <a:lnTo>
                      <a:pt x="10" y="12"/>
                    </a:lnTo>
                    <a:lnTo>
                      <a:pt x="8" y="13"/>
                    </a:lnTo>
                    <a:lnTo>
                      <a:pt x="5" y="15"/>
                    </a:lnTo>
                    <a:lnTo>
                      <a:pt x="2" y="15"/>
                    </a:lnTo>
                  </a:path>
                </a:pathLst>
              </a:custGeom>
              <a:solidFill>
                <a:srgbClr val="999999"/>
              </a:solidFill>
              <a:ln w="9525" cap="rnd">
                <a:noFill/>
                <a:round/>
                <a:headEnd type="none" w="sm" len="sm"/>
                <a:tailEnd type="none" w="sm" len="sm"/>
              </a:ln>
            </p:spPr>
            <p:txBody>
              <a:bodyPr/>
              <a:lstStyle/>
              <a:p>
                <a:endParaRPr lang="en-US"/>
              </a:p>
            </p:txBody>
          </p:sp>
          <p:sp>
            <p:nvSpPr>
              <p:cNvPr id="9410" name="Freeform 90"/>
              <p:cNvSpPr>
                <a:spLocks/>
              </p:cNvSpPr>
              <p:nvPr/>
            </p:nvSpPr>
            <p:spPr bwMode="auto">
              <a:xfrm>
                <a:off x="206" y="2002"/>
                <a:ext cx="17" cy="17"/>
              </a:xfrm>
              <a:custGeom>
                <a:avLst/>
                <a:gdLst>
                  <a:gd name="T0" fmla="*/ 12 w 17"/>
                  <a:gd name="T1" fmla="*/ 9 h 17"/>
                  <a:gd name="T2" fmla="*/ 14 w 17"/>
                  <a:gd name="T3" fmla="*/ 6 h 17"/>
                  <a:gd name="T4" fmla="*/ 16 w 17"/>
                  <a:gd name="T5" fmla="*/ 3 h 17"/>
                  <a:gd name="T6" fmla="*/ 14 w 17"/>
                  <a:gd name="T7" fmla="*/ 0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1 h 17"/>
                  <a:gd name="T20" fmla="*/ 0 w 17"/>
                  <a:gd name="T21" fmla="*/ 5 h 17"/>
                  <a:gd name="T22" fmla="*/ 0 w 17"/>
                  <a:gd name="T23" fmla="*/ 7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3 h 17"/>
                  <a:gd name="T40" fmla="*/ 12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9"/>
                    </a:moveTo>
                    <a:lnTo>
                      <a:pt x="14" y="6"/>
                    </a:lnTo>
                    <a:lnTo>
                      <a:pt x="16" y="3"/>
                    </a:lnTo>
                    <a:lnTo>
                      <a:pt x="14" y="0"/>
                    </a:lnTo>
                    <a:lnTo>
                      <a:pt x="12" y="0"/>
                    </a:lnTo>
                    <a:lnTo>
                      <a:pt x="11" y="0"/>
                    </a:lnTo>
                    <a:lnTo>
                      <a:pt x="9" y="0"/>
                    </a:lnTo>
                    <a:lnTo>
                      <a:pt x="6" y="0"/>
                    </a:lnTo>
                    <a:lnTo>
                      <a:pt x="3" y="1"/>
                    </a:lnTo>
                    <a:lnTo>
                      <a:pt x="0" y="5"/>
                    </a:lnTo>
                    <a:lnTo>
                      <a:pt x="0" y="7"/>
                    </a:lnTo>
                    <a:lnTo>
                      <a:pt x="0" y="11"/>
                    </a:lnTo>
                    <a:lnTo>
                      <a:pt x="0" y="13"/>
                    </a:lnTo>
                    <a:lnTo>
                      <a:pt x="0" y="14"/>
                    </a:lnTo>
                    <a:lnTo>
                      <a:pt x="0" y="16"/>
                    </a:lnTo>
                    <a:lnTo>
                      <a:pt x="2" y="16"/>
                    </a:lnTo>
                    <a:lnTo>
                      <a:pt x="3" y="16"/>
                    </a:lnTo>
                    <a:lnTo>
                      <a:pt x="6" y="14"/>
                    </a:lnTo>
                    <a:lnTo>
                      <a:pt x="9" y="13"/>
                    </a:lnTo>
                    <a:lnTo>
                      <a:pt x="12" y="9"/>
                    </a:lnTo>
                  </a:path>
                </a:pathLst>
              </a:custGeom>
              <a:solidFill>
                <a:srgbClr val="333333"/>
              </a:solidFill>
              <a:ln w="9525" cap="rnd">
                <a:noFill/>
                <a:round/>
                <a:headEnd type="none" w="sm" len="sm"/>
                <a:tailEnd type="none" w="sm" len="sm"/>
              </a:ln>
            </p:spPr>
            <p:txBody>
              <a:bodyPr/>
              <a:lstStyle/>
              <a:p>
                <a:endParaRPr lang="en-US"/>
              </a:p>
            </p:txBody>
          </p:sp>
          <p:sp>
            <p:nvSpPr>
              <p:cNvPr id="9411" name="Freeform 91"/>
              <p:cNvSpPr>
                <a:spLocks/>
              </p:cNvSpPr>
              <p:nvPr/>
            </p:nvSpPr>
            <p:spPr bwMode="auto">
              <a:xfrm>
                <a:off x="207" y="2003"/>
                <a:ext cx="17" cy="17"/>
              </a:xfrm>
              <a:custGeom>
                <a:avLst/>
                <a:gdLst>
                  <a:gd name="T0" fmla="*/ 12 w 17"/>
                  <a:gd name="T1" fmla="*/ 10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4 w 17"/>
                  <a:gd name="T15" fmla="*/ 1 h 17"/>
                  <a:gd name="T16" fmla="*/ 0 w 17"/>
                  <a:gd name="T17" fmla="*/ 4 h 17"/>
                  <a:gd name="T18" fmla="*/ 0 w 17"/>
                  <a:gd name="T19" fmla="*/ 7 h 17"/>
                  <a:gd name="T20" fmla="*/ 0 w 17"/>
                  <a:gd name="T21" fmla="*/ 10 h 17"/>
                  <a:gd name="T22" fmla="*/ 0 w 17"/>
                  <a:gd name="T23" fmla="*/ 13 h 17"/>
                  <a:gd name="T24" fmla="*/ 0 w 17"/>
                  <a:gd name="T25" fmla="*/ 14 h 17"/>
                  <a:gd name="T26" fmla="*/ 4 w 17"/>
                  <a:gd name="T27" fmla="*/ 16 h 17"/>
                  <a:gd name="T28" fmla="*/ 6 w 17"/>
                  <a:gd name="T29" fmla="*/ 14 h 17"/>
                  <a:gd name="T30" fmla="*/ 10 w 17"/>
                  <a:gd name="T31" fmla="*/ 13 h 17"/>
                  <a:gd name="T32" fmla="*/ 12 w 17"/>
                  <a:gd name="T33" fmla="*/ 1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10"/>
                    </a:moveTo>
                    <a:lnTo>
                      <a:pt x="14" y="6"/>
                    </a:lnTo>
                    <a:lnTo>
                      <a:pt x="16" y="3"/>
                    </a:lnTo>
                    <a:lnTo>
                      <a:pt x="14" y="0"/>
                    </a:lnTo>
                    <a:lnTo>
                      <a:pt x="12" y="0"/>
                    </a:lnTo>
                    <a:lnTo>
                      <a:pt x="10" y="0"/>
                    </a:lnTo>
                    <a:lnTo>
                      <a:pt x="6" y="0"/>
                    </a:lnTo>
                    <a:lnTo>
                      <a:pt x="4" y="1"/>
                    </a:lnTo>
                    <a:lnTo>
                      <a:pt x="0" y="4"/>
                    </a:lnTo>
                    <a:lnTo>
                      <a:pt x="0" y="7"/>
                    </a:lnTo>
                    <a:lnTo>
                      <a:pt x="0" y="10"/>
                    </a:lnTo>
                    <a:lnTo>
                      <a:pt x="0" y="13"/>
                    </a:lnTo>
                    <a:lnTo>
                      <a:pt x="0" y="14"/>
                    </a:lnTo>
                    <a:lnTo>
                      <a:pt x="4" y="16"/>
                    </a:lnTo>
                    <a:lnTo>
                      <a:pt x="6" y="14"/>
                    </a:lnTo>
                    <a:lnTo>
                      <a:pt x="10" y="13"/>
                    </a:lnTo>
                    <a:lnTo>
                      <a:pt x="12" y="10"/>
                    </a:lnTo>
                  </a:path>
                </a:pathLst>
              </a:custGeom>
              <a:solidFill>
                <a:srgbClr val="000000"/>
              </a:solidFill>
              <a:ln w="9525" cap="rnd">
                <a:noFill/>
                <a:round/>
                <a:headEnd type="none" w="sm" len="sm"/>
                <a:tailEnd type="none" w="sm" len="sm"/>
              </a:ln>
            </p:spPr>
            <p:txBody>
              <a:bodyPr/>
              <a:lstStyle/>
              <a:p>
                <a:endParaRPr lang="en-US"/>
              </a:p>
            </p:txBody>
          </p:sp>
          <p:sp>
            <p:nvSpPr>
              <p:cNvPr id="9412" name="Freeform 92"/>
              <p:cNvSpPr>
                <a:spLocks/>
              </p:cNvSpPr>
              <p:nvPr/>
            </p:nvSpPr>
            <p:spPr bwMode="auto">
              <a:xfrm>
                <a:off x="188" y="2000"/>
                <a:ext cx="29" cy="21"/>
              </a:xfrm>
              <a:custGeom>
                <a:avLst/>
                <a:gdLst>
                  <a:gd name="T0" fmla="*/ 0 w 29"/>
                  <a:gd name="T1" fmla="*/ 13 h 21"/>
                  <a:gd name="T2" fmla="*/ 28 w 29"/>
                  <a:gd name="T3" fmla="*/ 0 h 21"/>
                  <a:gd name="T4" fmla="*/ 28 w 29"/>
                  <a:gd name="T5" fmla="*/ 4 h 21"/>
                  <a:gd name="T6" fmla="*/ 21 w 29"/>
                  <a:gd name="T7" fmla="*/ 9 h 21"/>
                  <a:gd name="T8" fmla="*/ 18 w 29"/>
                  <a:gd name="T9" fmla="*/ 13 h 21"/>
                  <a:gd name="T10" fmla="*/ 8 w 29"/>
                  <a:gd name="T11" fmla="*/ 20 h 21"/>
                  <a:gd name="T12" fmla="*/ 5 w 29"/>
                  <a:gd name="T13" fmla="*/ 17 h 21"/>
                  <a:gd name="T14" fmla="*/ 0 w 29"/>
                  <a:gd name="T15" fmla="*/ 18 h 21"/>
                  <a:gd name="T16" fmla="*/ 0 w 2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1"/>
                  <a:gd name="T29" fmla="*/ 29 w 2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1">
                    <a:moveTo>
                      <a:pt x="0" y="13"/>
                    </a:moveTo>
                    <a:lnTo>
                      <a:pt x="28" y="0"/>
                    </a:lnTo>
                    <a:lnTo>
                      <a:pt x="28" y="4"/>
                    </a:lnTo>
                    <a:lnTo>
                      <a:pt x="21" y="9"/>
                    </a:lnTo>
                    <a:lnTo>
                      <a:pt x="18" y="13"/>
                    </a:lnTo>
                    <a:lnTo>
                      <a:pt x="8" y="20"/>
                    </a:lnTo>
                    <a:lnTo>
                      <a:pt x="5" y="17"/>
                    </a:lnTo>
                    <a:lnTo>
                      <a:pt x="0" y="18"/>
                    </a:lnTo>
                    <a:lnTo>
                      <a:pt x="0" y="13"/>
                    </a:lnTo>
                  </a:path>
                </a:pathLst>
              </a:custGeom>
              <a:solidFill>
                <a:srgbClr val="333333"/>
              </a:solidFill>
              <a:ln w="9525" cap="rnd">
                <a:noFill/>
                <a:round/>
                <a:headEnd type="none" w="sm" len="sm"/>
                <a:tailEnd type="none" w="sm" len="sm"/>
              </a:ln>
            </p:spPr>
            <p:txBody>
              <a:bodyPr/>
              <a:lstStyle/>
              <a:p>
                <a:endParaRPr lang="en-US"/>
              </a:p>
            </p:txBody>
          </p:sp>
          <p:sp>
            <p:nvSpPr>
              <p:cNvPr id="9413" name="Freeform 93"/>
              <p:cNvSpPr>
                <a:spLocks/>
              </p:cNvSpPr>
              <p:nvPr/>
            </p:nvSpPr>
            <p:spPr bwMode="auto">
              <a:xfrm>
                <a:off x="197" y="2012"/>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414" name="Freeform 94"/>
              <p:cNvSpPr>
                <a:spLocks/>
              </p:cNvSpPr>
              <p:nvPr/>
            </p:nvSpPr>
            <p:spPr bwMode="auto">
              <a:xfrm>
                <a:off x="187" y="2014"/>
                <a:ext cx="17" cy="17"/>
              </a:xfrm>
              <a:custGeom>
                <a:avLst/>
                <a:gdLst>
                  <a:gd name="T0" fmla="*/ 0 w 17"/>
                  <a:gd name="T1" fmla="*/ 13 h 17"/>
                  <a:gd name="T2" fmla="*/ 0 w 17"/>
                  <a:gd name="T3" fmla="*/ 0 h 17"/>
                  <a:gd name="T4" fmla="*/ 16 w 17"/>
                  <a:gd name="T5" fmla="*/ 1 h 17"/>
                  <a:gd name="T6" fmla="*/ 16 w 17"/>
                  <a:gd name="T7" fmla="*/ 16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0" y="0"/>
                    </a:lnTo>
                    <a:lnTo>
                      <a:pt x="16" y="1"/>
                    </a:lnTo>
                    <a:lnTo>
                      <a:pt x="16" y="16"/>
                    </a:lnTo>
                    <a:lnTo>
                      <a:pt x="0" y="13"/>
                    </a:lnTo>
                  </a:path>
                </a:pathLst>
              </a:custGeom>
              <a:solidFill>
                <a:srgbClr val="666666"/>
              </a:solidFill>
              <a:ln w="9525" cap="rnd">
                <a:noFill/>
                <a:round/>
                <a:headEnd type="none" w="sm" len="sm"/>
                <a:tailEnd type="none" w="sm" len="sm"/>
              </a:ln>
            </p:spPr>
            <p:txBody>
              <a:bodyPr/>
              <a:lstStyle/>
              <a:p>
                <a:endParaRPr lang="en-US"/>
              </a:p>
            </p:txBody>
          </p:sp>
          <p:sp>
            <p:nvSpPr>
              <p:cNvPr id="9415" name="Freeform 95"/>
              <p:cNvSpPr>
                <a:spLocks/>
              </p:cNvSpPr>
              <p:nvPr/>
            </p:nvSpPr>
            <p:spPr bwMode="auto">
              <a:xfrm>
                <a:off x="187" y="2000"/>
                <a:ext cx="30" cy="17"/>
              </a:xfrm>
              <a:custGeom>
                <a:avLst/>
                <a:gdLst>
                  <a:gd name="T0" fmla="*/ 29 w 30"/>
                  <a:gd name="T1" fmla="*/ 0 h 17"/>
                  <a:gd name="T2" fmla="*/ 26 w 30"/>
                  <a:gd name="T3" fmla="*/ 0 h 17"/>
                  <a:gd name="T4" fmla="*/ 0 w 30"/>
                  <a:gd name="T5" fmla="*/ 14 h 17"/>
                  <a:gd name="T6" fmla="*/ 0 w 30"/>
                  <a:gd name="T7" fmla="*/ 16 h 17"/>
                  <a:gd name="T8" fmla="*/ 29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26" y="0"/>
                    </a:lnTo>
                    <a:lnTo>
                      <a:pt x="0" y="14"/>
                    </a:lnTo>
                    <a:lnTo>
                      <a:pt x="0" y="16"/>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416" name="Freeform 96"/>
              <p:cNvSpPr>
                <a:spLocks/>
              </p:cNvSpPr>
              <p:nvPr/>
            </p:nvSpPr>
            <p:spPr bwMode="auto">
              <a:xfrm>
                <a:off x="201" y="2010"/>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417" name="Freeform 97"/>
              <p:cNvSpPr>
                <a:spLocks/>
              </p:cNvSpPr>
              <p:nvPr/>
            </p:nvSpPr>
            <p:spPr bwMode="auto">
              <a:xfrm>
                <a:off x="204" y="2008"/>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418" name="Freeform 98"/>
              <p:cNvSpPr>
                <a:spLocks/>
              </p:cNvSpPr>
              <p:nvPr/>
            </p:nvSpPr>
            <p:spPr bwMode="auto">
              <a:xfrm>
                <a:off x="301" y="1945"/>
                <a:ext cx="17" cy="17"/>
              </a:xfrm>
              <a:custGeom>
                <a:avLst/>
                <a:gdLst>
                  <a:gd name="T0" fmla="*/ 2 w 17"/>
                  <a:gd name="T1" fmla="*/ 14 h 17"/>
                  <a:gd name="T2" fmla="*/ 0 w 17"/>
                  <a:gd name="T3" fmla="*/ 13 h 17"/>
                  <a:gd name="T4" fmla="*/ 0 w 17"/>
                  <a:gd name="T5" fmla="*/ 12 h 17"/>
                  <a:gd name="T6" fmla="*/ 0 w 17"/>
                  <a:gd name="T7" fmla="*/ 10 h 17"/>
                  <a:gd name="T8" fmla="*/ 0 w 17"/>
                  <a:gd name="T9" fmla="*/ 7 h 17"/>
                  <a:gd name="T10" fmla="*/ 0 w 17"/>
                  <a:gd name="T11" fmla="*/ 4 h 17"/>
                  <a:gd name="T12" fmla="*/ 2 w 17"/>
                  <a:gd name="T13" fmla="*/ 2 h 17"/>
                  <a:gd name="T14" fmla="*/ 5 w 17"/>
                  <a:gd name="T15" fmla="*/ 0 h 17"/>
                  <a:gd name="T16" fmla="*/ 9 w 17"/>
                  <a:gd name="T17" fmla="*/ 0 h 17"/>
                  <a:gd name="T18" fmla="*/ 10 w 17"/>
                  <a:gd name="T19" fmla="*/ 0 h 17"/>
                  <a:gd name="T20" fmla="*/ 13 w 17"/>
                  <a:gd name="T21" fmla="*/ 0 h 17"/>
                  <a:gd name="T22" fmla="*/ 14 w 17"/>
                  <a:gd name="T23" fmla="*/ 1 h 17"/>
                  <a:gd name="T24" fmla="*/ 14 w 17"/>
                  <a:gd name="T25" fmla="*/ 2 h 17"/>
                  <a:gd name="T26" fmla="*/ 16 w 17"/>
                  <a:gd name="T27" fmla="*/ 4 h 17"/>
                  <a:gd name="T28" fmla="*/ 14 w 17"/>
                  <a:gd name="T29" fmla="*/ 7 h 17"/>
                  <a:gd name="T30" fmla="*/ 13 w 17"/>
                  <a:gd name="T31" fmla="*/ 10 h 17"/>
                  <a:gd name="T32" fmla="*/ 10 w 17"/>
                  <a:gd name="T33" fmla="*/ 12 h 17"/>
                  <a:gd name="T34" fmla="*/ 8 w 17"/>
                  <a:gd name="T35" fmla="*/ 14 h 17"/>
                  <a:gd name="T36" fmla="*/ 5 w 17"/>
                  <a:gd name="T37" fmla="*/ 16 h 17"/>
                  <a:gd name="T38" fmla="*/ 2 w 17"/>
                  <a:gd name="T39" fmla="*/ 1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2" y="14"/>
                    </a:moveTo>
                    <a:lnTo>
                      <a:pt x="0" y="13"/>
                    </a:lnTo>
                    <a:lnTo>
                      <a:pt x="0" y="12"/>
                    </a:lnTo>
                    <a:lnTo>
                      <a:pt x="0" y="10"/>
                    </a:lnTo>
                    <a:lnTo>
                      <a:pt x="0" y="7"/>
                    </a:lnTo>
                    <a:lnTo>
                      <a:pt x="0" y="4"/>
                    </a:lnTo>
                    <a:lnTo>
                      <a:pt x="2" y="2"/>
                    </a:lnTo>
                    <a:lnTo>
                      <a:pt x="5" y="0"/>
                    </a:lnTo>
                    <a:lnTo>
                      <a:pt x="9" y="0"/>
                    </a:lnTo>
                    <a:lnTo>
                      <a:pt x="10" y="0"/>
                    </a:lnTo>
                    <a:lnTo>
                      <a:pt x="13" y="0"/>
                    </a:lnTo>
                    <a:lnTo>
                      <a:pt x="14" y="1"/>
                    </a:lnTo>
                    <a:lnTo>
                      <a:pt x="14" y="2"/>
                    </a:lnTo>
                    <a:lnTo>
                      <a:pt x="16" y="4"/>
                    </a:lnTo>
                    <a:lnTo>
                      <a:pt x="14" y="7"/>
                    </a:lnTo>
                    <a:lnTo>
                      <a:pt x="13" y="10"/>
                    </a:lnTo>
                    <a:lnTo>
                      <a:pt x="10" y="12"/>
                    </a:lnTo>
                    <a:lnTo>
                      <a:pt x="8" y="14"/>
                    </a:lnTo>
                    <a:lnTo>
                      <a:pt x="5" y="16"/>
                    </a:lnTo>
                    <a:lnTo>
                      <a:pt x="2" y="14"/>
                    </a:lnTo>
                  </a:path>
                </a:pathLst>
              </a:custGeom>
              <a:solidFill>
                <a:srgbClr val="999999"/>
              </a:solidFill>
              <a:ln w="9525" cap="rnd">
                <a:noFill/>
                <a:round/>
                <a:headEnd type="none" w="sm" len="sm"/>
                <a:tailEnd type="none" w="sm" len="sm"/>
              </a:ln>
            </p:spPr>
            <p:txBody>
              <a:bodyPr/>
              <a:lstStyle/>
              <a:p>
                <a:endParaRPr lang="en-US"/>
              </a:p>
            </p:txBody>
          </p:sp>
          <p:sp>
            <p:nvSpPr>
              <p:cNvPr id="9419" name="Freeform 99"/>
              <p:cNvSpPr>
                <a:spLocks/>
              </p:cNvSpPr>
              <p:nvPr/>
            </p:nvSpPr>
            <p:spPr bwMode="auto">
              <a:xfrm>
                <a:off x="302" y="1946"/>
                <a:ext cx="17" cy="18"/>
              </a:xfrm>
              <a:custGeom>
                <a:avLst/>
                <a:gdLst>
                  <a:gd name="T0" fmla="*/ 13 w 17"/>
                  <a:gd name="T1" fmla="*/ 11 h 18"/>
                  <a:gd name="T2" fmla="*/ 14 w 17"/>
                  <a:gd name="T3" fmla="*/ 7 h 18"/>
                  <a:gd name="T4" fmla="*/ 16 w 17"/>
                  <a:gd name="T5" fmla="*/ 3 h 18"/>
                  <a:gd name="T6" fmla="*/ 14 w 17"/>
                  <a:gd name="T7" fmla="*/ 1 h 18"/>
                  <a:gd name="T8" fmla="*/ 14 w 17"/>
                  <a:gd name="T9" fmla="*/ 0 h 18"/>
                  <a:gd name="T10" fmla="*/ 13 w 17"/>
                  <a:gd name="T11" fmla="*/ 0 h 18"/>
                  <a:gd name="T12" fmla="*/ 11 w 17"/>
                  <a:gd name="T13" fmla="*/ 0 h 18"/>
                  <a:gd name="T14" fmla="*/ 10 w 17"/>
                  <a:gd name="T15" fmla="*/ 0 h 18"/>
                  <a:gd name="T16" fmla="*/ 7 w 17"/>
                  <a:gd name="T17" fmla="*/ 0 h 18"/>
                  <a:gd name="T18" fmla="*/ 4 w 17"/>
                  <a:gd name="T19" fmla="*/ 2 h 18"/>
                  <a:gd name="T20" fmla="*/ 1 w 17"/>
                  <a:gd name="T21" fmla="*/ 5 h 18"/>
                  <a:gd name="T22" fmla="*/ 0 w 17"/>
                  <a:gd name="T23" fmla="*/ 8 h 18"/>
                  <a:gd name="T24" fmla="*/ 0 w 17"/>
                  <a:gd name="T25" fmla="*/ 12 h 18"/>
                  <a:gd name="T26" fmla="*/ 0 w 17"/>
                  <a:gd name="T27" fmla="*/ 14 h 18"/>
                  <a:gd name="T28" fmla="*/ 0 w 17"/>
                  <a:gd name="T29" fmla="*/ 15 h 18"/>
                  <a:gd name="T30" fmla="*/ 1 w 17"/>
                  <a:gd name="T31" fmla="*/ 15 h 18"/>
                  <a:gd name="T32" fmla="*/ 3 w 17"/>
                  <a:gd name="T33" fmla="*/ 17 h 18"/>
                  <a:gd name="T34" fmla="*/ 4 w 17"/>
                  <a:gd name="T35" fmla="*/ 17 h 18"/>
                  <a:gd name="T36" fmla="*/ 7 w 17"/>
                  <a:gd name="T37" fmla="*/ 15 h 18"/>
                  <a:gd name="T38" fmla="*/ 10 w 17"/>
                  <a:gd name="T39" fmla="*/ 13 h 18"/>
                  <a:gd name="T40" fmla="*/ 13 w 17"/>
                  <a:gd name="T41" fmla="*/ 1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3" y="11"/>
                    </a:moveTo>
                    <a:lnTo>
                      <a:pt x="14" y="7"/>
                    </a:lnTo>
                    <a:lnTo>
                      <a:pt x="16" y="3"/>
                    </a:lnTo>
                    <a:lnTo>
                      <a:pt x="14" y="1"/>
                    </a:lnTo>
                    <a:lnTo>
                      <a:pt x="14" y="0"/>
                    </a:lnTo>
                    <a:lnTo>
                      <a:pt x="13" y="0"/>
                    </a:lnTo>
                    <a:lnTo>
                      <a:pt x="11" y="0"/>
                    </a:lnTo>
                    <a:lnTo>
                      <a:pt x="10" y="0"/>
                    </a:lnTo>
                    <a:lnTo>
                      <a:pt x="7" y="0"/>
                    </a:lnTo>
                    <a:lnTo>
                      <a:pt x="4" y="2"/>
                    </a:lnTo>
                    <a:lnTo>
                      <a:pt x="1" y="5"/>
                    </a:lnTo>
                    <a:lnTo>
                      <a:pt x="0" y="8"/>
                    </a:lnTo>
                    <a:lnTo>
                      <a:pt x="0" y="12"/>
                    </a:lnTo>
                    <a:lnTo>
                      <a:pt x="0" y="14"/>
                    </a:lnTo>
                    <a:lnTo>
                      <a:pt x="0" y="15"/>
                    </a:lnTo>
                    <a:lnTo>
                      <a:pt x="1" y="15"/>
                    </a:lnTo>
                    <a:lnTo>
                      <a:pt x="3" y="17"/>
                    </a:lnTo>
                    <a:lnTo>
                      <a:pt x="4" y="17"/>
                    </a:lnTo>
                    <a:lnTo>
                      <a:pt x="7" y="15"/>
                    </a:lnTo>
                    <a:lnTo>
                      <a:pt x="10" y="13"/>
                    </a:lnTo>
                    <a:lnTo>
                      <a:pt x="13" y="11"/>
                    </a:lnTo>
                  </a:path>
                </a:pathLst>
              </a:custGeom>
              <a:solidFill>
                <a:srgbClr val="333333"/>
              </a:solidFill>
              <a:ln w="9525" cap="rnd">
                <a:noFill/>
                <a:round/>
                <a:headEnd type="none" w="sm" len="sm"/>
                <a:tailEnd type="none" w="sm" len="sm"/>
              </a:ln>
            </p:spPr>
            <p:txBody>
              <a:bodyPr/>
              <a:lstStyle/>
              <a:p>
                <a:endParaRPr lang="en-US"/>
              </a:p>
            </p:txBody>
          </p:sp>
          <p:sp>
            <p:nvSpPr>
              <p:cNvPr id="9420" name="Freeform 100"/>
              <p:cNvSpPr>
                <a:spLocks/>
              </p:cNvSpPr>
              <p:nvPr/>
            </p:nvSpPr>
            <p:spPr bwMode="auto">
              <a:xfrm>
                <a:off x="304" y="1949"/>
                <a:ext cx="17" cy="17"/>
              </a:xfrm>
              <a:custGeom>
                <a:avLst/>
                <a:gdLst>
                  <a:gd name="T0" fmla="*/ 12 w 17"/>
                  <a:gd name="T1" fmla="*/ 9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2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2 w 17"/>
                  <a:gd name="T27" fmla="*/ 16 h 17"/>
                  <a:gd name="T28" fmla="*/ 6 w 17"/>
                  <a:gd name="T29" fmla="*/ 16 h 17"/>
                  <a:gd name="T30" fmla="*/ 10 w 17"/>
                  <a:gd name="T31" fmla="*/ 12 h 17"/>
                  <a:gd name="T32" fmla="*/ 12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9"/>
                    </a:moveTo>
                    <a:lnTo>
                      <a:pt x="14" y="6"/>
                    </a:lnTo>
                    <a:lnTo>
                      <a:pt x="16" y="3"/>
                    </a:lnTo>
                    <a:lnTo>
                      <a:pt x="14" y="0"/>
                    </a:lnTo>
                    <a:lnTo>
                      <a:pt x="12" y="0"/>
                    </a:lnTo>
                    <a:lnTo>
                      <a:pt x="10" y="0"/>
                    </a:lnTo>
                    <a:lnTo>
                      <a:pt x="6" y="0"/>
                    </a:lnTo>
                    <a:lnTo>
                      <a:pt x="2" y="2"/>
                    </a:lnTo>
                    <a:lnTo>
                      <a:pt x="0" y="5"/>
                    </a:lnTo>
                    <a:lnTo>
                      <a:pt x="0" y="8"/>
                    </a:lnTo>
                    <a:lnTo>
                      <a:pt x="0" y="11"/>
                    </a:lnTo>
                    <a:lnTo>
                      <a:pt x="0" y="14"/>
                    </a:lnTo>
                    <a:lnTo>
                      <a:pt x="0" y="16"/>
                    </a:lnTo>
                    <a:lnTo>
                      <a:pt x="2" y="16"/>
                    </a:lnTo>
                    <a:lnTo>
                      <a:pt x="6" y="16"/>
                    </a:lnTo>
                    <a:lnTo>
                      <a:pt x="10" y="12"/>
                    </a:lnTo>
                    <a:lnTo>
                      <a:pt x="12" y="9"/>
                    </a:lnTo>
                  </a:path>
                </a:pathLst>
              </a:custGeom>
              <a:solidFill>
                <a:srgbClr val="000000"/>
              </a:solidFill>
              <a:ln w="9525" cap="rnd">
                <a:noFill/>
                <a:round/>
                <a:headEnd type="none" w="sm" len="sm"/>
                <a:tailEnd type="none" w="sm" len="sm"/>
              </a:ln>
            </p:spPr>
            <p:txBody>
              <a:bodyPr/>
              <a:lstStyle/>
              <a:p>
                <a:endParaRPr lang="en-US"/>
              </a:p>
            </p:txBody>
          </p:sp>
          <p:sp>
            <p:nvSpPr>
              <p:cNvPr id="9421" name="Freeform 101"/>
              <p:cNvSpPr>
                <a:spLocks/>
              </p:cNvSpPr>
              <p:nvPr/>
            </p:nvSpPr>
            <p:spPr bwMode="auto">
              <a:xfrm>
                <a:off x="321" y="1934"/>
                <a:ext cx="17" cy="17"/>
              </a:xfrm>
              <a:custGeom>
                <a:avLst/>
                <a:gdLst>
                  <a:gd name="T0" fmla="*/ 2 w 17"/>
                  <a:gd name="T1" fmla="*/ 16 h 17"/>
                  <a:gd name="T2" fmla="*/ 1 w 17"/>
                  <a:gd name="T3" fmla="*/ 14 h 17"/>
                  <a:gd name="T4" fmla="*/ 0 w 17"/>
                  <a:gd name="T5" fmla="*/ 13 h 17"/>
                  <a:gd name="T6" fmla="*/ 0 w 17"/>
                  <a:gd name="T7" fmla="*/ 12 h 17"/>
                  <a:gd name="T8" fmla="*/ 0 w 17"/>
                  <a:gd name="T9" fmla="*/ 10 h 17"/>
                  <a:gd name="T10" fmla="*/ 0 w 17"/>
                  <a:gd name="T11" fmla="*/ 7 h 17"/>
                  <a:gd name="T12" fmla="*/ 1 w 17"/>
                  <a:gd name="T13" fmla="*/ 4 h 17"/>
                  <a:gd name="T14" fmla="*/ 4 w 17"/>
                  <a:gd name="T15" fmla="*/ 2 h 17"/>
                  <a:gd name="T16" fmla="*/ 6 w 17"/>
                  <a:gd name="T17" fmla="*/ 0 h 17"/>
                  <a:gd name="T18" fmla="*/ 9 w 17"/>
                  <a:gd name="T19" fmla="*/ 0 h 17"/>
                  <a:gd name="T20" fmla="*/ 12 w 17"/>
                  <a:gd name="T21" fmla="*/ 0 h 17"/>
                  <a:gd name="T22" fmla="*/ 13 w 17"/>
                  <a:gd name="T23" fmla="*/ 1 h 17"/>
                  <a:gd name="T24" fmla="*/ 14 w 17"/>
                  <a:gd name="T25" fmla="*/ 1 h 17"/>
                  <a:gd name="T26" fmla="*/ 16 w 17"/>
                  <a:gd name="T27" fmla="*/ 2 h 17"/>
                  <a:gd name="T28" fmla="*/ 16 w 17"/>
                  <a:gd name="T29" fmla="*/ 4 h 17"/>
                  <a:gd name="T30" fmla="*/ 16 w 17"/>
                  <a:gd name="T31" fmla="*/ 7 h 17"/>
                  <a:gd name="T32" fmla="*/ 13 w 17"/>
                  <a:gd name="T33" fmla="*/ 10 h 17"/>
                  <a:gd name="T34" fmla="*/ 10 w 17"/>
                  <a:gd name="T35" fmla="*/ 12 h 17"/>
                  <a:gd name="T36" fmla="*/ 8 w 17"/>
                  <a:gd name="T37" fmla="*/ 14 h 17"/>
                  <a:gd name="T38" fmla="*/ 5 w 17"/>
                  <a:gd name="T39" fmla="*/ 16 h 17"/>
                  <a:gd name="T40" fmla="*/ 2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2" y="16"/>
                    </a:moveTo>
                    <a:lnTo>
                      <a:pt x="1" y="14"/>
                    </a:lnTo>
                    <a:lnTo>
                      <a:pt x="0" y="13"/>
                    </a:lnTo>
                    <a:lnTo>
                      <a:pt x="0" y="12"/>
                    </a:lnTo>
                    <a:lnTo>
                      <a:pt x="0" y="10"/>
                    </a:lnTo>
                    <a:lnTo>
                      <a:pt x="0" y="7"/>
                    </a:lnTo>
                    <a:lnTo>
                      <a:pt x="1" y="4"/>
                    </a:lnTo>
                    <a:lnTo>
                      <a:pt x="4" y="2"/>
                    </a:lnTo>
                    <a:lnTo>
                      <a:pt x="6" y="0"/>
                    </a:lnTo>
                    <a:lnTo>
                      <a:pt x="9" y="0"/>
                    </a:lnTo>
                    <a:lnTo>
                      <a:pt x="12" y="0"/>
                    </a:lnTo>
                    <a:lnTo>
                      <a:pt x="13" y="1"/>
                    </a:lnTo>
                    <a:lnTo>
                      <a:pt x="14" y="1"/>
                    </a:lnTo>
                    <a:lnTo>
                      <a:pt x="16" y="2"/>
                    </a:lnTo>
                    <a:lnTo>
                      <a:pt x="16" y="4"/>
                    </a:lnTo>
                    <a:lnTo>
                      <a:pt x="16" y="7"/>
                    </a:lnTo>
                    <a:lnTo>
                      <a:pt x="13" y="10"/>
                    </a:lnTo>
                    <a:lnTo>
                      <a:pt x="10" y="12"/>
                    </a:lnTo>
                    <a:lnTo>
                      <a:pt x="8" y="14"/>
                    </a:lnTo>
                    <a:lnTo>
                      <a:pt x="5" y="16"/>
                    </a:lnTo>
                    <a:lnTo>
                      <a:pt x="2" y="16"/>
                    </a:lnTo>
                  </a:path>
                </a:pathLst>
              </a:custGeom>
              <a:solidFill>
                <a:srgbClr val="999999"/>
              </a:solidFill>
              <a:ln w="9525" cap="rnd">
                <a:noFill/>
                <a:round/>
                <a:headEnd type="none" w="sm" len="sm"/>
                <a:tailEnd type="none" w="sm" len="sm"/>
              </a:ln>
            </p:spPr>
            <p:txBody>
              <a:bodyPr/>
              <a:lstStyle/>
              <a:p>
                <a:endParaRPr lang="en-US"/>
              </a:p>
            </p:txBody>
          </p:sp>
          <p:sp>
            <p:nvSpPr>
              <p:cNvPr id="9422" name="Freeform 102"/>
              <p:cNvSpPr>
                <a:spLocks/>
              </p:cNvSpPr>
              <p:nvPr/>
            </p:nvSpPr>
            <p:spPr bwMode="auto">
              <a:xfrm>
                <a:off x="323" y="1935"/>
                <a:ext cx="17" cy="17"/>
              </a:xfrm>
              <a:custGeom>
                <a:avLst/>
                <a:gdLst>
                  <a:gd name="T0" fmla="*/ 12 w 17"/>
                  <a:gd name="T1" fmla="*/ 10 h 17"/>
                  <a:gd name="T2" fmla="*/ 16 w 17"/>
                  <a:gd name="T3" fmla="*/ 6 h 17"/>
                  <a:gd name="T4" fmla="*/ 16 w 17"/>
                  <a:gd name="T5" fmla="*/ 3 h 17"/>
                  <a:gd name="T6" fmla="*/ 16 w 17"/>
                  <a:gd name="T7" fmla="*/ 1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2 h 17"/>
                  <a:gd name="T20" fmla="*/ 0 w 17"/>
                  <a:gd name="T21" fmla="*/ 4 h 17"/>
                  <a:gd name="T22" fmla="*/ 0 w 17"/>
                  <a:gd name="T23" fmla="*/ 8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2 h 17"/>
                  <a:gd name="T40" fmla="*/ 12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10"/>
                    </a:moveTo>
                    <a:lnTo>
                      <a:pt x="16" y="6"/>
                    </a:lnTo>
                    <a:lnTo>
                      <a:pt x="16" y="3"/>
                    </a:lnTo>
                    <a:lnTo>
                      <a:pt x="16" y="1"/>
                    </a:lnTo>
                    <a:lnTo>
                      <a:pt x="14" y="0"/>
                    </a:lnTo>
                    <a:lnTo>
                      <a:pt x="12" y="0"/>
                    </a:lnTo>
                    <a:lnTo>
                      <a:pt x="11" y="0"/>
                    </a:lnTo>
                    <a:lnTo>
                      <a:pt x="9" y="0"/>
                    </a:lnTo>
                    <a:lnTo>
                      <a:pt x="6" y="0"/>
                    </a:lnTo>
                    <a:lnTo>
                      <a:pt x="3" y="2"/>
                    </a:lnTo>
                    <a:lnTo>
                      <a:pt x="0" y="4"/>
                    </a:lnTo>
                    <a:lnTo>
                      <a:pt x="0" y="8"/>
                    </a:lnTo>
                    <a:lnTo>
                      <a:pt x="0" y="11"/>
                    </a:lnTo>
                    <a:lnTo>
                      <a:pt x="0" y="13"/>
                    </a:lnTo>
                    <a:lnTo>
                      <a:pt x="0" y="14"/>
                    </a:lnTo>
                    <a:lnTo>
                      <a:pt x="0" y="16"/>
                    </a:lnTo>
                    <a:lnTo>
                      <a:pt x="2" y="16"/>
                    </a:lnTo>
                    <a:lnTo>
                      <a:pt x="3" y="16"/>
                    </a:lnTo>
                    <a:lnTo>
                      <a:pt x="6" y="14"/>
                    </a:lnTo>
                    <a:lnTo>
                      <a:pt x="9" y="12"/>
                    </a:lnTo>
                    <a:lnTo>
                      <a:pt x="12" y="10"/>
                    </a:lnTo>
                  </a:path>
                </a:pathLst>
              </a:custGeom>
              <a:solidFill>
                <a:srgbClr val="333333"/>
              </a:solidFill>
              <a:ln w="9525" cap="rnd">
                <a:noFill/>
                <a:round/>
                <a:headEnd type="none" w="sm" len="sm"/>
                <a:tailEnd type="none" w="sm" len="sm"/>
              </a:ln>
            </p:spPr>
            <p:txBody>
              <a:bodyPr/>
              <a:lstStyle/>
              <a:p>
                <a:endParaRPr lang="en-US"/>
              </a:p>
            </p:txBody>
          </p:sp>
          <p:sp>
            <p:nvSpPr>
              <p:cNvPr id="9423" name="Freeform 103"/>
              <p:cNvSpPr>
                <a:spLocks/>
              </p:cNvSpPr>
              <p:nvPr/>
            </p:nvSpPr>
            <p:spPr bwMode="auto">
              <a:xfrm>
                <a:off x="324" y="1937"/>
                <a:ext cx="17" cy="17"/>
              </a:xfrm>
              <a:custGeom>
                <a:avLst/>
                <a:gdLst>
                  <a:gd name="T0" fmla="*/ 14 w 17"/>
                  <a:gd name="T1" fmla="*/ 9 h 17"/>
                  <a:gd name="T2" fmla="*/ 16 w 17"/>
                  <a:gd name="T3" fmla="*/ 6 h 17"/>
                  <a:gd name="T4" fmla="*/ 16 w 17"/>
                  <a:gd name="T5" fmla="*/ 3 h 17"/>
                  <a:gd name="T6" fmla="*/ 16 w 17"/>
                  <a:gd name="T7" fmla="*/ 0 h 17"/>
                  <a:gd name="T8" fmla="*/ 14 w 17"/>
                  <a:gd name="T9" fmla="*/ 0 h 17"/>
                  <a:gd name="T10" fmla="*/ 10 w 17"/>
                  <a:gd name="T11" fmla="*/ 0 h 17"/>
                  <a:gd name="T12" fmla="*/ 6 w 17"/>
                  <a:gd name="T13" fmla="*/ 0 h 17"/>
                  <a:gd name="T14" fmla="*/ 4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4 w 17"/>
                  <a:gd name="T27" fmla="*/ 16 h 17"/>
                  <a:gd name="T28" fmla="*/ 6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3"/>
                    </a:lnTo>
                    <a:lnTo>
                      <a:pt x="16" y="0"/>
                    </a:lnTo>
                    <a:lnTo>
                      <a:pt x="14" y="0"/>
                    </a:lnTo>
                    <a:lnTo>
                      <a:pt x="10" y="0"/>
                    </a:lnTo>
                    <a:lnTo>
                      <a:pt x="6" y="0"/>
                    </a:lnTo>
                    <a:lnTo>
                      <a:pt x="4" y="2"/>
                    </a:lnTo>
                    <a:lnTo>
                      <a:pt x="0" y="5"/>
                    </a:lnTo>
                    <a:lnTo>
                      <a:pt x="0" y="8"/>
                    </a:lnTo>
                    <a:lnTo>
                      <a:pt x="0" y="11"/>
                    </a:lnTo>
                    <a:lnTo>
                      <a:pt x="0" y="14"/>
                    </a:lnTo>
                    <a:lnTo>
                      <a:pt x="0" y="16"/>
                    </a:lnTo>
                    <a:lnTo>
                      <a:pt x="4" y="16"/>
                    </a:lnTo>
                    <a:lnTo>
                      <a:pt x="6"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424" name="Freeform 104"/>
              <p:cNvSpPr>
                <a:spLocks/>
              </p:cNvSpPr>
              <p:nvPr/>
            </p:nvSpPr>
            <p:spPr bwMode="auto">
              <a:xfrm>
                <a:off x="306" y="1931"/>
                <a:ext cx="28" cy="24"/>
              </a:xfrm>
              <a:custGeom>
                <a:avLst/>
                <a:gdLst>
                  <a:gd name="T0" fmla="*/ 0 w 28"/>
                  <a:gd name="T1" fmla="*/ 16 h 24"/>
                  <a:gd name="T2" fmla="*/ 27 w 28"/>
                  <a:gd name="T3" fmla="*/ 0 h 24"/>
                  <a:gd name="T4" fmla="*/ 27 w 28"/>
                  <a:gd name="T5" fmla="*/ 4 h 24"/>
                  <a:gd name="T6" fmla="*/ 20 w 28"/>
                  <a:gd name="T7" fmla="*/ 11 h 24"/>
                  <a:gd name="T8" fmla="*/ 17 w 28"/>
                  <a:gd name="T9" fmla="*/ 16 h 24"/>
                  <a:gd name="T10" fmla="*/ 7 w 28"/>
                  <a:gd name="T11" fmla="*/ 23 h 24"/>
                  <a:gd name="T12" fmla="*/ 4 w 28"/>
                  <a:gd name="T13" fmla="*/ 20 h 24"/>
                  <a:gd name="T14" fmla="*/ 0 w 28"/>
                  <a:gd name="T15" fmla="*/ 21 h 24"/>
                  <a:gd name="T16" fmla="*/ 0 w 28"/>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0" y="16"/>
                    </a:moveTo>
                    <a:lnTo>
                      <a:pt x="27" y="0"/>
                    </a:lnTo>
                    <a:lnTo>
                      <a:pt x="27" y="4"/>
                    </a:lnTo>
                    <a:lnTo>
                      <a:pt x="20" y="11"/>
                    </a:lnTo>
                    <a:lnTo>
                      <a:pt x="17" y="16"/>
                    </a:lnTo>
                    <a:lnTo>
                      <a:pt x="7" y="23"/>
                    </a:lnTo>
                    <a:lnTo>
                      <a:pt x="4" y="20"/>
                    </a:lnTo>
                    <a:lnTo>
                      <a:pt x="0" y="21"/>
                    </a:lnTo>
                    <a:lnTo>
                      <a:pt x="0" y="16"/>
                    </a:lnTo>
                  </a:path>
                </a:pathLst>
              </a:custGeom>
              <a:solidFill>
                <a:srgbClr val="333333"/>
              </a:solidFill>
              <a:ln w="9525" cap="rnd">
                <a:noFill/>
                <a:round/>
                <a:headEnd type="none" w="sm" len="sm"/>
                <a:tailEnd type="none" w="sm" len="sm"/>
              </a:ln>
            </p:spPr>
            <p:txBody>
              <a:bodyPr/>
              <a:lstStyle/>
              <a:p>
                <a:endParaRPr lang="en-US"/>
              </a:p>
            </p:txBody>
          </p:sp>
          <p:sp>
            <p:nvSpPr>
              <p:cNvPr id="9425" name="Freeform 105"/>
              <p:cNvSpPr>
                <a:spLocks/>
              </p:cNvSpPr>
              <p:nvPr/>
            </p:nvSpPr>
            <p:spPr bwMode="auto">
              <a:xfrm>
                <a:off x="314" y="1944"/>
                <a:ext cx="16" cy="17"/>
              </a:xfrm>
              <a:custGeom>
                <a:avLst/>
                <a:gdLst>
                  <a:gd name="T0" fmla="*/ 15 w 16"/>
                  <a:gd name="T1" fmla="*/ 11 h 17"/>
                  <a:gd name="T2" fmla="*/ 15 w 16"/>
                  <a:gd name="T3" fmla="*/ 0 h 17"/>
                  <a:gd name="T4" fmla="*/ 0 w 16"/>
                  <a:gd name="T5" fmla="*/ 1 h 17"/>
                  <a:gd name="T6" fmla="*/ 0 w 16"/>
                  <a:gd name="T7" fmla="*/ 16 h 17"/>
                  <a:gd name="T8" fmla="*/ 15 w 16"/>
                  <a:gd name="T9" fmla="*/ 1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1"/>
                    </a:moveTo>
                    <a:lnTo>
                      <a:pt x="15" y="0"/>
                    </a:lnTo>
                    <a:lnTo>
                      <a:pt x="0" y="1"/>
                    </a:lnTo>
                    <a:lnTo>
                      <a:pt x="0" y="16"/>
                    </a:lnTo>
                    <a:lnTo>
                      <a:pt x="15" y="11"/>
                    </a:lnTo>
                  </a:path>
                </a:pathLst>
              </a:custGeom>
              <a:solidFill>
                <a:srgbClr val="000000"/>
              </a:solidFill>
              <a:ln w="9525" cap="rnd">
                <a:noFill/>
                <a:round/>
                <a:headEnd type="none" w="sm" len="sm"/>
                <a:tailEnd type="none" w="sm" len="sm"/>
              </a:ln>
            </p:spPr>
            <p:txBody>
              <a:bodyPr/>
              <a:lstStyle/>
              <a:p>
                <a:endParaRPr lang="en-US"/>
              </a:p>
            </p:txBody>
          </p:sp>
          <p:sp>
            <p:nvSpPr>
              <p:cNvPr id="9426" name="Freeform 106"/>
              <p:cNvSpPr>
                <a:spLocks/>
              </p:cNvSpPr>
              <p:nvPr/>
            </p:nvSpPr>
            <p:spPr bwMode="auto">
              <a:xfrm>
                <a:off x="304" y="1946"/>
                <a:ext cx="17" cy="18"/>
              </a:xfrm>
              <a:custGeom>
                <a:avLst/>
                <a:gdLst>
                  <a:gd name="T0" fmla="*/ 0 w 17"/>
                  <a:gd name="T1" fmla="*/ 14 h 18"/>
                  <a:gd name="T2" fmla="*/ 0 w 17"/>
                  <a:gd name="T3" fmla="*/ 0 h 18"/>
                  <a:gd name="T4" fmla="*/ 16 w 17"/>
                  <a:gd name="T5" fmla="*/ 2 h 18"/>
                  <a:gd name="T6" fmla="*/ 16 w 17"/>
                  <a:gd name="T7" fmla="*/ 17 h 18"/>
                  <a:gd name="T8" fmla="*/ 0 w 17"/>
                  <a:gd name="T9" fmla="*/ 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4"/>
                    </a:moveTo>
                    <a:lnTo>
                      <a:pt x="0" y="0"/>
                    </a:lnTo>
                    <a:lnTo>
                      <a:pt x="16" y="2"/>
                    </a:lnTo>
                    <a:lnTo>
                      <a:pt x="16" y="17"/>
                    </a:lnTo>
                    <a:lnTo>
                      <a:pt x="0" y="14"/>
                    </a:lnTo>
                  </a:path>
                </a:pathLst>
              </a:custGeom>
              <a:solidFill>
                <a:srgbClr val="666666"/>
              </a:solidFill>
              <a:ln w="9525" cap="rnd">
                <a:noFill/>
                <a:round/>
                <a:headEnd type="none" w="sm" len="sm"/>
                <a:tailEnd type="none" w="sm" len="sm"/>
              </a:ln>
            </p:spPr>
            <p:txBody>
              <a:bodyPr/>
              <a:lstStyle/>
              <a:p>
                <a:endParaRPr lang="en-US"/>
              </a:p>
            </p:txBody>
          </p:sp>
          <p:sp>
            <p:nvSpPr>
              <p:cNvPr id="9427" name="Freeform 107"/>
              <p:cNvSpPr>
                <a:spLocks/>
              </p:cNvSpPr>
              <p:nvPr/>
            </p:nvSpPr>
            <p:spPr bwMode="auto">
              <a:xfrm>
                <a:off x="304" y="1930"/>
                <a:ext cx="30" cy="19"/>
              </a:xfrm>
              <a:custGeom>
                <a:avLst/>
                <a:gdLst>
                  <a:gd name="T0" fmla="*/ 29 w 30"/>
                  <a:gd name="T1" fmla="*/ 0 h 19"/>
                  <a:gd name="T2" fmla="*/ 26 w 30"/>
                  <a:gd name="T3" fmla="*/ 0 h 19"/>
                  <a:gd name="T4" fmla="*/ 0 w 30"/>
                  <a:gd name="T5" fmla="*/ 16 h 19"/>
                  <a:gd name="T6" fmla="*/ 0 w 30"/>
                  <a:gd name="T7" fmla="*/ 18 h 19"/>
                  <a:gd name="T8" fmla="*/ 29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29" y="0"/>
                    </a:moveTo>
                    <a:lnTo>
                      <a:pt x="26" y="0"/>
                    </a:lnTo>
                    <a:lnTo>
                      <a:pt x="0" y="16"/>
                    </a:lnTo>
                    <a:lnTo>
                      <a:pt x="0" y="18"/>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428" name="Freeform 108"/>
              <p:cNvSpPr>
                <a:spLocks/>
              </p:cNvSpPr>
              <p:nvPr/>
            </p:nvSpPr>
            <p:spPr bwMode="auto">
              <a:xfrm>
                <a:off x="318" y="1942"/>
                <a:ext cx="17" cy="17"/>
              </a:xfrm>
              <a:custGeom>
                <a:avLst/>
                <a:gdLst>
                  <a:gd name="T0" fmla="*/ 16 w 17"/>
                  <a:gd name="T1" fmla="*/ 11 h 17"/>
                  <a:gd name="T2" fmla="*/ 16 w 17"/>
                  <a:gd name="T3" fmla="*/ 0 h 17"/>
                  <a:gd name="T4" fmla="*/ 0 w 17"/>
                  <a:gd name="T5" fmla="*/ 1 h 17"/>
                  <a:gd name="T6" fmla="*/ 0 w 17"/>
                  <a:gd name="T7" fmla="*/ 16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16" y="0"/>
                    </a:lnTo>
                    <a:lnTo>
                      <a:pt x="0" y="1"/>
                    </a:lnTo>
                    <a:lnTo>
                      <a:pt x="0" y="16"/>
                    </a:lnTo>
                    <a:lnTo>
                      <a:pt x="16" y="11"/>
                    </a:lnTo>
                  </a:path>
                </a:pathLst>
              </a:custGeom>
              <a:solidFill>
                <a:srgbClr val="000000"/>
              </a:solidFill>
              <a:ln w="9525" cap="rnd">
                <a:noFill/>
                <a:round/>
                <a:headEnd type="none" w="sm" len="sm"/>
                <a:tailEnd type="none" w="sm" len="sm"/>
              </a:ln>
            </p:spPr>
            <p:txBody>
              <a:bodyPr/>
              <a:lstStyle/>
              <a:p>
                <a:endParaRPr lang="en-US"/>
              </a:p>
            </p:txBody>
          </p:sp>
          <p:sp>
            <p:nvSpPr>
              <p:cNvPr id="9429" name="Freeform 109"/>
              <p:cNvSpPr>
                <a:spLocks/>
              </p:cNvSpPr>
              <p:nvPr/>
            </p:nvSpPr>
            <p:spPr bwMode="auto">
              <a:xfrm>
                <a:off x="321" y="1941"/>
                <a:ext cx="17" cy="16"/>
              </a:xfrm>
              <a:custGeom>
                <a:avLst/>
                <a:gdLst>
                  <a:gd name="T0" fmla="*/ 16 w 17"/>
                  <a:gd name="T1" fmla="*/ 10 h 16"/>
                  <a:gd name="T2" fmla="*/ 16 w 17"/>
                  <a:gd name="T3" fmla="*/ 0 h 16"/>
                  <a:gd name="T4" fmla="*/ 0 w 17"/>
                  <a:gd name="T5" fmla="*/ 1 h 16"/>
                  <a:gd name="T6" fmla="*/ 0 w 17"/>
                  <a:gd name="T7" fmla="*/ 15 h 16"/>
                  <a:gd name="T8" fmla="*/ 16 w 17"/>
                  <a:gd name="T9" fmla="*/ 1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0"/>
                    </a:moveTo>
                    <a:lnTo>
                      <a:pt x="16" y="0"/>
                    </a:lnTo>
                    <a:lnTo>
                      <a:pt x="0" y="1"/>
                    </a:lnTo>
                    <a:lnTo>
                      <a:pt x="0" y="15"/>
                    </a:lnTo>
                    <a:lnTo>
                      <a:pt x="16" y="10"/>
                    </a:lnTo>
                  </a:path>
                </a:pathLst>
              </a:custGeom>
              <a:solidFill>
                <a:srgbClr val="000000"/>
              </a:solidFill>
              <a:ln w="9525" cap="rnd">
                <a:noFill/>
                <a:round/>
                <a:headEnd type="none" w="sm" len="sm"/>
                <a:tailEnd type="none" w="sm" len="sm"/>
              </a:ln>
            </p:spPr>
            <p:txBody>
              <a:bodyPr/>
              <a:lstStyle/>
              <a:p>
                <a:endParaRPr lang="en-US"/>
              </a:p>
            </p:txBody>
          </p:sp>
          <p:sp>
            <p:nvSpPr>
              <p:cNvPr id="9430" name="Freeform 110"/>
              <p:cNvSpPr>
                <a:spLocks/>
              </p:cNvSpPr>
              <p:nvPr/>
            </p:nvSpPr>
            <p:spPr bwMode="auto">
              <a:xfrm>
                <a:off x="147" y="1941"/>
                <a:ext cx="40" cy="79"/>
              </a:xfrm>
              <a:custGeom>
                <a:avLst/>
                <a:gdLst>
                  <a:gd name="T0" fmla="*/ 0 w 40"/>
                  <a:gd name="T1" fmla="*/ 55 h 79"/>
                  <a:gd name="T2" fmla="*/ 39 w 40"/>
                  <a:gd name="T3" fmla="*/ 78 h 79"/>
                  <a:gd name="T4" fmla="*/ 39 w 40"/>
                  <a:gd name="T5" fmla="*/ 23 h 79"/>
                  <a:gd name="T6" fmla="*/ 0 w 40"/>
                  <a:gd name="T7" fmla="*/ 0 h 79"/>
                  <a:gd name="T8" fmla="*/ 0 w 40"/>
                  <a:gd name="T9" fmla="*/ 55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55"/>
                    </a:moveTo>
                    <a:lnTo>
                      <a:pt x="39" y="78"/>
                    </a:lnTo>
                    <a:lnTo>
                      <a:pt x="39" y="23"/>
                    </a:lnTo>
                    <a:lnTo>
                      <a:pt x="0" y="0"/>
                    </a:lnTo>
                    <a:lnTo>
                      <a:pt x="0" y="55"/>
                    </a:lnTo>
                  </a:path>
                </a:pathLst>
              </a:custGeom>
              <a:solidFill>
                <a:srgbClr val="7167B1"/>
              </a:solidFill>
              <a:ln w="9525" cap="rnd">
                <a:noFill/>
                <a:round/>
                <a:headEnd type="none" w="sm" len="sm"/>
                <a:tailEnd type="none" w="sm" len="sm"/>
              </a:ln>
            </p:spPr>
            <p:txBody>
              <a:bodyPr/>
              <a:lstStyle/>
              <a:p>
                <a:endParaRPr lang="en-US"/>
              </a:p>
            </p:txBody>
          </p:sp>
          <p:sp>
            <p:nvSpPr>
              <p:cNvPr id="9431" name="Freeform 111"/>
              <p:cNvSpPr>
                <a:spLocks/>
              </p:cNvSpPr>
              <p:nvPr/>
            </p:nvSpPr>
            <p:spPr bwMode="auto">
              <a:xfrm>
                <a:off x="147" y="1852"/>
                <a:ext cx="194" cy="114"/>
              </a:xfrm>
              <a:custGeom>
                <a:avLst/>
                <a:gdLst>
                  <a:gd name="T0" fmla="*/ 152 w 194"/>
                  <a:gd name="T1" fmla="*/ 0 h 114"/>
                  <a:gd name="T2" fmla="*/ 0 w 194"/>
                  <a:gd name="T3" fmla="*/ 88 h 114"/>
                  <a:gd name="T4" fmla="*/ 38 w 194"/>
                  <a:gd name="T5" fmla="*/ 113 h 114"/>
                  <a:gd name="T6" fmla="*/ 193 w 194"/>
                  <a:gd name="T7" fmla="*/ 22 h 114"/>
                  <a:gd name="T8" fmla="*/ 152 w 194"/>
                  <a:gd name="T9" fmla="*/ 0 h 114"/>
                  <a:gd name="T10" fmla="*/ 0 60000 65536"/>
                  <a:gd name="T11" fmla="*/ 0 60000 65536"/>
                  <a:gd name="T12" fmla="*/ 0 60000 65536"/>
                  <a:gd name="T13" fmla="*/ 0 60000 65536"/>
                  <a:gd name="T14" fmla="*/ 0 60000 65536"/>
                  <a:gd name="T15" fmla="*/ 0 w 194"/>
                  <a:gd name="T16" fmla="*/ 0 h 114"/>
                  <a:gd name="T17" fmla="*/ 194 w 194"/>
                  <a:gd name="T18" fmla="*/ 114 h 114"/>
                </a:gdLst>
                <a:ahLst/>
                <a:cxnLst>
                  <a:cxn ang="T10">
                    <a:pos x="T0" y="T1"/>
                  </a:cxn>
                  <a:cxn ang="T11">
                    <a:pos x="T2" y="T3"/>
                  </a:cxn>
                  <a:cxn ang="T12">
                    <a:pos x="T4" y="T5"/>
                  </a:cxn>
                  <a:cxn ang="T13">
                    <a:pos x="T6" y="T7"/>
                  </a:cxn>
                  <a:cxn ang="T14">
                    <a:pos x="T8" y="T9"/>
                  </a:cxn>
                </a:cxnLst>
                <a:rect l="T15" t="T16" r="T17" b="T18"/>
                <a:pathLst>
                  <a:path w="194" h="114">
                    <a:moveTo>
                      <a:pt x="152" y="0"/>
                    </a:moveTo>
                    <a:lnTo>
                      <a:pt x="0" y="88"/>
                    </a:lnTo>
                    <a:lnTo>
                      <a:pt x="38" y="113"/>
                    </a:lnTo>
                    <a:lnTo>
                      <a:pt x="193" y="22"/>
                    </a:lnTo>
                    <a:lnTo>
                      <a:pt x="152" y="0"/>
                    </a:lnTo>
                  </a:path>
                </a:pathLst>
              </a:custGeom>
              <a:solidFill>
                <a:srgbClr val="A19ACB"/>
              </a:solidFill>
              <a:ln w="9525" cap="rnd">
                <a:noFill/>
                <a:round/>
                <a:headEnd type="none" w="sm" len="sm"/>
                <a:tailEnd type="none" w="sm" len="sm"/>
              </a:ln>
            </p:spPr>
            <p:txBody>
              <a:bodyPr/>
              <a:lstStyle/>
              <a:p>
                <a:endParaRPr lang="en-US"/>
              </a:p>
            </p:txBody>
          </p:sp>
          <p:sp>
            <p:nvSpPr>
              <p:cNvPr id="9432" name="Freeform 112"/>
              <p:cNvSpPr>
                <a:spLocks/>
              </p:cNvSpPr>
              <p:nvPr/>
            </p:nvSpPr>
            <p:spPr bwMode="auto">
              <a:xfrm>
                <a:off x="186" y="1876"/>
                <a:ext cx="155" cy="144"/>
              </a:xfrm>
              <a:custGeom>
                <a:avLst/>
                <a:gdLst>
                  <a:gd name="T0" fmla="*/ 154 w 155"/>
                  <a:gd name="T1" fmla="*/ 55 h 144"/>
                  <a:gd name="T2" fmla="*/ 0 w 155"/>
                  <a:gd name="T3" fmla="*/ 143 h 144"/>
                  <a:gd name="T4" fmla="*/ 0 w 155"/>
                  <a:gd name="T5" fmla="*/ 87 h 144"/>
                  <a:gd name="T6" fmla="*/ 154 w 155"/>
                  <a:gd name="T7" fmla="*/ 0 h 144"/>
                  <a:gd name="T8" fmla="*/ 154 w 155"/>
                  <a:gd name="T9" fmla="*/ 55 h 144"/>
                  <a:gd name="T10" fmla="*/ 0 60000 65536"/>
                  <a:gd name="T11" fmla="*/ 0 60000 65536"/>
                  <a:gd name="T12" fmla="*/ 0 60000 65536"/>
                  <a:gd name="T13" fmla="*/ 0 60000 65536"/>
                  <a:gd name="T14" fmla="*/ 0 60000 65536"/>
                  <a:gd name="T15" fmla="*/ 0 w 155"/>
                  <a:gd name="T16" fmla="*/ 0 h 144"/>
                  <a:gd name="T17" fmla="*/ 155 w 155"/>
                  <a:gd name="T18" fmla="*/ 144 h 144"/>
                </a:gdLst>
                <a:ahLst/>
                <a:cxnLst>
                  <a:cxn ang="T10">
                    <a:pos x="T0" y="T1"/>
                  </a:cxn>
                  <a:cxn ang="T11">
                    <a:pos x="T2" y="T3"/>
                  </a:cxn>
                  <a:cxn ang="T12">
                    <a:pos x="T4" y="T5"/>
                  </a:cxn>
                  <a:cxn ang="T13">
                    <a:pos x="T6" y="T7"/>
                  </a:cxn>
                  <a:cxn ang="T14">
                    <a:pos x="T8" y="T9"/>
                  </a:cxn>
                </a:cxnLst>
                <a:rect l="T15" t="T16" r="T17" b="T18"/>
                <a:pathLst>
                  <a:path w="155" h="144">
                    <a:moveTo>
                      <a:pt x="154" y="55"/>
                    </a:moveTo>
                    <a:lnTo>
                      <a:pt x="0" y="143"/>
                    </a:lnTo>
                    <a:lnTo>
                      <a:pt x="0" y="87"/>
                    </a:lnTo>
                    <a:lnTo>
                      <a:pt x="154" y="0"/>
                    </a:lnTo>
                    <a:lnTo>
                      <a:pt x="154" y="55"/>
                    </a:lnTo>
                  </a:path>
                </a:pathLst>
              </a:custGeom>
              <a:solidFill>
                <a:srgbClr val="3E347E"/>
              </a:solidFill>
              <a:ln w="9525" cap="rnd">
                <a:noFill/>
                <a:round/>
                <a:headEnd type="none" w="sm" len="sm"/>
                <a:tailEnd type="none" w="sm" len="sm"/>
              </a:ln>
            </p:spPr>
            <p:txBody>
              <a:bodyPr/>
              <a:lstStyle/>
              <a:p>
                <a:endParaRPr lang="en-US"/>
              </a:p>
            </p:txBody>
          </p:sp>
          <p:sp>
            <p:nvSpPr>
              <p:cNvPr id="9433" name="Freeform 113"/>
              <p:cNvSpPr>
                <a:spLocks/>
              </p:cNvSpPr>
              <p:nvPr/>
            </p:nvSpPr>
            <p:spPr bwMode="auto">
              <a:xfrm>
                <a:off x="186" y="1963"/>
                <a:ext cx="17" cy="57"/>
              </a:xfrm>
              <a:custGeom>
                <a:avLst/>
                <a:gdLst>
                  <a:gd name="T0" fmla="*/ 16 w 17"/>
                  <a:gd name="T1" fmla="*/ 54 h 57"/>
                  <a:gd name="T2" fmla="*/ 0 w 17"/>
                  <a:gd name="T3" fmla="*/ 56 h 57"/>
                  <a:gd name="T4" fmla="*/ 0 w 17"/>
                  <a:gd name="T5" fmla="*/ 1 h 57"/>
                  <a:gd name="T6" fmla="*/ 16 w 17"/>
                  <a:gd name="T7" fmla="*/ 0 h 57"/>
                  <a:gd name="T8" fmla="*/ 16 w 17"/>
                  <a:gd name="T9" fmla="*/ 54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16" y="54"/>
                    </a:moveTo>
                    <a:lnTo>
                      <a:pt x="0" y="56"/>
                    </a:lnTo>
                    <a:lnTo>
                      <a:pt x="0" y="1"/>
                    </a:lnTo>
                    <a:lnTo>
                      <a:pt x="16" y="0"/>
                    </a:lnTo>
                    <a:lnTo>
                      <a:pt x="16" y="54"/>
                    </a:lnTo>
                  </a:path>
                </a:pathLst>
              </a:custGeom>
              <a:solidFill>
                <a:srgbClr val="A19ACB"/>
              </a:solidFill>
              <a:ln w="9525" cap="rnd">
                <a:noFill/>
                <a:round/>
                <a:headEnd type="none" w="sm" len="sm"/>
                <a:tailEnd type="none" w="sm" len="sm"/>
              </a:ln>
            </p:spPr>
            <p:txBody>
              <a:bodyPr/>
              <a:lstStyle/>
              <a:p>
                <a:endParaRPr lang="en-US"/>
              </a:p>
            </p:txBody>
          </p:sp>
          <p:sp>
            <p:nvSpPr>
              <p:cNvPr id="9434" name="Freeform 114"/>
              <p:cNvSpPr>
                <a:spLocks/>
              </p:cNvSpPr>
              <p:nvPr/>
            </p:nvSpPr>
            <p:spPr bwMode="auto">
              <a:xfrm>
                <a:off x="212" y="1948"/>
                <a:ext cx="17" cy="58"/>
              </a:xfrm>
              <a:custGeom>
                <a:avLst/>
                <a:gdLst>
                  <a:gd name="T0" fmla="*/ 16 w 17"/>
                  <a:gd name="T1" fmla="*/ 0 h 58"/>
                  <a:gd name="T2" fmla="*/ 16 w 17"/>
                  <a:gd name="T3" fmla="*/ 54 h 58"/>
                  <a:gd name="T4" fmla="*/ 0 w 17"/>
                  <a:gd name="T5" fmla="*/ 57 h 58"/>
                  <a:gd name="T6" fmla="*/ 0 w 17"/>
                  <a:gd name="T7" fmla="*/ 1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4"/>
                    </a:lnTo>
                    <a:lnTo>
                      <a:pt x="0" y="57"/>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435" name="Freeform 115"/>
              <p:cNvSpPr>
                <a:spLocks/>
              </p:cNvSpPr>
              <p:nvPr/>
            </p:nvSpPr>
            <p:spPr bwMode="auto">
              <a:xfrm>
                <a:off x="237" y="1934"/>
                <a:ext cx="17" cy="58"/>
              </a:xfrm>
              <a:custGeom>
                <a:avLst/>
                <a:gdLst>
                  <a:gd name="T0" fmla="*/ 16 w 17"/>
                  <a:gd name="T1" fmla="*/ 0 h 58"/>
                  <a:gd name="T2" fmla="*/ 16 w 17"/>
                  <a:gd name="T3" fmla="*/ 55 h 58"/>
                  <a:gd name="T4" fmla="*/ 0 w 17"/>
                  <a:gd name="T5" fmla="*/ 57 h 58"/>
                  <a:gd name="T6" fmla="*/ 0 w 17"/>
                  <a:gd name="T7" fmla="*/ 0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5"/>
                    </a:lnTo>
                    <a:lnTo>
                      <a:pt x="0" y="57"/>
                    </a:lnTo>
                    <a:lnTo>
                      <a:pt x="0" y="0"/>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436" name="Freeform 116"/>
              <p:cNvSpPr>
                <a:spLocks/>
              </p:cNvSpPr>
              <p:nvPr/>
            </p:nvSpPr>
            <p:spPr bwMode="auto">
              <a:xfrm>
                <a:off x="262" y="1919"/>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437" name="Freeform 117"/>
              <p:cNvSpPr>
                <a:spLocks/>
              </p:cNvSpPr>
              <p:nvPr/>
            </p:nvSpPr>
            <p:spPr bwMode="auto">
              <a:xfrm>
                <a:off x="287" y="1904"/>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438" name="Freeform 118"/>
              <p:cNvSpPr>
                <a:spLocks/>
              </p:cNvSpPr>
              <p:nvPr/>
            </p:nvSpPr>
            <p:spPr bwMode="auto">
              <a:xfrm>
                <a:off x="312" y="1890"/>
                <a:ext cx="17" cy="59"/>
              </a:xfrm>
              <a:custGeom>
                <a:avLst/>
                <a:gdLst>
                  <a:gd name="T0" fmla="*/ 16 w 17"/>
                  <a:gd name="T1" fmla="*/ 0 h 59"/>
                  <a:gd name="T2" fmla="*/ 16 w 17"/>
                  <a:gd name="T3" fmla="*/ 56 h 59"/>
                  <a:gd name="T4" fmla="*/ 0 w 17"/>
                  <a:gd name="T5" fmla="*/ 58 h 59"/>
                  <a:gd name="T6" fmla="*/ 0 w 17"/>
                  <a:gd name="T7" fmla="*/ 1 h 59"/>
                  <a:gd name="T8" fmla="*/ 16 w 17"/>
                  <a:gd name="T9" fmla="*/ 0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0"/>
                    </a:moveTo>
                    <a:lnTo>
                      <a:pt x="16" y="56"/>
                    </a:lnTo>
                    <a:lnTo>
                      <a:pt x="0" y="58"/>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439" name="Freeform 119"/>
              <p:cNvSpPr>
                <a:spLocks/>
              </p:cNvSpPr>
              <p:nvPr/>
            </p:nvSpPr>
            <p:spPr bwMode="auto">
              <a:xfrm>
                <a:off x="337" y="1876"/>
                <a:ext cx="17" cy="59"/>
              </a:xfrm>
              <a:custGeom>
                <a:avLst/>
                <a:gdLst>
                  <a:gd name="T0" fmla="*/ 16 w 17"/>
                  <a:gd name="T1" fmla="*/ 55 h 59"/>
                  <a:gd name="T2" fmla="*/ 0 w 17"/>
                  <a:gd name="T3" fmla="*/ 58 h 59"/>
                  <a:gd name="T4" fmla="*/ 0 w 17"/>
                  <a:gd name="T5" fmla="*/ 1 h 59"/>
                  <a:gd name="T6" fmla="*/ 16 w 17"/>
                  <a:gd name="T7" fmla="*/ 0 h 59"/>
                  <a:gd name="T8" fmla="*/ 16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55"/>
                    </a:moveTo>
                    <a:lnTo>
                      <a:pt x="0" y="58"/>
                    </a:lnTo>
                    <a:lnTo>
                      <a:pt x="0" y="1"/>
                    </a:lnTo>
                    <a:lnTo>
                      <a:pt x="16" y="0"/>
                    </a:lnTo>
                    <a:lnTo>
                      <a:pt x="16" y="55"/>
                    </a:lnTo>
                  </a:path>
                </a:pathLst>
              </a:custGeom>
              <a:solidFill>
                <a:srgbClr val="A19ACB"/>
              </a:solidFill>
              <a:ln w="9525" cap="rnd">
                <a:noFill/>
                <a:round/>
                <a:headEnd type="none" w="sm" len="sm"/>
                <a:tailEnd type="none" w="sm" len="sm"/>
              </a:ln>
            </p:spPr>
            <p:txBody>
              <a:bodyPr/>
              <a:lstStyle/>
              <a:p>
                <a:endParaRPr lang="en-US"/>
              </a:p>
            </p:txBody>
          </p:sp>
          <p:sp>
            <p:nvSpPr>
              <p:cNvPr id="9440" name="Freeform 120"/>
              <p:cNvSpPr>
                <a:spLocks/>
              </p:cNvSpPr>
              <p:nvPr/>
            </p:nvSpPr>
            <p:spPr bwMode="auto">
              <a:xfrm>
                <a:off x="182" y="1961"/>
                <a:ext cx="17" cy="59"/>
              </a:xfrm>
              <a:custGeom>
                <a:avLst/>
                <a:gdLst>
                  <a:gd name="T0" fmla="*/ 0 w 17"/>
                  <a:gd name="T1" fmla="*/ 55 h 59"/>
                  <a:gd name="T2" fmla="*/ 16 w 17"/>
                  <a:gd name="T3" fmla="*/ 58 h 59"/>
                  <a:gd name="T4" fmla="*/ 16 w 17"/>
                  <a:gd name="T5" fmla="*/ 2 h 59"/>
                  <a:gd name="T6" fmla="*/ 0 w 17"/>
                  <a:gd name="T7" fmla="*/ 0 h 59"/>
                  <a:gd name="T8" fmla="*/ 0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0" y="55"/>
                    </a:moveTo>
                    <a:lnTo>
                      <a:pt x="16" y="58"/>
                    </a:lnTo>
                    <a:lnTo>
                      <a:pt x="16" y="2"/>
                    </a:lnTo>
                    <a:lnTo>
                      <a:pt x="0" y="0"/>
                    </a:lnTo>
                    <a:lnTo>
                      <a:pt x="0" y="55"/>
                    </a:lnTo>
                  </a:path>
                </a:pathLst>
              </a:custGeom>
              <a:solidFill>
                <a:srgbClr val="D0CDE5"/>
              </a:solidFill>
              <a:ln w="9525" cap="rnd">
                <a:noFill/>
                <a:round/>
                <a:headEnd type="none" w="sm" len="sm"/>
                <a:tailEnd type="none" w="sm" len="sm"/>
              </a:ln>
            </p:spPr>
            <p:txBody>
              <a:bodyPr/>
              <a:lstStyle/>
              <a:p>
                <a:endParaRPr lang="en-US"/>
              </a:p>
            </p:txBody>
          </p:sp>
          <p:sp>
            <p:nvSpPr>
              <p:cNvPr id="9441" name="Freeform 121"/>
              <p:cNvSpPr>
                <a:spLocks/>
              </p:cNvSpPr>
              <p:nvPr/>
            </p:nvSpPr>
            <p:spPr bwMode="auto">
              <a:xfrm>
                <a:off x="147" y="1941"/>
                <a:ext cx="17" cy="60"/>
              </a:xfrm>
              <a:custGeom>
                <a:avLst/>
                <a:gdLst>
                  <a:gd name="T0" fmla="*/ 0 w 17"/>
                  <a:gd name="T1" fmla="*/ 56 h 60"/>
                  <a:gd name="T2" fmla="*/ 16 w 17"/>
                  <a:gd name="T3" fmla="*/ 59 h 60"/>
                  <a:gd name="T4" fmla="*/ 16 w 17"/>
                  <a:gd name="T5" fmla="*/ 1 h 60"/>
                  <a:gd name="T6" fmla="*/ 0 w 17"/>
                  <a:gd name="T7" fmla="*/ 0 h 60"/>
                  <a:gd name="T8" fmla="*/ 0 w 17"/>
                  <a:gd name="T9" fmla="*/ 56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56"/>
                    </a:moveTo>
                    <a:lnTo>
                      <a:pt x="16" y="59"/>
                    </a:lnTo>
                    <a:lnTo>
                      <a:pt x="16" y="1"/>
                    </a:lnTo>
                    <a:lnTo>
                      <a:pt x="0" y="0"/>
                    </a:lnTo>
                    <a:lnTo>
                      <a:pt x="0" y="56"/>
                    </a:lnTo>
                  </a:path>
                </a:pathLst>
              </a:custGeom>
              <a:solidFill>
                <a:srgbClr val="D0CDE5"/>
              </a:solidFill>
              <a:ln w="9525" cap="rnd">
                <a:noFill/>
                <a:round/>
                <a:headEnd type="none" w="sm" len="sm"/>
                <a:tailEnd type="none" w="sm" len="sm"/>
              </a:ln>
            </p:spPr>
            <p:txBody>
              <a:bodyPr/>
              <a:lstStyle/>
              <a:p>
                <a:endParaRPr lang="en-US"/>
              </a:p>
            </p:txBody>
          </p:sp>
          <p:sp>
            <p:nvSpPr>
              <p:cNvPr id="9442" name="Freeform 122"/>
              <p:cNvSpPr>
                <a:spLocks/>
              </p:cNvSpPr>
              <p:nvPr/>
            </p:nvSpPr>
            <p:spPr bwMode="auto">
              <a:xfrm>
                <a:off x="156" y="1930"/>
                <a:ext cx="34" cy="29"/>
              </a:xfrm>
              <a:custGeom>
                <a:avLst/>
                <a:gdLst>
                  <a:gd name="T0" fmla="*/ 33 w 34"/>
                  <a:gd name="T1" fmla="*/ 0 h 29"/>
                  <a:gd name="T2" fmla="*/ 0 w 34"/>
                  <a:gd name="T3" fmla="*/ 9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9"/>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443" name="Freeform 123"/>
              <p:cNvSpPr>
                <a:spLocks/>
              </p:cNvSpPr>
              <p:nvPr/>
            </p:nvSpPr>
            <p:spPr bwMode="auto">
              <a:xfrm>
                <a:off x="188" y="1930"/>
                <a:ext cx="36" cy="29"/>
              </a:xfrm>
              <a:custGeom>
                <a:avLst/>
                <a:gdLst>
                  <a:gd name="T0" fmla="*/ 0 w 36"/>
                  <a:gd name="T1" fmla="*/ 0 h 29"/>
                  <a:gd name="T2" fmla="*/ 35 w 36"/>
                  <a:gd name="T3" fmla="*/ 7 h 29"/>
                  <a:gd name="T4" fmla="*/ 0 w 36"/>
                  <a:gd name="T5" fmla="*/ 28 h 29"/>
                  <a:gd name="T6" fmla="*/ 0 w 36"/>
                  <a:gd name="T7" fmla="*/ 0 h 29"/>
                  <a:gd name="T8" fmla="*/ 0 60000 65536"/>
                  <a:gd name="T9" fmla="*/ 0 60000 65536"/>
                  <a:gd name="T10" fmla="*/ 0 60000 65536"/>
                  <a:gd name="T11" fmla="*/ 0 60000 65536"/>
                  <a:gd name="T12" fmla="*/ 0 w 36"/>
                  <a:gd name="T13" fmla="*/ 0 h 29"/>
                  <a:gd name="T14" fmla="*/ 36 w 36"/>
                  <a:gd name="T15" fmla="*/ 29 h 29"/>
                </a:gdLst>
                <a:ahLst/>
                <a:cxnLst>
                  <a:cxn ang="T8">
                    <a:pos x="T0" y="T1"/>
                  </a:cxn>
                  <a:cxn ang="T9">
                    <a:pos x="T2" y="T3"/>
                  </a:cxn>
                  <a:cxn ang="T10">
                    <a:pos x="T4" y="T5"/>
                  </a:cxn>
                  <a:cxn ang="T11">
                    <a:pos x="T6" y="T7"/>
                  </a:cxn>
                </a:cxnLst>
                <a:rect l="T12" t="T13" r="T14" b="T15"/>
                <a:pathLst>
                  <a:path w="36" h="29">
                    <a:moveTo>
                      <a:pt x="0" y="0"/>
                    </a:moveTo>
                    <a:lnTo>
                      <a:pt x="35"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444" name="Freeform 124"/>
              <p:cNvSpPr>
                <a:spLocks/>
              </p:cNvSpPr>
              <p:nvPr/>
            </p:nvSpPr>
            <p:spPr bwMode="auto">
              <a:xfrm>
                <a:off x="156" y="1920"/>
                <a:ext cx="35" cy="22"/>
              </a:xfrm>
              <a:custGeom>
                <a:avLst/>
                <a:gdLst>
                  <a:gd name="T0" fmla="*/ 32 w 35"/>
                  <a:gd name="T1" fmla="*/ 10 h 22"/>
                  <a:gd name="T2" fmla="*/ 0 w 35"/>
                  <a:gd name="T3" fmla="*/ 21 h 22"/>
                  <a:gd name="T4" fmla="*/ 34 w 35"/>
                  <a:gd name="T5" fmla="*/ 0 h 22"/>
                  <a:gd name="T6" fmla="*/ 32 w 35"/>
                  <a:gd name="T7" fmla="*/ 10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32" y="10"/>
                    </a:moveTo>
                    <a:lnTo>
                      <a:pt x="0" y="21"/>
                    </a:lnTo>
                    <a:lnTo>
                      <a:pt x="34"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445" name="Freeform 125"/>
              <p:cNvSpPr>
                <a:spLocks/>
              </p:cNvSpPr>
              <p:nvPr/>
            </p:nvSpPr>
            <p:spPr bwMode="auto">
              <a:xfrm>
                <a:off x="189" y="1920"/>
                <a:ext cx="35" cy="20"/>
              </a:xfrm>
              <a:custGeom>
                <a:avLst/>
                <a:gdLst>
                  <a:gd name="T0" fmla="*/ 0 w 35"/>
                  <a:gd name="T1" fmla="*/ 10 h 20"/>
                  <a:gd name="T2" fmla="*/ 0 w 35"/>
                  <a:gd name="T3" fmla="*/ 0 h 20"/>
                  <a:gd name="T4" fmla="*/ 34 w 35"/>
                  <a:gd name="T5" fmla="*/ 19 h 20"/>
                  <a:gd name="T6" fmla="*/ 0 w 35"/>
                  <a:gd name="T7" fmla="*/ 1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0"/>
                    </a:moveTo>
                    <a:lnTo>
                      <a:pt x="0" y="0"/>
                    </a:lnTo>
                    <a:lnTo>
                      <a:pt x="34"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446" name="Freeform 126"/>
              <p:cNvSpPr>
                <a:spLocks/>
              </p:cNvSpPr>
              <p:nvPr/>
            </p:nvSpPr>
            <p:spPr bwMode="auto">
              <a:xfrm>
                <a:off x="264" y="1868"/>
                <a:ext cx="34" cy="29"/>
              </a:xfrm>
              <a:custGeom>
                <a:avLst/>
                <a:gdLst>
                  <a:gd name="T0" fmla="*/ 33 w 34"/>
                  <a:gd name="T1" fmla="*/ 0 h 29"/>
                  <a:gd name="T2" fmla="*/ 0 w 34"/>
                  <a:gd name="T3" fmla="*/ 8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8"/>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447" name="Freeform 127"/>
              <p:cNvSpPr>
                <a:spLocks/>
              </p:cNvSpPr>
              <p:nvPr/>
            </p:nvSpPr>
            <p:spPr bwMode="auto">
              <a:xfrm>
                <a:off x="296" y="1868"/>
                <a:ext cx="37" cy="29"/>
              </a:xfrm>
              <a:custGeom>
                <a:avLst/>
                <a:gdLst>
                  <a:gd name="T0" fmla="*/ 0 w 37"/>
                  <a:gd name="T1" fmla="*/ 0 h 29"/>
                  <a:gd name="T2" fmla="*/ 36 w 37"/>
                  <a:gd name="T3" fmla="*/ 7 h 29"/>
                  <a:gd name="T4" fmla="*/ 0 w 37"/>
                  <a:gd name="T5" fmla="*/ 28 h 29"/>
                  <a:gd name="T6" fmla="*/ 0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0"/>
                    </a:moveTo>
                    <a:lnTo>
                      <a:pt x="36"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448" name="Freeform 128"/>
              <p:cNvSpPr>
                <a:spLocks/>
              </p:cNvSpPr>
              <p:nvPr/>
            </p:nvSpPr>
            <p:spPr bwMode="auto">
              <a:xfrm>
                <a:off x="264" y="1858"/>
                <a:ext cx="36" cy="21"/>
              </a:xfrm>
              <a:custGeom>
                <a:avLst/>
                <a:gdLst>
                  <a:gd name="T0" fmla="*/ 32 w 36"/>
                  <a:gd name="T1" fmla="*/ 10 h 21"/>
                  <a:gd name="T2" fmla="*/ 0 w 36"/>
                  <a:gd name="T3" fmla="*/ 20 h 21"/>
                  <a:gd name="T4" fmla="*/ 35 w 36"/>
                  <a:gd name="T5" fmla="*/ 0 h 21"/>
                  <a:gd name="T6" fmla="*/ 32 w 36"/>
                  <a:gd name="T7" fmla="*/ 1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2" y="10"/>
                    </a:moveTo>
                    <a:lnTo>
                      <a:pt x="0" y="20"/>
                    </a:lnTo>
                    <a:lnTo>
                      <a:pt x="35"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449" name="Freeform 129"/>
              <p:cNvSpPr>
                <a:spLocks/>
              </p:cNvSpPr>
              <p:nvPr/>
            </p:nvSpPr>
            <p:spPr bwMode="auto">
              <a:xfrm>
                <a:off x="297" y="1858"/>
                <a:ext cx="36" cy="20"/>
              </a:xfrm>
              <a:custGeom>
                <a:avLst/>
                <a:gdLst>
                  <a:gd name="T0" fmla="*/ 0 w 36"/>
                  <a:gd name="T1" fmla="*/ 10 h 20"/>
                  <a:gd name="T2" fmla="*/ 1 w 36"/>
                  <a:gd name="T3" fmla="*/ 0 h 20"/>
                  <a:gd name="T4" fmla="*/ 35 w 36"/>
                  <a:gd name="T5" fmla="*/ 19 h 20"/>
                  <a:gd name="T6" fmla="*/ 0 w 36"/>
                  <a:gd name="T7" fmla="*/ 10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10"/>
                    </a:moveTo>
                    <a:lnTo>
                      <a:pt x="1" y="0"/>
                    </a:lnTo>
                    <a:lnTo>
                      <a:pt x="35"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450" name="Freeform 130"/>
              <p:cNvSpPr>
                <a:spLocks/>
              </p:cNvSpPr>
              <p:nvPr/>
            </p:nvSpPr>
            <p:spPr bwMode="auto">
              <a:xfrm>
                <a:off x="211" y="1897"/>
                <a:ext cx="35" cy="30"/>
              </a:xfrm>
              <a:custGeom>
                <a:avLst/>
                <a:gdLst>
                  <a:gd name="T0" fmla="*/ 34 w 35"/>
                  <a:gd name="T1" fmla="*/ 0 h 30"/>
                  <a:gd name="T2" fmla="*/ 0 w 35"/>
                  <a:gd name="T3" fmla="*/ 9 h 30"/>
                  <a:gd name="T4" fmla="*/ 32 w 35"/>
                  <a:gd name="T5" fmla="*/ 29 h 30"/>
                  <a:gd name="T6" fmla="*/ 34 w 35"/>
                  <a:gd name="T7" fmla="*/ 0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34" y="0"/>
                    </a:moveTo>
                    <a:lnTo>
                      <a:pt x="0" y="9"/>
                    </a:lnTo>
                    <a:lnTo>
                      <a:pt x="32" y="29"/>
                    </a:lnTo>
                    <a:lnTo>
                      <a:pt x="34" y="0"/>
                    </a:lnTo>
                  </a:path>
                </a:pathLst>
              </a:custGeom>
              <a:solidFill>
                <a:srgbClr val="B3B3B3"/>
              </a:solidFill>
              <a:ln w="9525" cap="rnd">
                <a:noFill/>
                <a:round/>
                <a:headEnd type="none" w="sm" len="sm"/>
                <a:tailEnd type="none" w="sm" len="sm"/>
              </a:ln>
            </p:spPr>
            <p:txBody>
              <a:bodyPr/>
              <a:lstStyle/>
              <a:p>
                <a:endParaRPr lang="en-US"/>
              </a:p>
            </p:txBody>
          </p:sp>
          <p:sp>
            <p:nvSpPr>
              <p:cNvPr id="9451" name="Freeform 131"/>
              <p:cNvSpPr>
                <a:spLocks/>
              </p:cNvSpPr>
              <p:nvPr/>
            </p:nvSpPr>
            <p:spPr bwMode="auto">
              <a:xfrm>
                <a:off x="244" y="1897"/>
                <a:ext cx="36" cy="30"/>
              </a:xfrm>
              <a:custGeom>
                <a:avLst/>
                <a:gdLst>
                  <a:gd name="T0" fmla="*/ 0 w 36"/>
                  <a:gd name="T1" fmla="*/ 0 h 30"/>
                  <a:gd name="T2" fmla="*/ 35 w 36"/>
                  <a:gd name="T3" fmla="*/ 8 h 30"/>
                  <a:gd name="T4" fmla="*/ 0 w 36"/>
                  <a:gd name="T5" fmla="*/ 29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0" y="0"/>
                    </a:moveTo>
                    <a:lnTo>
                      <a:pt x="35" y="8"/>
                    </a:lnTo>
                    <a:lnTo>
                      <a:pt x="0" y="29"/>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452" name="Freeform 132"/>
              <p:cNvSpPr>
                <a:spLocks/>
              </p:cNvSpPr>
              <p:nvPr/>
            </p:nvSpPr>
            <p:spPr bwMode="auto">
              <a:xfrm>
                <a:off x="211" y="1888"/>
                <a:ext cx="36" cy="21"/>
              </a:xfrm>
              <a:custGeom>
                <a:avLst/>
                <a:gdLst>
                  <a:gd name="T0" fmla="*/ 33 w 36"/>
                  <a:gd name="T1" fmla="*/ 9 h 21"/>
                  <a:gd name="T2" fmla="*/ 0 w 36"/>
                  <a:gd name="T3" fmla="*/ 20 h 21"/>
                  <a:gd name="T4" fmla="*/ 35 w 36"/>
                  <a:gd name="T5" fmla="*/ 0 h 21"/>
                  <a:gd name="T6" fmla="*/ 33 w 36"/>
                  <a:gd name="T7" fmla="*/ 9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3" y="9"/>
                    </a:moveTo>
                    <a:lnTo>
                      <a:pt x="0" y="20"/>
                    </a:lnTo>
                    <a:lnTo>
                      <a:pt x="35" y="0"/>
                    </a:lnTo>
                    <a:lnTo>
                      <a:pt x="33" y="9"/>
                    </a:lnTo>
                  </a:path>
                </a:pathLst>
              </a:custGeom>
              <a:solidFill>
                <a:srgbClr val="E6E6E6"/>
              </a:solidFill>
              <a:ln w="9525" cap="rnd">
                <a:noFill/>
                <a:round/>
                <a:headEnd type="none" w="sm" len="sm"/>
                <a:tailEnd type="none" w="sm" len="sm"/>
              </a:ln>
            </p:spPr>
            <p:txBody>
              <a:bodyPr/>
              <a:lstStyle/>
              <a:p>
                <a:endParaRPr lang="en-US"/>
              </a:p>
            </p:txBody>
          </p:sp>
          <p:sp>
            <p:nvSpPr>
              <p:cNvPr id="9453" name="Freeform 133"/>
              <p:cNvSpPr>
                <a:spLocks/>
              </p:cNvSpPr>
              <p:nvPr/>
            </p:nvSpPr>
            <p:spPr bwMode="auto">
              <a:xfrm>
                <a:off x="245" y="1888"/>
                <a:ext cx="35" cy="20"/>
              </a:xfrm>
              <a:custGeom>
                <a:avLst/>
                <a:gdLst>
                  <a:gd name="T0" fmla="*/ 0 w 35"/>
                  <a:gd name="T1" fmla="*/ 9 h 20"/>
                  <a:gd name="T2" fmla="*/ 0 w 35"/>
                  <a:gd name="T3" fmla="*/ 0 h 20"/>
                  <a:gd name="T4" fmla="*/ 34 w 35"/>
                  <a:gd name="T5" fmla="*/ 19 h 20"/>
                  <a:gd name="T6" fmla="*/ 0 w 35"/>
                  <a:gd name="T7" fmla="*/ 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9"/>
                    </a:moveTo>
                    <a:lnTo>
                      <a:pt x="0" y="0"/>
                    </a:lnTo>
                    <a:lnTo>
                      <a:pt x="34" y="19"/>
                    </a:lnTo>
                    <a:lnTo>
                      <a:pt x="0" y="9"/>
                    </a:lnTo>
                  </a:path>
                </a:pathLst>
              </a:custGeom>
              <a:solidFill>
                <a:srgbClr val="7F7F7F"/>
              </a:solidFill>
              <a:ln w="9525" cap="rnd">
                <a:noFill/>
                <a:round/>
                <a:headEnd type="none" w="sm" len="sm"/>
                <a:tailEnd type="none" w="sm" len="sm"/>
              </a:ln>
            </p:spPr>
            <p:txBody>
              <a:bodyPr/>
              <a:lstStyle/>
              <a:p>
                <a:endParaRPr lang="en-US"/>
              </a:p>
            </p:txBody>
          </p:sp>
          <p:sp>
            <p:nvSpPr>
              <p:cNvPr id="9454" name="Freeform 134"/>
              <p:cNvSpPr>
                <a:spLocks/>
              </p:cNvSpPr>
              <p:nvPr/>
            </p:nvSpPr>
            <p:spPr bwMode="auto">
              <a:xfrm>
                <a:off x="156" y="2001"/>
                <a:ext cx="17" cy="16"/>
              </a:xfrm>
              <a:custGeom>
                <a:avLst/>
                <a:gdLst>
                  <a:gd name="T0" fmla="*/ 0 w 17"/>
                  <a:gd name="T1" fmla="*/ 9 h 16"/>
                  <a:gd name="T2" fmla="*/ 16 w 17"/>
                  <a:gd name="T3" fmla="*/ 15 h 16"/>
                  <a:gd name="T4" fmla="*/ 16 w 17"/>
                  <a:gd name="T5" fmla="*/ 4 h 16"/>
                  <a:gd name="T6" fmla="*/ 0 w 17"/>
                  <a:gd name="T7" fmla="*/ 0 h 16"/>
                  <a:gd name="T8" fmla="*/ 0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9"/>
                    </a:moveTo>
                    <a:lnTo>
                      <a:pt x="16" y="15"/>
                    </a:lnTo>
                    <a:lnTo>
                      <a:pt x="16" y="4"/>
                    </a:lnTo>
                    <a:lnTo>
                      <a:pt x="0" y="0"/>
                    </a:lnTo>
                    <a:lnTo>
                      <a:pt x="0" y="9"/>
                    </a:lnTo>
                  </a:path>
                </a:pathLst>
              </a:custGeom>
              <a:solidFill>
                <a:srgbClr val="999999"/>
              </a:solidFill>
              <a:ln w="9525" cap="rnd">
                <a:noFill/>
                <a:round/>
                <a:headEnd type="none" w="sm" len="sm"/>
                <a:tailEnd type="none" w="sm" len="sm"/>
              </a:ln>
            </p:spPr>
            <p:txBody>
              <a:bodyPr/>
              <a:lstStyle/>
              <a:p>
                <a:endParaRPr lang="en-US"/>
              </a:p>
            </p:txBody>
          </p:sp>
          <p:sp>
            <p:nvSpPr>
              <p:cNvPr id="9455" name="Freeform 135"/>
              <p:cNvSpPr>
                <a:spLocks/>
              </p:cNvSpPr>
              <p:nvPr/>
            </p:nvSpPr>
            <p:spPr bwMode="auto">
              <a:xfrm>
                <a:off x="156" y="1998"/>
                <a:ext cx="17" cy="17"/>
              </a:xfrm>
              <a:custGeom>
                <a:avLst/>
                <a:gdLst>
                  <a:gd name="T0" fmla="*/ 8 w 17"/>
                  <a:gd name="T1" fmla="*/ 0 h 17"/>
                  <a:gd name="T2" fmla="*/ 0 w 17"/>
                  <a:gd name="T3" fmla="*/ 6 h 17"/>
                  <a:gd name="T4" fmla="*/ 7 w 17"/>
                  <a:gd name="T5" fmla="*/ 16 h 17"/>
                  <a:gd name="T6" fmla="*/ 16 w 17"/>
                  <a:gd name="T7" fmla="*/ 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6"/>
                    </a:lnTo>
                    <a:lnTo>
                      <a:pt x="7" y="16"/>
                    </a:lnTo>
                    <a:lnTo>
                      <a:pt x="16" y="6"/>
                    </a:lnTo>
                    <a:lnTo>
                      <a:pt x="8" y="0"/>
                    </a:lnTo>
                  </a:path>
                </a:pathLst>
              </a:custGeom>
              <a:solidFill>
                <a:srgbClr val="CCCCCC"/>
              </a:solidFill>
              <a:ln w="9525" cap="rnd">
                <a:noFill/>
                <a:round/>
                <a:headEnd type="none" w="sm" len="sm"/>
                <a:tailEnd type="none" w="sm" len="sm"/>
              </a:ln>
            </p:spPr>
            <p:txBody>
              <a:bodyPr/>
              <a:lstStyle/>
              <a:p>
                <a:endParaRPr lang="en-US"/>
              </a:p>
            </p:txBody>
          </p:sp>
          <p:sp>
            <p:nvSpPr>
              <p:cNvPr id="9456" name="Freeform 136"/>
              <p:cNvSpPr>
                <a:spLocks/>
              </p:cNvSpPr>
              <p:nvPr/>
            </p:nvSpPr>
            <p:spPr bwMode="auto">
              <a:xfrm>
                <a:off x="163" y="2001"/>
                <a:ext cx="17" cy="16"/>
              </a:xfrm>
              <a:custGeom>
                <a:avLst/>
                <a:gdLst>
                  <a:gd name="T0" fmla="*/ 16 w 17"/>
                  <a:gd name="T1" fmla="*/ 9 h 16"/>
                  <a:gd name="T2" fmla="*/ 0 w 17"/>
                  <a:gd name="T3" fmla="*/ 15 h 16"/>
                  <a:gd name="T4" fmla="*/ 0 w 17"/>
                  <a:gd name="T5" fmla="*/ 4 h 16"/>
                  <a:gd name="T6" fmla="*/ 16 w 17"/>
                  <a:gd name="T7" fmla="*/ 0 h 16"/>
                  <a:gd name="T8" fmla="*/ 16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9"/>
                    </a:moveTo>
                    <a:lnTo>
                      <a:pt x="0" y="15"/>
                    </a:lnTo>
                    <a:lnTo>
                      <a:pt x="0" y="4"/>
                    </a:lnTo>
                    <a:lnTo>
                      <a:pt x="16" y="0"/>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457" name="Freeform 137"/>
              <p:cNvSpPr>
                <a:spLocks/>
              </p:cNvSpPr>
              <p:nvPr/>
            </p:nvSpPr>
            <p:spPr bwMode="auto">
              <a:xfrm>
                <a:off x="310" y="1886"/>
                <a:ext cx="17" cy="18"/>
              </a:xfrm>
              <a:custGeom>
                <a:avLst/>
                <a:gdLst>
                  <a:gd name="T0" fmla="*/ 16 w 17"/>
                  <a:gd name="T1" fmla="*/ 8 h 18"/>
                  <a:gd name="T2" fmla="*/ 6 w 17"/>
                  <a:gd name="T3" fmla="*/ 0 h 18"/>
                  <a:gd name="T4" fmla="*/ 0 w 17"/>
                  <a:gd name="T5" fmla="*/ 8 h 18"/>
                  <a:gd name="T6" fmla="*/ 6 w 17"/>
                  <a:gd name="T7" fmla="*/ 17 h 18"/>
                  <a:gd name="T8" fmla="*/ 16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8"/>
                    </a:moveTo>
                    <a:lnTo>
                      <a:pt x="6" y="0"/>
                    </a:lnTo>
                    <a:lnTo>
                      <a:pt x="0" y="8"/>
                    </a:lnTo>
                    <a:lnTo>
                      <a:pt x="6" y="17"/>
                    </a:lnTo>
                    <a:lnTo>
                      <a:pt x="16" y="8"/>
                    </a:lnTo>
                  </a:path>
                </a:pathLst>
              </a:custGeom>
              <a:solidFill>
                <a:srgbClr val="191919"/>
              </a:solidFill>
              <a:ln w="9525" cap="rnd">
                <a:noFill/>
                <a:round/>
                <a:headEnd type="none" w="sm" len="sm"/>
                <a:tailEnd type="none" w="sm" len="sm"/>
              </a:ln>
            </p:spPr>
            <p:txBody>
              <a:bodyPr/>
              <a:lstStyle/>
              <a:p>
                <a:endParaRPr lang="en-US"/>
              </a:p>
            </p:txBody>
          </p:sp>
          <p:sp>
            <p:nvSpPr>
              <p:cNvPr id="9458" name="Freeform 138"/>
              <p:cNvSpPr>
                <a:spLocks/>
              </p:cNvSpPr>
              <p:nvPr/>
            </p:nvSpPr>
            <p:spPr bwMode="auto">
              <a:xfrm>
                <a:off x="306" y="1994"/>
                <a:ext cx="44" cy="38"/>
              </a:xfrm>
              <a:custGeom>
                <a:avLst/>
                <a:gdLst>
                  <a:gd name="T0" fmla="*/ 0 w 44"/>
                  <a:gd name="T1" fmla="*/ 22 h 38"/>
                  <a:gd name="T2" fmla="*/ 43 w 44"/>
                  <a:gd name="T3" fmla="*/ 0 h 38"/>
                  <a:gd name="T4" fmla="*/ 23 w 44"/>
                  <a:gd name="T5" fmla="*/ 24 h 38"/>
                  <a:gd name="T6" fmla="*/ 1 w 44"/>
                  <a:gd name="T7" fmla="*/ 37 h 38"/>
                  <a:gd name="T8" fmla="*/ 0 w 44"/>
                  <a:gd name="T9" fmla="*/ 22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2"/>
                    </a:moveTo>
                    <a:lnTo>
                      <a:pt x="43" y="0"/>
                    </a:lnTo>
                    <a:lnTo>
                      <a:pt x="23" y="24"/>
                    </a:lnTo>
                    <a:lnTo>
                      <a:pt x="1" y="37"/>
                    </a:lnTo>
                    <a:lnTo>
                      <a:pt x="0" y="22"/>
                    </a:lnTo>
                  </a:path>
                </a:pathLst>
              </a:custGeom>
              <a:solidFill>
                <a:srgbClr val="333333"/>
              </a:solidFill>
              <a:ln w="9525" cap="rnd">
                <a:noFill/>
                <a:round/>
                <a:headEnd type="none" w="sm" len="sm"/>
                <a:tailEnd type="none" w="sm" len="sm"/>
              </a:ln>
            </p:spPr>
            <p:txBody>
              <a:bodyPr/>
              <a:lstStyle/>
              <a:p>
                <a:endParaRPr lang="en-US"/>
              </a:p>
            </p:txBody>
          </p:sp>
          <p:sp>
            <p:nvSpPr>
              <p:cNvPr id="9459" name="Freeform 139"/>
              <p:cNvSpPr>
                <a:spLocks/>
              </p:cNvSpPr>
              <p:nvPr/>
            </p:nvSpPr>
            <p:spPr bwMode="auto">
              <a:xfrm>
                <a:off x="272" y="1998"/>
                <a:ext cx="37" cy="34"/>
              </a:xfrm>
              <a:custGeom>
                <a:avLst/>
                <a:gdLst>
                  <a:gd name="T0" fmla="*/ 0 w 37"/>
                  <a:gd name="T1" fmla="*/ 0 h 34"/>
                  <a:gd name="T2" fmla="*/ 33 w 37"/>
                  <a:gd name="T3" fmla="*/ 18 h 34"/>
                  <a:gd name="T4" fmla="*/ 36 w 37"/>
                  <a:gd name="T5" fmla="*/ 33 h 34"/>
                  <a:gd name="T6" fmla="*/ 19 w 37"/>
                  <a:gd name="T7" fmla="*/ 22 h 34"/>
                  <a:gd name="T8" fmla="*/ 0 w 37"/>
                  <a:gd name="T9" fmla="*/ 0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0"/>
                    </a:moveTo>
                    <a:lnTo>
                      <a:pt x="33" y="18"/>
                    </a:lnTo>
                    <a:lnTo>
                      <a:pt x="36" y="33"/>
                    </a:lnTo>
                    <a:lnTo>
                      <a:pt x="19" y="22"/>
                    </a:lnTo>
                    <a:lnTo>
                      <a:pt x="0" y="0"/>
                    </a:lnTo>
                  </a:path>
                </a:pathLst>
              </a:custGeom>
              <a:solidFill>
                <a:srgbClr val="808080"/>
              </a:solidFill>
              <a:ln w="9525" cap="rnd">
                <a:noFill/>
                <a:round/>
                <a:headEnd type="none" w="sm" len="sm"/>
                <a:tailEnd type="none" w="sm" len="sm"/>
              </a:ln>
            </p:spPr>
            <p:txBody>
              <a:bodyPr/>
              <a:lstStyle/>
              <a:p>
                <a:endParaRPr lang="en-US"/>
              </a:p>
            </p:txBody>
          </p:sp>
          <p:sp>
            <p:nvSpPr>
              <p:cNvPr id="9460" name="Freeform 140"/>
              <p:cNvSpPr>
                <a:spLocks/>
              </p:cNvSpPr>
              <p:nvPr/>
            </p:nvSpPr>
            <p:spPr bwMode="auto">
              <a:xfrm>
                <a:off x="272" y="1911"/>
                <a:ext cx="35" cy="106"/>
              </a:xfrm>
              <a:custGeom>
                <a:avLst/>
                <a:gdLst>
                  <a:gd name="T0" fmla="*/ 34 w 35"/>
                  <a:gd name="T1" fmla="*/ 105 h 106"/>
                  <a:gd name="T2" fmla="*/ 34 w 35"/>
                  <a:gd name="T3" fmla="*/ 20 h 106"/>
                  <a:gd name="T4" fmla="*/ 0 w 35"/>
                  <a:gd name="T5" fmla="*/ 0 h 106"/>
                  <a:gd name="T6" fmla="*/ 0 w 35"/>
                  <a:gd name="T7" fmla="*/ 85 h 106"/>
                  <a:gd name="T8" fmla="*/ 34 w 35"/>
                  <a:gd name="T9" fmla="*/ 105 h 106"/>
                  <a:gd name="T10" fmla="*/ 0 60000 65536"/>
                  <a:gd name="T11" fmla="*/ 0 60000 65536"/>
                  <a:gd name="T12" fmla="*/ 0 60000 65536"/>
                  <a:gd name="T13" fmla="*/ 0 60000 65536"/>
                  <a:gd name="T14" fmla="*/ 0 60000 65536"/>
                  <a:gd name="T15" fmla="*/ 0 w 35"/>
                  <a:gd name="T16" fmla="*/ 0 h 106"/>
                  <a:gd name="T17" fmla="*/ 35 w 35"/>
                  <a:gd name="T18" fmla="*/ 106 h 106"/>
                </a:gdLst>
                <a:ahLst/>
                <a:cxnLst>
                  <a:cxn ang="T10">
                    <a:pos x="T0" y="T1"/>
                  </a:cxn>
                  <a:cxn ang="T11">
                    <a:pos x="T2" y="T3"/>
                  </a:cxn>
                  <a:cxn ang="T12">
                    <a:pos x="T4" y="T5"/>
                  </a:cxn>
                  <a:cxn ang="T13">
                    <a:pos x="T6" y="T7"/>
                  </a:cxn>
                  <a:cxn ang="T14">
                    <a:pos x="T8" y="T9"/>
                  </a:cxn>
                </a:cxnLst>
                <a:rect l="T15" t="T16" r="T17" b="T18"/>
                <a:pathLst>
                  <a:path w="35" h="106">
                    <a:moveTo>
                      <a:pt x="34" y="105"/>
                    </a:moveTo>
                    <a:lnTo>
                      <a:pt x="34" y="20"/>
                    </a:lnTo>
                    <a:lnTo>
                      <a:pt x="0" y="0"/>
                    </a:lnTo>
                    <a:lnTo>
                      <a:pt x="0" y="85"/>
                    </a:lnTo>
                    <a:lnTo>
                      <a:pt x="34" y="105"/>
                    </a:lnTo>
                  </a:path>
                </a:pathLst>
              </a:custGeom>
              <a:solidFill>
                <a:srgbClr val="666666"/>
              </a:solidFill>
              <a:ln w="9525" cap="rnd">
                <a:noFill/>
                <a:round/>
                <a:headEnd type="none" w="sm" len="sm"/>
                <a:tailEnd type="none" w="sm" len="sm"/>
              </a:ln>
            </p:spPr>
            <p:txBody>
              <a:bodyPr/>
              <a:lstStyle/>
              <a:p>
                <a:endParaRPr lang="en-US"/>
              </a:p>
            </p:txBody>
          </p:sp>
          <p:sp>
            <p:nvSpPr>
              <p:cNvPr id="9461" name="Freeform 141"/>
              <p:cNvSpPr>
                <a:spLocks/>
              </p:cNvSpPr>
              <p:nvPr/>
            </p:nvSpPr>
            <p:spPr bwMode="auto">
              <a:xfrm>
                <a:off x="272" y="1886"/>
                <a:ext cx="78" cy="46"/>
              </a:xfrm>
              <a:custGeom>
                <a:avLst/>
                <a:gdLst>
                  <a:gd name="T0" fmla="*/ 77 w 78"/>
                  <a:gd name="T1" fmla="*/ 19 h 46"/>
                  <a:gd name="T2" fmla="*/ 40 w 78"/>
                  <a:gd name="T3" fmla="*/ 0 h 46"/>
                  <a:gd name="T4" fmla="*/ 0 w 78"/>
                  <a:gd name="T5" fmla="*/ 23 h 46"/>
                  <a:gd name="T6" fmla="*/ 33 w 78"/>
                  <a:gd name="T7" fmla="*/ 45 h 46"/>
                  <a:gd name="T8" fmla="*/ 77 w 78"/>
                  <a:gd name="T9" fmla="*/ 19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7" y="19"/>
                    </a:moveTo>
                    <a:lnTo>
                      <a:pt x="40" y="0"/>
                    </a:lnTo>
                    <a:lnTo>
                      <a:pt x="0" y="23"/>
                    </a:lnTo>
                    <a:lnTo>
                      <a:pt x="33" y="45"/>
                    </a:lnTo>
                    <a:lnTo>
                      <a:pt x="77" y="19"/>
                    </a:lnTo>
                  </a:path>
                </a:pathLst>
              </a:custGeom>
              <a:solidFill>
                <a:srgbClr val="CCCCCC"/>
              </a:solidFill>
              <a:ln w="9525" cap="rnd">
                <a:noFill/>
                <a:round/>
                <a:headEnd type="none" w="sm" len="sm"/>
                <a:tailEnd type="none" w="sm" len="sm"/>
              </a:ln>
            </p:spPr>
            <p:txBody>
              <a:bodyPr/>
              <a:lstStyle/>
              <a:p>
                <a:endParaRPr lang="en-US"/>
              </a:p>
            </p:txBody>
          </p:sp>
          <p:sp>
            <p:nvSpPr>
              <p:cNvPr id="9462" name="Freeform 142"/>
              <p:cNvSpPr>
                <a:spLocks/>
              </p:cNvSpPr>
              <p:nvPr/>
            </p:nvSpPr>
            <p:spPr bwMode="auto">
              <a:xfrm>
                <a:off x="306" y="1907"/>
                <a:ext cx="44" cy="110"/>
              </a:xfrm>
              <a:custGeom>
                <a:avLst/>
                <a:gdLst>
                  <a:gd name="T0" fmla="*/ 43 w 44"/>
                  <a:gd name="T1" fmla="*/ 85 h 110"/>
                  <a:gd name="T2" fmla="*/ 43 w 44"/>
                  <a:gd name="T3" fmla="*/ 0 h 110"/>
                  <a:gd name="T4" fmla="*/ 0 w 44"/>
                  <a:gd name="T5" fmla="*/ 24 h 110"/>
                  <a:gd name="T6" fmla="*/ 0 w 44"/>
                  <a:gd name="T7" fmla="*/ 109 h 110"/>
                  <a:gd name="T8" fmla="*/ 43 w 44"/>
                  <a:gd name="T9" fmla="*/ 85 h 110"/>
                  <a:gd name="T10" fmla="*/ 0 60000 65536"/>
                  <a:gd name="T11" fmla="*/ 0 60000 65536"/>
                  <a:gd name="T12" fmla="*/ 0 60000 65536"/>
                  <a:gd name="T13" fmla="*/ 0 60000 65536"/>
                  <a:gd name="T14" fmla="*/ 0 60000 65536"/>
                  <a:gd name="T15" fmla="*/ 0 w 44"/>
                  <a:gd name="T16" fmla="*/ 0 h 110"/>
                  <a:gd name="T17" fmla="*/ 44 w 44"/>
                  <a:gd name="T18" fmla="*/ 110 h 110"/>
                </a:gdLst>
                <a:ahLst/>
                <a:cxnLst>
                  <a:cxn ang="T10">
                    <a:pos x="T0" y="T1"/>
                  </a:cxn>
                  <a:cxn ang="T11">
                    <a:pos x="T2" y="T3"/>
                  </a:cxn>
                  <a:cxn ang="T12">
                    <a:pos x="T4" y="T5"/>
                  </a:cxn>
                  <a:cxn ang="T13">
                    <a:pos x="T6" y="T7"/>
                  </a:cxn>
                  <a:cxn ang="T14">
                    <a:pos x="T8" y="T9"/>
                  </a:cxn>
                </a:cxnLst>
                <a:rect l="T15" t="T16" r="T17" b="T18"/>
                <a:pathLst>
                  <a:path w="44" h="110">
                    <a:moveTo>
                      <a:pt x="43" y="85"/>
                    </a:moveTo>
                    <a:lnTo>
                      <a:pt x="43" y="0"/>
                    </a:lnTo>
                    <a:lnTo>
                      <a:pt x="0" y="24"/>
                    </a:lnTo>
                    <a:lnTo>
                      <a:pt x="0" y="109"/>
                    </a:lnTo>
                    <a:lnTo>
                      <a:pt x="43" y="85"/>
                    </a:lnTo>
                  </a:path>
                </a:pathLst>
              </a:custGeom>
              <a:solidFill>
                <a:srgbClr val="666666"/>
              </a:solidFill>
              <a:ln w="9525" cap="rnd">
                <a:noFill/>
                <a:round/>
                <a:headEnd type="none" w="sm" len="sm"/>
                <a:tailEnd type="none" w="sm" len="sm"/>
              </a:ln>
            </p:spPr>
            <p:txBody>
              <a:bodyPr/>
              <a:lstStyle/>
              <a:p>
                <a:endParaRPr lang="en-US"/>
              </a:p>
            </p:txBody>
          </p:sp>
          <p:sp>
            <p:nvSpPr>
              <p:cNvPr id="9463" name="Freeform 143"/>
              <p:cNvSpPr>
                <a:spLocks/>
              </p:cNvSpPr>
              <p:nvPr/>
            </p:nvSpPr>
            <p:spPr bwMode="auto">
              <a:xfrm>
                <a:off x="303" y="1927"/>
                <a:ext cx="17" cy="17"/>
              </a:xfrm>
              <a:custGeom>
                <a:avLst/>
                <a:gdLst>
                  <a:gd name="T0" fmla="*/ 16 w 17"/>
                  <a:gd name="T1" fmla="*/ 7 h 17"/>
                  <a:gd name="T2" fmla="*/ 8 w 17"/>
                  <a:gd name="T3" fmla="*/ 0 h 17"/>
                  <a:gd name="T4" fmla="*/ 0 w 17"/>
                  <a:gd name="T5" fmla="*/ 7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8" y="0"/>
                    </a:lnTo>
                    <a:lnTo>
                      <a:pt x="0" y="7"/>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464" name="Freeform 144"/>
              <p:cNvSpPr>
                <a:spLocks/>
              </p:cNvSpPr>
              <p:nvPr/>
            </p:nvSpPr>
            <p:spPr bwMode="auto">
              <a:xfrm>
                <a:off x="272" y="1912"/>
                <a:ext cx="17" cy="129"/>
              </a:xfrm>
              <a:custGeom>
                <a:avLst/>
                <a:gdLst>
                  <a:gd name="T0" fmla="*/ 16 w 17"/>
                  <a:gd name="T1" fmla="*/ 128 h 129"/>
                  <a:gd name="T2" fmla="*/ 16 w 17"/>
                  <a:gd name="T3" fmla="*/ 0 h 129"/>
                  <a:gd name="T4" fmla="*/ 0 w 17"/>
                  <a:gd name="T5" fmla="*/ 0 h 129"/>
                  <a:gd name="T6" fmla="*/ 0 w 17"/>
                  <a:gd name="T7" fmla="*/ 125 h 129"/>
                  <a:gd name="T8" fmla="*/ 16 w 17"/>
                  <a:gd name="T9" fmla="*/ 128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6" y="128"/>
                    </a:moveTo>
                    <a:lnTo>
                      <a:pt x="16" y="0"/>
                    </a:lnTo>
                    <a:lnTo>
                      <a:pt x="0" y="0"/>
                    </a:lnTo>
                    <a:lnTo>
                      <a:pt x="0" y="125"/>
                    </a:lnTo>
                    <a:lnTo>
                      <a:pt x="16" y="128"/>
                    </a:lnTo>
                  </a:path>
                </a:pathLst>
              </a:custGeom>
              <a:solidFill>
                <a:srgbClr val="B3B3B3"/>
              </a:solidFill>
              <a:ln w="9525" cap="rnd">
                <a:noFill/>
                <a:round/>
                <a:headEnd type="none" w="sm" len="sm"/>
                <a:tailEnd type="none" w="sm" len="sm"/>
              </a:ln>
            </p:spPr>
            <p:txBody>
              <a:bodyPr/>
              <a:lstStyle/>
              <a:p>
                <a:endParaRPr lang="en-US"/>
              </a:p>
            </p:txBody>
          </p:sp>
          <p:sp>
            <p:nvSpPr>
              <p:cNvPr id="9465" name="Freeform 145"/>
              <p:cNvSpPr>
                <a:spLocks/>
              </p:cNvSpPr>
              <p:nvPr/>
            </p:nvSpPr>
            <p:spPr bwMode="auto">
              <a:xfrm>
                <a:off x="345" y="1908"/>
                <a:ext cx="17" cy="129"/>
              </a:xfrm>
              <a:custGeom>
                <a:avLst/>
                <a:gdLst>
                  <a:gd name="T0" fmla="*/ 11 w 17"/>
                  <a:gd name="T1" fmla="*/ 125 h 129"/>
                  <a:gd name="T2" fmla="*/ 16 w 17"/>
                  <a:gd name="T3" fmla="*/ 0 h 129"/>
                  <a:gd name="T4" fmla="*/ 0 w 17"/>
                  <a:gd name="T5" fmla="*/ 1 h 129"/>
                  <a:gd name="T6" fmla="*/ 0 w 17"/>
                  <a:gd name="T7" fmla="*/ 128 h 129"/>
                  <a:gd name="T8" fmla="*/ 11 w 17"/>
                  <a:gd name="T9" fmla="*/ 125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1" y="125"/>
                    </a:moveTo>
                    <a:lnTo>
                      <a:pt x="16" y="0"/>
                    </a:lnTo>
                    <a:lnTo>
                      <a:pt x="0" y="1"/>
                    </a:lnTo>
                    <a:lnTo>
                      <a:pt x="0" y="128"/>
                    </a:lnTo>
                    <a:lnTo>
                      <a:pt x="11" y="125"/>
                    </a:lnTo>
                  </a:path>
                </a:pathLst>
              </a:custGeom>
              <a:solidFill>
                <a:srgbClr val="808080"/>
              </a:solidFill>
              <a:ln w="9525" cap="rnd">
                <a:noFill/>
                <a:round/>
                <a:headEnd type="none" w="sm" len="sm"/>
                <a:tailEnd type="none" w="sm" len="sm"/>
              </a:ln>
            </p:spPr>
            <p:txBody>
              <a:bodyPr/>
              <a:lstStyle/>
              <a:p>
                <a:endParaRPr lang="en-US"/>
              </a:p>
            </p:txBody>
          </p:sp>
          <p:sp>
            <p:nvSpPr>
              <p:cNvPr id="9466" name="Freeform 146"/>
              <p:cNvSpPr>
                <a:spLocks/>
              </p:cNvSpPr>
              <p:nvPr/>
            </p:nvSpPr>
            <p:spPr bwMode="auto">
              <a:xfrm>
                <a:off x="306" y="1929"/>
                <a:ext cx="17" cy="131"/>
              </a:xfrm>
              <a:custGeom>
                <a:avLst/>
                <a:gdLst>
                  <a:gd name="T0" fmla="*/ 11 w 17"/>
                  <a:gd name="T1" fmla="*/ 127 h 131"/>
                  <a:gd name="T2" fmla="*/ 16 w 17"/>
                  <a:gd name="T3" fmla="*/ 0 h 131"/>
                  <a:gd name="T4" fmla="*/ 0 w 17"/>
                  <a:gd name="T5" fmla="*/ 1 h 131"/>
                  <a:gd name="T6" fmla="*/ 0 w 17"/>
                  <a:gd name="T7" fmla="*/ 130 h 131"/>
                  <a:gd name="T8" fmla="*/ 11 w 17"/>
                  <a:gd name="T9" fmla="*/ 127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1" y="127"/>
                    </a:moveTo>
                    <a:lnTo>
                      <a:pt x="16" y="0"/>
                    </a:lnTo>
                    <a:lnTo>
                      <a:pt x="0" y="1"/>
                    </a:lnTo>
                    <a:lnTo>
                      <a:pt x="0" y="130"/>
                    </a:lnTo>
                    <a:lnTo>
                      <a:pt x="11" y="127"/>
                    </a:lnTo>
                  </a:path>
                </a:pathLst>
              </a:custGeom>
              <a:solidFill>
                <a:srgbClr val="808080"/>
              </a:solidFill>
              <a:ln w="9525" cap="rnd">
                <a:noFill/>
                <a:round/>
                <a:headEnd type="none" w="sm" len="sm"/>
                <a:tailEnd type="none" w="sm" len="sm"/>
              </a:ln>
            </p:spPr>
            <p:txBody>
              <a:bodyPr/>
              <a:lstStyle/>
              <a:p>
                <a:endParaRPr lang="en-US"/>
              </a:p>
            </p:txBody>
          </p:sp>
          <p:sp>
            <p:nvSpPr>
              <p:cNvPr id="9467" name="Freeform 147"/>
              <p:cNvSpPr>
                <a:spLocks/>
              </p:cNvSpPr>
              <p:nvPr/>
            </p:nvSpPr>
            <p:spPr bwMode="auto">
              <a:xfrm>
                <a:off x="303" y="1929"/>
                <a:ext cx="17" cy="131"/>
              </a:xfrm>
              <a:custGeom>
                <a:avLst/>
                <a:gdLst>
                  <a:gd name="T0" fmla="*/ 16 w 17"/>
                  <a:gd name="T1" fmla="*/ 130 h 131"/>
                  <a:gd name="T2" fmla="*/ 16 w 17"/>
                  <a:gd name="T3" fmla="*/ 1 h 131"/>
                  <a:gd name="T4" fmla="*/ 0 w 17"/>
                  <a:gd name="T5" fmla="*/ 0 h 131"/>
                  <a:gd name="T6" fmla="*/ 0 w 17"/>
                  <a:gd name="T7" fmla="*/ 127 h 131"/>
                  <a:gd name="T8" fmla="*/ 16 w 17"/>
                  <a:gd name="T9" fmla="*/ 13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6" y="130"/>
                    </a:moveTo>
                    <a:lnTo>
                      <a:pt x="16" y="1"/>
                    </a:lnTo>
                    <a:lnTo>
                      <a:pt x="0" y="0"/>
                    </a:lnTo>
                    <a:lnTo>
                      <a:pt x="0" y="127"/>
                    </a:lnTo>
                    <a:lnTo>
                      <a:pt x="16" y="130"/>
                    </a:lnTo>
                  </a:path>
                </a:pathLst>
              </a:custGeom>
              <a:solidFill>
                <a:srgbClr val="B3B3B3"/>
              </a:solidFill>
              <a:ln w="9525" cap="rnd">
                <a:noFill/>
                <a:round/>
                <a:headEnd type="none" w="sm" len="sm"/>
                <a:tailEnd type="none" w="sm" len="sm"/>
              </a:ln>
            </p:spPr>
            <p:txBody>
              <a:bodyPr/>
              <a:lstStyle/>
              <a:p>
                <a:endParaRPr lang="en-US"/>
              </a:p>
            </p:txBody>
          </p:sp>
          <p:sp>
            <p:nvSpPr>
              <p:cNvPr id="9468" name="Freeform 148"/>
              <p:cNvSpPr>
                <a:spLocks/>
              </p:cNvSpPr>
              <p:nvPr/>
            </p:nvSpPr>
            <p:spPr bwMode="auto">
              <a:xfrm>
                <a:off x="272" y="1909"/>
                <a:ext cx="17" cy="17"/>
              </a:xfrm>
              <a:custGeom>
                <a:avLst/>
                <a:gdLst>
                  <a:gd name="T0" fmla="*/ 16 w 17"/>
                  <a:gd name="T1" fmla="*/ 7 h 17"/>
                  <a:gd name="T2" fmla="*/ 9 w 17"/>
                  <a:gd name="T3" fmla="*/ 0 h 17"/>
                  <a:gd name="T4" fmla="*/ 0 w 17"/>
                  <a:gd name="T5" fmla="*/ 11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11"/>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469" name="Freeform 149"/>
              <p:cNvSpPr>
                <a:spLocks/>
              </p:cNvSpPr>
              <p:nvPr/>
            </p:nvSpPr>
            <p:spPr bwMode="auto">
              <a:xfrm>
                <a:off x="342" y="1906"/>
                <a:ext cx="17" cy="17"/>
              </a:xfrm>
              <a:custGeom>
                <a:avLst/>
                <a:gdLst>
                  <a:gd name="T0" fmla="*/ 16 w 17"/>
                  <a:gd name="T1" fmla="*/ 3 h 17"/>
                  <a:gd name="T2" fmla="*/ 6 w 17"/>
                  <a:gd name="T3" fmla="*/ 0 h 17"/>
                  <a:gd name="T4" fmla="*/ 0 w 17"/>
                  <a:gd name="T5" fmla="*/ 7 h 17"/>
                  <a:gd name="T6" fmla="*/ 6 w 17"/>
                  <a:gd name="T7" fmla="*/ 16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6" y="0"/>
                    </a:lnTo>
                    <a:lnTo>
                      <a:pt x="0" y="7"/>
                    </a:lnTo>
                    <a:lnTo>
                      <a:pt x="6" y="16"/>
                    </a:lnTo>
                    <a:lnTo>
                      <a:pt x="16" y="3"/>
                    </a:lnTo>
                  </a:path>
                </a:pathLst>
              </a:custGeom>
              <a:solidFill>
                <a:srgbClr val="191919"/>
              </a:solidFill>
              <a:ln w="9525" cap="rnd">
                <a:noFill/>
                <a:round/>
                <a:headEnd type="none" w="sm" len="sm"/>
                <a:tailEnd type="none" w="sm" len="sm"/>
              </a:ln>
            </p:spPr>
            <p:txBody>
              <a:bodyPr/>
              <a:lstStyle/>
              <a:p>
                <a:endParaRPr lang="en-US"/>
              </a:p>
            </p:txBody>
          </p:sp>
          <p:sp>
            <p:nvSpPr>
              <p:cNvPr id="9470" name="Freeform 15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71" name="Freeform 15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472" name="Oval 15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473" name="Freeform 15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74" name="Oval 15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475" name="Oval 15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476" name="Oval 15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477" name="Freeform 15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78" name="Freeform 15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479" name="Oval 15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480" name="Freeform 16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81" name="Oval 16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482" name="Oval 16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483" name="Oval 16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484" name="Freeform 16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85" name="Freeform 16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486" name="Oval 16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487" name="Freeform 16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88" name="Oval 16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489" name="Oval 16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490" name="Oval 17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491" name="Freeform 17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92" name="Freeform 17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493" name="Oval 17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494" name="Freeform 17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95" name="Oval 17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496" name="Oval 17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497" name="Oval 17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498" name="Freeform 17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499" name="Freeform 17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00" name="Oval 18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01" name="Freeform 18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02" name="Oval 18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03" name="Oval 18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04" name="Oval 18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05" name="Freeform 18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06" name="Freeform 18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07" name="Oval 18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08" name="Freeform 18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09" name="Oval 18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10" name="Oval 19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11" name="Oval 19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12" name="Freeform 192"/>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13" name="Freeform 193"/>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14" name="Oval 194"/>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15" name="Freeform 195"/>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16" name="Oval 196"/>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17" name="Oval 197"/>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18" name="Oval 198"/>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19" name="Freeform 199"/>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20" name="Freeform 200"/>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21" name="Oval 201"/>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22" name="Freeform 202"/>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23" name="Oval 203"/>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24" name="Oval 204"/>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25" name="Oval 205"/>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26" name="Freeform 206"/>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27" name="Freeform 207"/>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28" name="Oval 208"/>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29" name="Freeform 209"/>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30" name="Oval 210"/>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31" name="Oval 211"/>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32" name="Oval 212"/>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33" name="Freeform 213"/>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34" name="Freeform 214"/>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35" name="Oval 215"/>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36" name="Freeform 216"/>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37" name="Oval 217"/>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38" name="Oval 218"/>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39" name="Oval 219"/>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40" name="Freeform 22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41" name="Freeform 22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42" name="Oval 22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43" name="Freeform 22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44" name="Oval 22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45" name="Oval 22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46" name="Oval 22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47" name="Freeform 22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48" name="Freeform 22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49" name="Oval 22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50" name="Freeform 23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51" name="Oval 23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52" name="Oval 23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53" name="Oval 23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54" name="Freeform 23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55" name="Freeform 23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56" name="Oval 23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57" name="Freeform 23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58" name="Oval 23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59" name="Oval 23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60" name="Oval 24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61" name="Freeform 24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62" name="Freeform 24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63" name="Oval 24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64" name="Freeform 24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65" name="Oval 24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66" name="Oval 24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67" name="Oval 24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68" name="Freeform 24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69" name="Freeform 24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70" name="Oval 25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71" name="Freeform 25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72" name="Oval 25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73" name="Oval 25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74" name="Oval 25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75" name="Freeform 25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76" name="Freeform 25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577" name="Oval 25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578" name="Freeform 25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579" name="Oval 25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580" name="Oval 26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581" name="Oval 26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582" name="Freeform 262"/>
              <p:cNvSpPr>
                <a:spLocks/>
              </p:cNvSpPr>
              <p:nvPr/>
            </p:nvSpPr>
            <p:spPr bwMode="auto">
              <a:xfrm>
                <a:off x="399" y="1393"/>
                <a:ext cx="311" cy="125"/>
              </a:xfrm>
              <a:custGeom>
                <a:avLst/>
                <a:gdLst>
                  <a:gd name="T0" fmla="*/ 196 w 311"/>
                  <a:gd name="T1" fmla="*/ 124 h 125"/>
                  <a:gd name="T2" fmla="*/ 310 w 311"/>
                  <a:gd name="T3" fmla="*/ 118 h 125"/>
                  <a:gd name="T4" fmla="*/ 106 w 311"/>
                  <a:gd name="T5" fmla="*/ 0 h 125"/>
                  <a:gd name="T6" fmla="*/ 0 w 311"/>
                  <a:gd name="T7" fmla="*/ 9 h 125"/>
                  <a:gd name="T8" fmla="*/ 196 w 311"/>
                  <a:gd name="T9" fmla="*/ 124 h 125"/>
                  <a:gd name="T10" fmla="*/ 0 60000 65536"/>
                  <a:gd name="T11" fmla="*/ 0 60000 65536"/>
                  <a:gd name="T12" fmla="*/ 0 60000 65536"/>
                  <a:gd name="T13" fmla="*/ 0 60000 65536"/>
                  <a:gd name="T14" fmla="*/ 0 60000 65536"/>
                  <a:gd name="T15" fmla="*/ 0 w 311"/>
                  <a:gd name="T16" fmla="*/ 0 h 125"/>
                  <a:gd name="T17" fmla="*/ 311 w 311"/>
                  <a:gd name="T18" fmla="*/ 125 h 125"/>
                </a:gdLst>
                <a:ahLst/>
                <a:cxnLst>
                  <a:cxn ang="T10">
                    <a:pos x="T0" y="T1"/>
                  </a:cxn>
                  <a:cxn ang="T11">
                    <a:pos x="T2" y="T3"/>
                  </a:cxn>
                  <a:cxn ang="T12">
                    <a:pos x="T4" y="T5"/>
                  </a:cxn>
                  <a:cxn ang="T13">
                    <a:pos x="T6" y="T7"/>
                  </a:cxn>
                  <a:cxn ang="T14">
                    <a:pos x="T8" y="T9"/>
                  </a:cxn>
                </a:cxnLst>
                <a:rect l="T15" t="T16" r="T17" b="T18"/>
                <a:pathLst>
                  <a:path w="311" h="125">
                    <a:moveTo>
                      <a:pt x="196" y="124"/>
                    </a:moveTo>
                    <a:lnTo>
                      <a:pt x="310" y="118"/>
                    </a:lnTo>
                    <a:lnTo>
                      <a:pt x="106" y="0"/>
                    </a:lnTo>
                    <a:lnTo>
                      <a:pt x="0" y="9"/>
                    </a:lnTo>
                    <a:lnTo>
                      <a:pt x="196" y="124"/>
                    </a:lnTo>
                  </a:path>
                </a:pathLst>
              </a:custGeom>
              <a:solidFill>
                <a:srgbClr val="019170"/>
              </a:solidFill>
              <a:ln w="9525" cap="rnd">
                <a:noFill/>
                <a:round/>
                <a:headEnd type="none" w="sm" len="sm"/>
                <a:tailEnd type="none" w="sm" len="sm"/>
              </a:ln>
            </p:spPr>
            <p:txBody>
              <a:bodyPr/>
              <a:lstStyle/>
              <a:p>
                <a:endParaRPr lang="en-US"/>
              </a:p>
            </p:txBody>
          </p:sp>
          <p:sp>
            <p:nvSpPr>
              <p:cNvPr id="9583" name="Freeform 263"/>
              <p:cNvSpPr>
                <a:spLocks/>
              </p:cNvSpPr>
              <p:nvPr/>
            </p:nvSpPr>
            <p:spPr bwMode="auto">
              <a:xfrm>
                <a:off x="292" y="1402"/>
                <a:ext cx="305" cy="233"/>
              </a:xfrm>
              <a:custGeom>
                <a:avLst/>
                <a:gdLst>
                  <a:gd name="T0" fmla="*/ 304 w 305"/>
                  <a:gd name="T1" fmla="*/ 113 h 233"/>
                  <a:gd name="T2" fmla="*/ 205 w 305"/>
                  <a:gd name="T3" fmla="*/ 232 h 233"/>
                  <a:gd name="T4" fmla="*/ 0 w 305"/>
                  <a:gd name="T5" fmla="*/ 112 h 233"/>
                  <a:gd name="T6" fmla="*/ 106 w 305"/>
                  <a:gd name="T7" fmla="*/ 0 h 233"/>
                  <a:gd name="T8" fmla="*/ 304 w 305"/>
                  <a:gd name="T9" fmla="*/ 113 h 233"/>
                  <a:gd name="T10" fmla="*/ 0 60000 65536"/>
                  <a:gd name="T11" fmla="*/ 0 60000 65536"/>
                  <a:gd name="T12" fmla="*/ 0 60000 65536"/>
                  <a:gd name="T13" fmla="*/ 0 60000 65536"/>
                  <a:gd name="T14" fmla="*/ 0 60000 65536"/>
                  <a:gd name="T15" fmla="*/ 0 w 305"/>
                  <a:gd name="T16" fmla="*/ 0 h 233"/>
                  <a:gd name="T17" fmla="*/ 305 w 305"/>
                  <a:gd name="T18" fmla="*/ 233 h 233"/>
                </a:gdLst>
                <a:ahLst/>
                <a:cxnLst>
                  <a:cxn ang="T10">
                    <a:pos x="T0" y="T1"/>
                  </a:cxn>
                  <a:cxn ang="T11">
                    <a:pos x="T2" y="T3"/>
                  </a:cxn>
                  <a:cxn ang="T12">
                    <a:pos x="T4" y="T5"/>
                  </a:cxn>
                  <a:cxn ang="T13">
                    <a:pos x="T6" y="T7"/>
                  </a:cxn>
                  <a:cxn ang="T14">
                    <a:pos x="T8" y="T9"/>
                  </a:cxn>
                </a:cxnLst>
                <a:rect l="T15" t="T16" r="T17" b="T18"/>
                <a:pathLst>
                  <a:path w="305" h="233">
                    <a:moveTo>
                      <a:pt x="304" y="113"/>
                    </a:moveTo>
                    <a:lnTo>
                      <a:pt x="205" y="232"/>
                    </a:lnTo>
                    <a:lnTo>
                      <a:pt x="0" y="112"/>
                    </a:lnTo>
                    <a:lnTo>
                      <a:pt x="106" y="0"/>
                    </a:lnTo>
                    <a:lnTo>
                      <a:pt x="304" y="113"/>
                    </a:lnTo>
                  </a:path>
                </a:pathLst>
              </a:custGeom>
              <a:solidFill>
                <a:srgbClr val="66BCA4"/>
              </a:solidFill>
              <a:ln w="9525" cap="rnd">
                <a:noFill/>
                <a:round/>
                <a:headEnd type="none" w="sm" len="sm"/>
                <a:tailEnd type="none" w="sm" len="sm"/>
              </a:ln>
            </p:spPr>
            <p:txBody>
              <a:bodyPr/>
              <a:lstStyle/>
              <a:p>
                <a:endParaRPr lang="en-US"/>
              </a:p>
            </p:txBody>
          </p:sp>
          <p:sp>
            <p:nvSpPr>
              <p:cNvPr id="9584" name="Freeform 264"/>
              <p:cNvSpPr>
                <a:spLocks/>
              </p:cNvSpPr>
              <p:nvPr/>
            </p:nvSpPr>
            <p:spPr bwMode="auto">
              <a:xfrm>
                <a:off x="459" y="1635"/>
                <a:ext cx="17" cy="30"/>
              </a:xfrm>
              <a:custGeom>
                <a:avLst/>
                <a:gdLst>
                  <a:gd name="T0" fmla="*/ 16 w 17"/>
                  <a:gd name="T1" fmla="*/ 29 h 30"/>
                  <a:gd name="T2" fmla="*/ 0 w 17"/>
                  <a:gd name="T3" fmla="*/ 21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585" name="Freeform 265"/>
              <p:cNvSpPr>
                <a:spLocks/>
              </p:cNvSpPr>
              <p:nvPr/>
            </p:nvSpPr>
            <p:spPr bwMode="auto">
              <a:xfrm>
                <a:off x="455" y="1633"/>
                <a:ext cx="17" cy="26"/>
              </a:xfrm>
              <a:custGeom>
                <a:avLst/>
                <a:gdLst>
                  <a:gd name="T0" fmla="*/ 0 w 17"/>
                  <a:gd name="T1" fmla="*/ 25 h 26"/>
                  <a:gd name="T2" fmla="*/ 16 w 17"/>
                  <a:gd name="T3" fmla="*/ 21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1"/>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586" name="Freeform 266"/>
              <p:cNvSpPr>
                <a:spLocks/>
              </p:cNvSpPr>
              <p:nvPr/>
            </p:nvSpPr>
            <p:spPr bwMode="auto">
              <a:xfrm>
                <a:off x="455" y="1657"/>
                <a:ext cx="17" cy="16"/>
              </a:xfrm>
              <a:custGeom>
                <a:avLst/>
                <a:gdLst>
                  <a:gd name="T0" fmla="*/ 0 w 17"/>
                  <a:gd name="T1" fmla="*/ 2 h 16"/>
                  <a:gd name="T2" fmla="*/ 3 w 17"/>
                  <a:gd name="T3" fmla="*/ 0 h 16"/>
                  <a:gd name="T4" fmla="*/ 16 w 17"/>
                  <a:gd name="T5" fmla="*/ 8 h 16"/>
                  <a:gd name="T6" fmla="*/ 16 w 17"/>
                  <a:gd name="T7" fmla="*/ 15 h 16"/>
                  <a:gd name="T8" fmla="*/ 0 w 17"/>
                  <a:gd name="T9" fmla="*/ 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2"/>
                    </a:moveTo>
                    <a:lnTo>
                      <a:pt x="3" y="0"/>
                    </a:lnTo>
                    <a:lnTo>
                      <a:pt x="16" y="8"/>
                    </a:lnTo>
                    <a:lnTo>
                      <a:pt x="16"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587" name="Freeform 267"/>
              <p:cNvSpPr>
                <a:spLocks/>
              </p:cNvSpPr>
              <p:nvPr/>
            </p:nvSpPr>
            <p:spPr bwMode="auto">
              <a:xfrm>
                <a:off x="459" y="1645"/>
                <a:ext cx="17" cy="17"/>
              </a:xfrm>
              <a:custGeom>
                <a:avLst/>
                <a:gdLst>
                  <a:gd name="T0" fmla="*/ 16 w 17"/>
                  <a:gd name="T1" fmla="*/ 16 h 17"/>
                  <a:gd name="T2" fmla="*/ 0 w 17"/>
                  <a:gd name="T3" fmla="*/ 1 h 17"/>
                  <a:gd name="T4" fmla="*/ 0 w 17"/>
                  <a:gd name="T5" fmla="*/ 0 h 17"/>
                  <a:gd name="T6" fmla="*/ 16 w 17"/>
                  <a:gd name="T7" fmla="*/ 13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
                    </a:lnTo>
                    <a:lnTo>
                      <a:pt x="0" y="0"/>
                    </a:lnTo>
                    <a:lnTo>
                      <a:pt x="16" y="13"/>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588" name="Freeform 268"/>
              <p:cNvSpPr>
                <a:spLocks/>
              </p:cNvSpPr>
              <p:nvPr/>
            </p:nvSpPr>
            <p:spPr bwMode="auto">
              <a:xfrm>
                <a:off x="465" y="1639"/>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589" name="Freeform 269"/>
              <p:cNvSpPr>
                <a:spLocks/>
              </p:cNvSpPr>
              <p:nvPr/>
            </p:nvSpPr>
            <p:spPr bwMode="auto">
              <a:xfrm>
                <a:off x="430" y="161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590" name="Freeform 270"/>
              <p:cNvSpPr>
                <a:spLocks/>
              </p:cNvSpPr>
              <p:nvPr/>
            </p:nvSpPr>
            <p:spPr bwMode="auto">
              <a:xfrm>
                <a:off x="426" y="161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591" name="Freeform 271"/>
              <p:cNvSpPr>
                <a:spLocks/>
              </p:cNvSpPr>
              <p:nvPr/>
            </p:nvSpPr>
            <p:spPr bwMode="auto">
              <a:xfrm>
                <a:off x="426" y="1641"/>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592" name="Freeform 272"/>
              <p:cNvSpPr>
                <a:spLocks/>
              </p:cNvSpPr>
              <p:nvPr/>
            </p:nvSpPr>
            <p:spPr bwMode="auto">
              <a:xfrm>
                <a:off x="430" y="162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593" name="Freeform 273"/>
              <p:cNvSpPr>
                <a:spLocks/>
              </p:cNvSpPr>
              <p:nvPr/>
            </p:nvSpPr>
            <p:spPr bwMode="auto">
              <a:xfrm>
                <a:off x="436" y="1623"/>
                <a:ext cx="17" cy="23"/>
              </a:xfrm>
              <a:custGeom>
                <a:avLst/>
                <a:gdLst>
                  <a:gd name="T0" fmla="*/ 16 w 17"/>
                  <a:gd name="T1" fmla="*/ 22 h 23"/>
                  <a:gd name="T2" fmla="*/ 0 w 17"/>
                  <a:gd name="T3" fmla="*/ 20 h 23"/>
                  <a:gd name="T4" fmla="*/ 7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7"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594" name="Freeform 274"/>
              <p:cNvSpPr>
                <a:spLocks/>
              </p:cNvSpPr>
              <p:nvPr/>
            </p:nvSpPr>
            <p:spPr bwMode="auto">
              <a:xfrm>
                <a:off x="403" y="160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595" name="Freeform 275"/>
              <p:cNvSpPr>
                <a:spLocks/>
              </p:cNvSpPr>
              <p:nvPr/>
            </p:nvSpPr>
            <p:spPr bwMode="auto">
              <a:xfrm>
                <a:off x="399" y="159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596" name="Freeform 276"/>
              <p:cNvSpPr>
                <a:spLocks/>
              </p:cNvSpPr>
              <p:nvPr/>
            </p:nvSpPr>
            <p:spPr bwMode="auto">
              <a:xfrm>
                <a:off x="399" y="162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597" name="Freeform 277"/>
              <p:cNvSpPr>
                <a:spLocks/>
              </p:cNvSpPr>
              <p:nvPr/>
            </p:nvSpPr>
            <p:spPr bwMode="auto">
              <a:xfrm>
                <a:off x="403" y="1612"/>
                <a:ext cx="17" cy="17"/>
              </a:xfrm>
              <a:custGeom>
                <a:avLst/>
                <a:gdLst>
                  <a:gd name="T0" fmla="*/ 16 w 17"/>
                  <a:gd name="T1" fmla="*/ 16 h 17"/>
                  <a:gd name="T2" fmla="*/ 0 w 17"/>
                  <a:gd name="T3" fmla="*/ 2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598" name="Freeform 278"/>
              <p:cNvSpPr>
                <a:spLocks/>
              </p:cNvSpPr>
              <p:nvPr/>
            </p:nvSpPr>
            <p:spPr bwMode="auto">
              <a:xfrm>
                <a:off x="409" y="160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599" name="Freeform 279"/>
              <p:cNvSpPr>
                <a:spLocks/>
              </p:cNvSpPr>
              <p:nvPr/>
            </p:nvSpPr>
            <p:spPr bwMode="auto">
              <a:xfrm>
                <a:off x="375" y="158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600" name="Freeform 280"/>
              <p:cNvSpPr>
                <a:spLocks/>
              </p:cNvSpPr>
              <p:nvPr/>
            </p:nvSpPr>
            <p:spPr bwMode="auto">
              <a:xfrm>
                <a:off x="371" y="1583"/>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01" name="Freeform 281"/>
              <p:cNvSpPr>
                <a:spLocks/>
              </p:cNvSpPr>
              <p:nvPr/>
            </p:nvSpPr>
            <p:spPr bwMode="auto">
              <a:xfrm>
                <a:off x="371" y="160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02" name="Freeform 282"/>
              <p:cNvSpPr>
                <a:spLocks/>
              </p:cNvSpPr>
              <p:nvPr/>
            </p:nvSpPr>
            <p:spPr bwMode="auto">
              <a:xfrm>
                <a:off x="375" y="159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603" name="Freeform 283"/>
              <p:cNvSpPr>
                <a:spLocks/>
              </p:cNvSpPr>
              <p:nvPr/>
            </p:nvSpPr>
            <p:spPr bwMode="auto">
              <a:xfrm>
                <a:off x="381" y="159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04" name="Freeform 284"/>
              <p:cNvSpPr>
                <a:spLocks/>
              </p:cNvSpPr>
              <p:nvPr/>
            </p:nvSpPr>
            <p:spPr bwMode="auto">
              <a:xfrm>
                <a:off x="346" y="156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05" name="Freeform 285"/>
              <p:cNvSpPr>
                <a:spLocks/>
              </p:cNvSpPr>
              <p:nvPr/>
            </p:nvSpPr>
            <p:spPr bwMode="auto">
              <a:xfrm>
                <a:off x="342" y="1567"/>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06" name="Freeform 286"/>
              <p:cNvSpPr>
                <a:spLocks/>
              </p:cNvSpPr>
              <p:nvPr/>
            </p:nvSpPr>
            <p:spPr bwMode="auto">
              <a:xfrm>
                <a:off x="342" y="159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07" name="Freeform 287"/>
              <p:cNvSpPr>
                <a:spLocks/>
              </p:cNvSpPr>
              <p:nvPr/>
            </p:nvSpPr>
            <p:spPr bwMode="auto">
              <a:xfrm>
                <a:off x="346" y="1580"/>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08" name="Freeform 288"/>
              <p:cNvSpPr>
                <a:spLocks/>
              </p:cNvSpPr>
              <p:nvPr/>
            </p:nvSpPr>
            <p:spPr bwMode="auto">
              <a:xfrm>
                <a:off x="352" y="157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09" name="Freeform 289"/>
              <p:cNvSpPr>
                <a:spLocks/>
              </p:cNvSpPr>
              <p:nvPr/>
            </p:nvSpPr>
            <p:spPr bwMode="auto">
              <a:xfrm>
                <a:off x="318" y="1553"/>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10" name="Freeform 290"/>
              <p:cNvSpPr>
                <a:spLocks/>
              </p:cNvSpPr>
              <p:nvPr/>
            </p:nvSpPr>
            <p:spPr bwMode="auto">
              <a:xfrm>
                <a:off x="314" y="1551"/>
                <a:ext cx="16" cy="28"/>
              </a:xfrm>
              <a:custGeom>
                <a:avLst/>
                <a:gdLst>
                  <a:gd name="T0" fmla="*/ 0 w 16"/>
                  <a:gd name="T1" fmla="*/ 27 h 28"/>
                  <a:gd name="T2" fmla="*/ 15 w 16"/>
                  <a:gd name="T3" fmla="*/ 24 h 28"/>
                  <a:gd name="T4" fmla="*/ 15 w 16"/>
                  <a:gd name="T5" fmla="*/ 2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4"/>
                    </a:lnTo>
                    <a:lnTo>
                      <a:pt x="15"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11" name="Freeform 291"/>
              <p:cNvSpPr>
                <a:spLocks/>
              </p:cNvSpPr>
              <p:nvPr/>
            </p:nvSpPr>
            <p:spPr bwMode="auto">
              <a:xfrm>
                <a:off x="314" y="1576"/>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612" name="Freeform 292"/>
              <p:cNvSpPr>
                <a:spLocks/>
              </p:cNvSpPr>
              <p:nvPr/>
            </p:nvSpPr>
            <p:spPr bwMode="auto">
              <a:xfrm>
                <a:off x="318" y="1564"/>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13" name="Freeform 293"/>
              <p:cNvSpPr>
                <a:spLocks/>
              </p:cNvSpPr>
              <p:nvPr/>
            </p:nvSpPr>
            <p:spPr bwMode="auto">
              <a:xfrm>
                <a:off x="324" y="1556"/>
                <a:ext cx="17" cy="25"/>
              </a:xfrm>
              <a:custGeom>
                <a:avLst/>
                <a:gdLst>
                  <a:gd name="T0" fmla="*/ 16 w 17"/>
                  <a:gd name="T1" fmla="*/ 24 h 25"/>
                  <a:gd name="T2" fmla="*/ 0 w 17"/>
                  <a:gd name="T3" fmla="*/ 22 h 25"/>
                  <a:gd name="T4" fmla="*/ 0 w 17"/>
                  <a:gd name="T5" fmla="*/ 0 h 25"/>
                  <a:gd name="T6" fmla="*/ 16 w 17"/>
                  <a:gd name="T7" fmla="*/ 0 h 25"/>
                  <a:gd name="T8" fmla="*/ 16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22"/>
                    </a:lnTo>
                    <a:lnTo>
                      <a:pt x="0" y="0"/>
                    </a:lnTo>
                    <a:lnTo>
                      <a:pt x="16" y="0"/>
                    </a:lnTo>
                    <a:lnTo>
                      <a:pt x="16" y="24"/>
                    </a:lnTo>
                  </a:path>
                </a:pathLst>
              </a:custGeom>
              <a:solidFill>
                <a:srgbClr val="66BCA4"/>
              </a:solidFill>
              <a:ln w="9525" cap="rnd">
                <a:noFill/>
                <a:round/>
                <a:headEnd type="none" w="sm" len="sm"/>
                <a:tailEnd type="none" w="sm" len="sm"/>
              </a:ln>
            </p:spPr>
            <p:txBody>
              <a:bodyPr/>
              <a:lstStyle/>
              <a:p>
                <a:endParaRPr lang="en-US"/>
              </a:p>
            </p:txBody>
          </p:sp>
          <p:sp>
            <p:nvSpPr>
              <p:cNvPr id="9614" name="Freeform 294"/>
              <p:cNvSpPr>
                <a:spLocks/>
              </p:cNvSpPr>
              <p:nvPr/>
            </p:nvSpPr>
            <p:spPr bwMode="auto">
              <a:xfrm>
                <a:off x="459" y="169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615" name="Freeform 295"/>
              <p:cNvSpPr>
                <a:spLocks/>
              </p:cNvSpPr>
              <p:nvPr/>
            </p:nvSpPr>
            <p:spPr bwMode="auto">
              <a:xfrm>
                <a:off x="455" y="1693"/>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616" name="Freeform 296"/>
              <p:cNvSpPr>
                <a:spLocks/>
              </p:cNvSpPr>
              <p:nvPr/>
            </p:nvSpPr>
            <p:spPr bwMode="auto">
              <a:xfrm>
                <a:off x="455" y="171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17" name="Freeform 297"/>
              <p:cNvSpPr>
                <a:spLocks/>
              </p:cNvSpPr>
              <p:nvPr/>
            </p:nvSpPr>
            <p:spPr bwMode="auto">
              <a:xfrm>
                <a:off x="459" y="170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18" name="Freeform 298"/>
              <p:cNvSpPr>
                <a:spLocks/>
              </p:cNvSpPr>
              <p:nvPr/>
            </p:nvSpPr>
            <p:spPr bwMode="auto">
              <a:xfrm>
                <a:off x="465" y="1699"/>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19" name="Freeform 299"/>
              <p:cNvSpPr>
                <a:spLocks/>
              </p:cNvSpPr>
              <p:nvPr/>
            </p:nvSpPr>
            <p:spPr bwMode="auto">
              <a:xfrm>
                <a:off x="430" y="167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20" name="Freeform 300"/>
              <p:cNvSpPr>
                <a:spLocks/>
              </p:cNvSpPr>
              <p:nvPr/>
            </p:nvSpPr>
            <p:spPr bwMode="auto">
              <a:xfrm>
                <a:off x="426" y="167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621" name="Freeform 301"/>
              <p:cNvSpPr>
                <a:spLocks/>
              </p:cNvSpPr>
              <p:nvPr/>
            </p:nvSpPr>
            <p:spPr bwMode="auto">
              <a:xfrm>
                <a:off x="426" y="1701"/>
                <a:ext cx="18" cy="16"/>
              </a:xfrm>
              <a:custGeom>
                <a:avLst/>
                <a:gdLst>
                  <a:gd name="T0" fmla="*/ 0 w 18"/>
                  <a:gd name="T1" fmla="*/ 1 h 16"/>
                  <a:gd name="T2" fmla="*/ 3 w 18"/>
                  <a:gd name="T3" fmla="*/ 0 h 16"/>
                  <a:gd name="T4" fmla="*/ 17 w 18"/>
                  <a:gd name="T5" fmla="*/ 8 h 16"/>
                  <a:gd name="T6" fmla="*/ 17 w 18"/>
                  <a:gd name="T7" fmla="*/ 15 h 16"/>
                  <a:gd name="T8" fmla="*/ 0 w 18"/>
                  <a:gd name="T9" fmla="*/ 1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3" y="0"/>
                    </a:lnTo>
                    <a:lnTo>
                      <a:pt x="17" y="8"/>
                    </a:lnTo>
                    <a:lnTo>
                      <a:pt x="17"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22" name="Freeform 302"/>
              <p:cNvSpPr>
                <a:spLocks/>
              </p:cNvSpPr>
              <p:nvPr/>
            </p:nvSpPr>
            <p:spPr bwMode="auto">
              <a:xfrm>
                <a:off x="430" y="168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23" name="Freeform 303"/>
              <p:cNvSpPr>
                <a:spLocks/>
              </p:cNvSpPr>
              <p:nvPr/>
            </p:nvSpPr>
            <p:spPr bwMode="auto">
              <a:xfrm>
                <a:off x="436" y="168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624" name="Freeform 304"/>
              <p:cNvSpPr>
                <a:spLocks/>
              </p:cNvSpPr>
              <p:nvPr/>
            </p:nvSpPr>
            <p:spPr bwMode="auto">
              <a:xfrm>
                <a:off x="403" y="166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625" name="Freeform 305"/>
              <p:cNvSpPr>
                <a:spLocks/>
              </p:cNvSpPr>
              <p:nvPr/>
            </p:nvSpPr>
            <p:spPr bwMode="auto">
              <a:xfrm>
                <a:off x="399" y="165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26" name="Freeform 306"/>
              <p:cNvSpPr>
                <a:spLocks/>
              </p:cNvSpPr>
              <p:nvPr/>
            </p:nvSpPr>
            <p:spPr bwMode="auto">
              <a:xfrm>
                <a:off x="399" y="168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627" name="Freeform 307"/>
              <p:cNvSpPr>
                <a:spLocks/>
              </p:cNvSpPr>
              <p:nvPr/>
            </p:nvSpPr>
            <p:spPr bwMode="auto">
              <a:xfrm>
                <a:off x="403" y="1672"/>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28" name="Freeform 308"/>
              <p:cNvSpPr>
                <a:spLocks/>
              </p:cNvSpPr>
              <p:nvPr/>
            </p:nvSpPr>
            <p:spPr bwMode="auto">
              <a:xfrm>
                <a:off x="409" y="166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29" name="Freeform 309"/>
              <p:cNvSpPr>
                <a:spLocks/>
              </p:cNvSpPr>
              <p:nvPr/>
            </p:nvSpPr>
            <p:spPr bwMode="auto">
              <a:xfrm>
                <a:off x="375" y="1646"/>
                <a:ext cx="17" cy="30"/>
              </a:xfrm>
              <a:custGeom>
                <a:avLst/>
                <a:gdLst>
                  <a:gd name="T0" fmla="*/ 16 w 17"/>
                  <a:gd name="T1" fmla="*/ 29 h 30"/>
                  <a:gd name="T2" fmla="*/ 0 w 17"/>
                  <a:gd name="T3" fmla="*/ 20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30" name="Freeform 310"/>
              <p:cNvSpPr>
                <a:spLocks/>
              </p:cNvSpPr>
              <p:nvPr/>
            </p:nvSpPr>
            <p:spPr bwMode="auto">
              <a:xfrm>
                <a:off x="371" y="1644"/>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631" name="Freeform 311"/>
              <p:cNvSpPr>
                <a:spLocks/>
              </p:cNvSpPr>
              <p:nvPr/>
            </p:nvSpPr>
            <p:spPr bwMode="auto">
              <a:xfrm>
                <a:off x="371" y="166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32" name="Freeform 312"/>
              <p:cNvSpPr>
                <a:spLocks/>
              </p:cNvSpPr>
              <p:nvPr/>
            </p:nvSpPr>
            <p:spPr bwMode="auto">
              <a:xfrm>
                <a:off x="375" y="165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633" name="Freeform 313"/>
              <p:cNvSpPr>
                <a:spLocks/>
              </p:cNvSpPr>
              <p:nvPr/>
            </p:nvSpPr>
            <p:spPr bwMode="auto">
              <a:xfrm>
                <a:off x="381" y="165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34" name="Freeform 314"/>
              <p:cNvSpPr>
                <a:spLocks/>
              </p:cNvSpPr>
              <p:nvPr/>
            </p:nvSpPr>
            <p:spPr bwMode="auto">
              <a:xfrm>
                <a:off x="346" y="1630"/>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635" name="Freeform 315"/>
              <p:cNvSpPr>
                <a:spLocks/>
              </p:cNvSpPr>
              <p:nvPr/>
            </p:nvSpPr>
            <p:spPr bwMode="auto">
              <a:xfrm>
                <a:off x="342" y="1628"/>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636" name="Freeform 316"/>
              <p:cNvSpPr>
                <a:spLocks/>
              </p:cNvSpPr>
              <p:nvPr/>
            </p:nvSpPr>
            <p:spPr bwMode="auto">
              <a:xfrm>
                <a:off x="342" y="165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37" name="Freeform 317"/>
              <p:cNvSpPr>
                <a:spLocks/>
              </p:cNvSpPr>
              <p:nvPr/>
            </p:nvSpPr>
            <p:spPr bwMode="auto">
              <a:xfrm>
                <a:off x="346" y="164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638" name="Freeform 318"/>
              <p:cNvSpPr>
                <a:spLocks/>
              </p:cNvSpPr>
              <p:nvPr/>
            </p:nvSpPr>
            <p:spPr bwMode="auto">
              <a:xfrm>
                <a:off x="352" y="163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39" name="Freeform 319"/>
              <p:cNvSpPr>
                <a:spLocks/>
              </p:cNvSpPr>
              <p:nvPr/>
            </p:nvSpPr>
            <p:spPr bwMode="auto">
              <a:xfrm>
                <a:off x="318" y="1613"/>
                <a:ext cx="17" cy="31"/>
              </a:xfrm>
              <a:custGeom>
                <a:avLst/>
                <a:gdLst>
                  <a:gd name="T0" fmla="*/ 16 w 17"/>
                  <a:gd name="T1" fmla="*/ 30 h 31"/>
                  <a:gd name="T2" fmla="*/ 0 w 17"/>
                  <a:gd name="T3" fmla="*/ 22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2"/>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640" name="Freeform 320"/>
              <p:cNvSpPr>
                <a:spLocks/>
              </p:cNvSpPr>
              <p:nvPr/>
            </p:nvSpPr>
            <p:spPr bwMode="auto">
              <a:xfrm>
                <a:off x="314" y="161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41" name="Freeform 321"/>
              <p:cNvSpPr>
                <a:spLocks/>
              </p:cNvSpPr>
              <p:nvPr/>
            </p:nvSpPr>
            <p:spPr bwMode="auto">
              <a:xfrm>
                <a:off x="314" y="1637"/>
                <a:ext cx="18" cy="17"/>
              </a:xfrm>
              <a:custGeom>
                <a:avLst/>
                <a:gdLst>
                  <a:gd name="T0" fmla="*/ 0 w 18"/>
                  <a:gd name="T1" fmla="*/ 2 h 17"/>
                  <a:gd name="T2" fmla="*/ 3 w 18"/>
                  <a:gd name="T3" fmla="*/ 0 h 17"/>
                  <a:gd name="T4" fmla="*/ 17 w 18"/>
                  <a:gd name="T5" fmla="*/ 10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10"/>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642" name="Freeform 322"/>
              <p:cNvSpPr>
                <a:spLocks/>
              </p:cNvSpPr>
              <p:nvPr/>
            </p:nvSpPr>
            <p:spPr bwMode="auto">
              <a:xfrm>
                <a:off x="318" y="162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43" name="Freeform 323"/>
              <p:cNvSpPr>
                <a:spLocks/>
              </p:cNvSpPr>
              <p:nvPr/>
            </p:nvSpPr>
            <p:spPr bwMode="auto">
              <a:xfrm>
                <a:off x="324" y="161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9644" name="Freeform 324"/>
              <p:cNvSpPr>
                <a:spLocks/>
              </p:cNvSpPr>
              <p:nvPr/>
            </p:nvSpPr>
            <p:spPr bwMode="auto">
              <a:xfrm>
                <a:off x="459" y="1756"/>
                <a:ext cx="17" cy="30"/>
              </a:xfrm>
              <a:custGeom>
                <a:avLst/>
                <a:gdLst>
                  <a:gd name="T0" fmla="*/ 16 w 17"/>
                  <a:gd name="T1" fmla="*/ 29 h 30"/>
                  <a:gd name="T2" fmla="*/ 0 w 17"/>
                  <a:gd name="T3" fmla="*/ 20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45" name="Freeform 325"/>
              <p:cNvSpPr>
                <a:spLocks/>
              </p:cNvSpPr>
              <p:nvPr/>
            </p:nvSpPr>
            <p:spPr bwMode="auto">
              <a:xfrm>
                <a:off x="455" y="1754"/>
                <a:ext cx="17" cy="25"/>
              </a:xfrm>
              <a:custGeom>
                <a:avLst/>
                <a:gdLst>
                  <a:gd name="T0" fmla="*/ 0 w 17"/>
                  <a:gd name="T1" fmla="*/ 24 h 25"/>
                  <a:gd name="T2" fmla="*/ 16 w 17"/>
                  <a:gd name="T3" fmla="*/ 21 h 25"/>
                  <a:gd name="T4" fmla="*/ 16 w 17"/>
                  <a:gd name="T5" fmla="*/ 1 h 25"/>
                  <a:gd name="T6" fmla="*/ 0 w 17"/>
                  <a:gd name="T7" fmla="*/ 0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6" y="21"/>
                    </a:lnTo>
                    <a:lnTo>
                      <a:pt x="16" y="1"/>
                    </a:lnTo>
                    <a:lnTo>
                      <a:pt x="0" y="0"/>
                    </a:lnTo>
                    <a:lnTo>
                      <a:pt x="0" y="24"/>
                    </a:lnTo>
                  </a:path>
                </a:pathLst>
              </a:custGeom>
              <a:solidFill>
                <a:srgbClr val="005B5A"/>
              </a:solidFill>
              <a:ln w="9525" cap="rnd">
                <a:noFill/>
                <a:round/>
                <a:headEnd type="none" w="sm" len="sm"/>
                <a:tailEnd type="none" w="sm" len="sm"/>
              </a:ln>
            </p:spPr>
            <p:txBody>
              <a:bodyPr/>
              <a:lstStyle/>
              <a:p>
                <a:endParaRPr lang="en-US"/>
              </a:p>
            </p:txBody>
          </p:sp>
          <p:sp>
            <p:nvSpPr>
              <p:cNvPr id="9646" name="Freeform 326"/>
              <p:cNvSpPr>
                <a:spLocks/>
              </p:cNvSpPr>
              <p:nvPr/>
            </p:nvSpPr>
            <p:spPr bwMode="auto">
              <a:xfrm>
                <a:off x="455" y="177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47" name="Freeform 327"/>
              <p:cNvSpPr>
                <a:spLocks/>
              </p:cNvSpPr>
              <p:nvPr/>
            </p:nvSpPr>
            <p:spPr bwMode="auto">
              <a:xfrm>
                <a:off x="459" y="176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48" name="Freeform 328"/>
              <p:cNvSpPr>
                <a:spLocks/>
              </p:cNvSpPr>
              <p:nvPr/>
            </p:nvSpPr>
            <p:spPr bwMode="auto">
              <a:xfrm>
                <a:off x="465" y="1760"/>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649" name="Freeform 329"/>
              <p:cNvSpPr>
                <a:spLocks/>
              </p:cNvSpPr>
              <p:nvPr/>
            </p:nvSpPr>
            <p:spPr bwMode="auto">
              <a:xfrm>
                <a:off x="430" y="1740"/>
                <a:ext cx="17" cy="29"/>
              </a:xfrm>
              <a:custGeom>
                <a:avLst/>
                <a:gdLst>
                  <a:gd name="T0" fmla="*/ 16 w 17"/>
                  <a:gd name="T1" fmla="*/ 28 h 29"/>
                  <a:gd name="T2" fmla="*/ 0 w 17"/>
                  <a:gd name="T3" fmla="*/ 21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1"/>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650" name="Freeform 330"/>
              <p:cNvSpPr>
                <a:spLocks/>
              </p:cNvSpPr>
              <p:nvPr/>
            </p:nvSpPr>
            <p:spPr bwMode="auto">
              <a:xfrm>
                <a:off x="426" y="1738"/>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651" name="Freeform 331"/>
              <p:cNvSpPr>
                <a:spLocks/>
              </p:cNvSpPr>
              <p:nvPr/>
            </p:nvSpPr>
            <p:spPr bwMode="auto">
              <a:xfrm>
                <a:off x="426" y="1762"/>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652" name="Freeform 332"/>
              <p:cNvSpPr>
                <a:spLocks/>
              </p:cNvSpPr>
              <p:nvPr/>
            </p:nvSpPr>
            <p:spPr bwMode="auto">
              <a:xfrm>
                <a:off x="430" y="1749"/>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53" name="Freeform 333"/>
              <p:cNvSpPr>
                <a:spLocks/>
              </p:cNvSpPr>
              <p:nvPr/>
            </p:nvSpPr>
            <p:spPr bwMode="auto">
              <a:xfrm>
                <a:off x="436" y="174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654" name="Freeform 334"/>
              <p:cNvSpPr>
                <a:spLocks/>
              </p:cNvSpPr>
              <p:nvPr/>
            </p:nvSpPr>
            <p:spPr bwMode="auto">
              <a:xfrm>
                <a:off x="403" y="1724"/>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55" name="Freeform 335"/>
              <p:cNvSpPr>
                <a:spLocks/>
              </p:cNvSpPr>
              <p:nvPr/>
            </p:nvSpPr>
            <p:spPr bwMode="auto">
              <a:xfrm>
                <a:off x="399" y="1720"/>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56" name="Freeform 336"/>
              <p:cNvSpPr>
                <a:spLocks/>
              </p:cNvSpPr>
              <p:nvPr/>
            </p:nvSpPr>
            <p:spPr bwMode="auto">
              <a:xfrm>
                <a:off x="399" y="1746"/>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657" name="Freeform 337"/>
              <p:cNvSpPr>
                <a:spLocks/>
              </p:cNvSpPr>
              <p:nvPr/>
            </p:nvSpPr>
            <p:spPr bwMode="auto">
              <a:xfrm>
                <a:off x="403" y="1733"/>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58" name="Freeform 338"/>
              <p:cNvSpPr>
                <a:spLocks/>
              </p:cNvSpPr>
              <p:nvPr/>
            </p:nvSpPr>
            <p:spPr bwMode="auto">
              <a:xfrm>
                <a:off x="409" y="1727"/>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59" name="Freeform 339"/>
              <p:cNvSpPr>
                <a:spLocks/>
              </p:cNvSpPr>
              <p:nvPr/>
            </p:nvSpPr>
            <p:spPr bwMode="auto">
              <a:xfrm>
                <a:off x="375" y="1706"/>
                <a:ext cx="17" cy="31"/>
              </a:xfrm>
              <a:custGeom>
                <a:avLst/>
                <a:gdLst>
                  <a:gd name="T0" fmla="*/ 16 w 17"/>
                  <a:gd name="T1" fmla="*/ 30 h 31"/>
                  <a:gd name="T2" fmla="*/ 0 w 17"/>
                  <a:gd name="T3" fmla="*/ 21 h 31"/>
                  <a:gd name="T4" fmla="*/ 0 w 17"/>
                  <a:gd name="T5" fmla="*/ 0 h 31"/>
                  <a:gd name="T6" fmla="*/ 16 w 17"/>
                  <a:gd name="T7" fmla="*/ 6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6"/>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660" name="Freeform 340"/>
              <p:cNvSpPr>
                <a:spLocks/>
              </p:cNvSpPr>
              <p:nvPr/>
            </p:nvSpPr>
            <p:spPr bwMode="auto">
              <a:xfrm>
                <a:off x="371" y="1704"/>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61" name="Freeform 341"/>
              <p:cNvSpPr>
                <a:spLocks/>
              </p:cNvSpPr>
              <p:nvPr/>
            </p:nvSpPr>
            <p:spPr bwMode="auto">
              <a:xfrm>
                <a:off x="371" y="1729"/>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62" name="Freeform 342"/>
              <p:cNvSpPr>
                <a:spLocks/>
              </p:cNvSpPr>
              <p:nvPr/>
            </p:nvSpPr>
            <p:spPr bwMode="auto">
              <a:xfrm>
                <a:off x="375" y="1717"/>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663" name="Freeform 343"/>
              <p:cNvSpPr>
                <a:spLocks/>
              </p:cNvSpPr>
              <p:nvPr/>
            </p:nvSpPr>
            <p:spPr bwMode="auto">
              <a:xfrm>
                <a:off x="381" y="1711"/>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64" name="Freeform 344"/>
              <p:cNvSpPr>
                <a:spLocks/>
              </p:cNvSpPr>
              <p:nvPr/>
            </p:nvSpPr>
            <p:spPr bwMode="auto">
              <a:xfrm>
                <a:off x="346" y="1690"/>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665" name="Freeform 345"/>
              <p:cNvSpPr>
                <a:spLocks/>
              </p:cNvSpPr>
              <p:nvPr/>
            </p:nvSpPr>
            <p:spPr bwMode="auto">
              <a:xfrm>
                <a:off x="342" y="1687"/>
                <a:ext cx="17" cy="29"/>
              </a:xfrm>
              <a:custGeom>
                <a:avLst/>
                <a:gdLst>
                  <a:gd name="T0" fmla="*/ 0 w 17"/>
                  <a:gd name="T1" fmla="*/ 28 h 29"/>
                  <a:gd name="T2" fmla="*/ 16 w 17"/>
                  <a:gd name="T3" fmla="*/ 25 h 29"/>
                  <a:gd name="T4" fmla="*/ 16 w 17"/>
                  <a:gd name="T5" fmla="*/ 2 h 29"/>
                  <a:gd name="T6" fmla="*/ 0 w 17"/>
                  <a:gd name="T7" fmla="*/ 0 h 29"/>
                  <a:gd name="T8" fmla="*/ 0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25"/>
                    </a:lnTo>
                    <a:lnTo>
                      <a:pt x="16" y="2"/>
                    </a:lnTo>
                    <a:lnTo>
                      <a:pt x="0" y="0"/>
                    </a:lnTo>
                    <a:lnTo>
                      <a:pt x="0" y="28"/>
                    </a:lnTo>
                  </a:path>
                </a:pathLst>
              </a:custGeom>
              <a:solidFill>
                <a:srgbClr val="005B5A"/>
              </a:solidFill>
              <a:ln w="9525" cap="rnd">
                <a:noFill/>
                <a:round/>
                <a:headEnd type="none" w="sm" len="sm"/>
                <a:tailEnd type="none" w="sm" len="sm"/>
              </a:ln>
            </p:spPr>
            <p:txBody>
              <a:bodyPr/>
              <a:lstStyle/>
              <a:p>
                <a:endParaRPr lang="en-US"/>
              </a:p>
            </p:txBody>
          </p:sp>
          <p:sp>
            <p:nvSpPr>
              <p:cNvPr id="9666" name="Freeform 346"/>
              <p:cNvSpPr>
                <a:spLocks/>
              </p:cNvSpPr>
              <p:nvPr/>
            </p:nvSpPr>
            <p:spPr bwMode="auto">
              <a:xfrm>
                <a:off x="342" y="1713"/>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667" name="Freeform 347"/>
              <p:cNvSpPr>
                <a:spLocks/>
              </p:cNvSpPr>
              <p:nvPr/>
            </p:nvSpPr>
            <p:spPr bwMode="auto">
              <a:xfrm>
                <a:off x="346" y="170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668" name="Freeform 348"/>
              <p:cNvSpPr>
                <a:spLocks/>
              </p:cNvSpPr>
              <p:nvPr/>
            </p:nvSpPr>
            <p:spPr bwMode="auto">
              <a:xfrm>
                <a:off x="352" y="1694"/>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669" name="Freeform 349"/>
              <p:cNvSpPr>
                <a:spLocks/>
              </p:cNvSpPr>
              <p:nvPr/>
            </p:nvSpPr>
            <p:spPr bwMode="auto">
              <a:xfrm>
                <a:off x="318" y="1673"/>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670" name="Freeform 350"/>
              <p:cNvSpPr>
                <a:spLocks/>
              </p:cNvSpPr>
              <p:nvPr/>
            </p:nvSpPr>
            <p:spPr bwMode="auto">
              <a:xfrm>
                <a:off x="314" y="167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671" name="Freeform 351"/>
              <p:cNvSpPr>
                <a:spLocks/>
              </p:cNvSpPr>
              <p:nvPr/>
            </p:nvSpPr>
            <p:spPr bwMode="auto">
              <a:xfrm>
                <a:off x="314" y="1696"/>
                <a:ext cx="18" cy="17"/>
              </a:xfrm>
              <a:custGeom>
                <a:avLst/>
                <a:gdLst>
                  <a:gd name="T0" fmla="*/ 0 w 18"/>
                  <a:gd name="T1" fmla="*/ 3 h 17"/>
                  <a:gd name="T2" fmla="*/ 3 w 18"/>
                  <a:gd name="T3" fmla="*/ 0 h 17"/>
                  <a:gd name="T4" fmla="*/ 17 w 18"/>
                  <a:gd name="T5" fmla="*/ 10 h 17"/>
                  <a:gd name="T6" fmla="*/ 17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3" y="0"/>
                    </a:lnTo>
                    <a:lnTo>
                      <a:pt x="17" y="10"/>
                    </a:lnTo>
                    <a:lnTo>
                      <a:pt x="17" y="16"/>
                    </a:lnTo>
                    <a:lnTo>
                      <a:pt x="0" y="3"/>
                    </a:lnTo>
                  </a:path>
                </a:pathLst>
              </a:custGeom>
              <a:solidFill>
                <a:srgbClr val="66BCA4"/>
              </a:solidFill>
              <a:ln w="9525" cap="rnd">
                <a:noFill/>
                <a:round/>
                <a:headEnd type="none" w="sm" len="sm"/>
                <a:tailEnd type="none" w="sm" len="sm"/>
              </a:ln>
            </p:spPr>
            <p:txBody>
              <a:bodyPr/>
              <a:lstStyle/>
              <a:p>
                <a:endParaRPr lang="en-US"/>
              </a:p>
            </p:txBody>
          </p:sp>
          <p:sp>
            <p:nvSpPr>
              <p:cNvPr id="9672" name="Freeform 352"/>
              <p:cNvSpPr>
                <a:spLocks/>
              </p:cNvSpPr>
              <p:nvPr/>
            </p:nvSpPr>
            <p:spPr bwMode="auto">
              <a:xfrm>
                <a:off x="318" y="168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673" name="Freeform 353"/>
              <p:cNvSpPr>
                <a:spLocks/>
              </p:cNvSpPr>
              <p:nvPr/>
            </p:nvSpPr>
            <p:spPr bwMode="auto">
              <a:xfrm>
                <a:off x="324" y="167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9674" name="Freeform 354"/>
              <p:cNvSpPr>
                <a:spLocks/>
              </p:cNvSpPr>
              <p:nvPr/>
            </p:nvSpPr>
            <p:spPr bwMode="auto">
              <a:xfrm>
                <a:off x="561" y="1732"/>
                <a:ext cx="102" cy="194"/>
              </a:xfrm>
              <a:custGeom>
                <a:avLst/>
                <a:gdLst>
                  <a:gd name="T0" fmla="*/ 0 w 102"/>
                  <a:gd name="T1" fmla="*/ 193 h 194"/>
                  <a:gd name="T2" fmla="*/ 0 w 102"/>
                  <a:gd name="T3" fmla="*/ 56 h 194"/>
                  <a:gd name="T4" fmla="*/ 101 w 102"/>
                  <a:gd name="T5" fmla="*/ 0 h 194"/>
                  <a:gd name="T6" fmla="*/ 101 w 102"/>
                  <a:gd name="T7" fmla="*/ 135 h 194"/>
                  <a:gd name="T8" fmla="*/ 0 w 102"/>
                  <a:gd name="T9" fmla="*/ 193 h 194"/>
                  <a:gd name="T10" fmla="*/ 0 60000 65536"/>
                  <a:gd name="T11" fmla="*/ 0 60000 65536"/>
                  <a:gd name="T12" fmla="*/ 0 60000 65536"/>
                  <a:gd name="T13" fmla="*/ 0 60000 65536"/>
                  <a:gd name="T14" fmla="*/ 0 60000 65536"/>
                  <a:gd name="T15" fmla="*/ 0 w 102"/>
                  <a:gd name="T16" fmla="*/ 0 h 194"/>
                  <a:gd name="T17" fmla="*/ 102 w 102"/>
                  <a:gd name="T18" fmla="*/ 194 h 194"/>
                </a:gdLst>
                <a:ahLst/>
                <a:cxnLst>
                  <a:cxn ang="T10">
                    <a:pos x="T0" y="T1"/>
                  </a:cxn>
                  <a:cxn ang="T11">
                    <a:pos x="T2" y="T3"/>
                  </a:cxn>
                  <a:cxn ang="T12">
                    <a:pos x="T4" y="T5"/>
                  </a:cxn>
                  <a:cxn ang="T13">
                    <a:pos x="T6" y="T7"/>
                  </a:cxn>
                  <a:cxn ang="T14">
                    <a:pos x="T8" y="T9"/>
                  </a:cxn>
                </a:cxnLst>
                <a:rect l="T15" t="T16" r="T17" b="T18"/>
                <a:pathLst>
                  <a:path w="102" h="194">
                    <a:moveTo>
                      <a:pt x="0" y="193"/>
                    </a:moveTo>
                    <a:lnTo>
                      <a:pt x="0" y="56"/>
                    </a:lnTo>
                    <a:lnTo>
                      <a:pt x="101" y="0"/>
                    </a:lnTo>
                    <a:lnTo>
                      <a:pt x="101" y="135"/>
                    </a:lnTo>
                    <a:lnTo>
                      <a:pt x="0" y="193"/>
                    </a:lnTo>
                  </a:path>
                </a:pathLst>
              </a:custGeom>
              <a:solidFill>
                <a:srgbClr val="000000"/>
              </a:solidFill>
              <a:ln w="9525" cap="rnd">
                <a:noFill/>
                <a:round/>
                <a:headEnd type="none" w="sm" len="sm"/>
                <a:tailEnd type="none" w="sm" len="sm"/>
              </a:ln>
            </p:spPr>
            <p:txBody>
              <a:bodyPr/>
              <a:lstStyle/>
              <a:p>
                <a:endParaRPr lang="en-US"/>
              </a:p>
            </p:txBody>
          </p:sp>
          <p:sp>
            <p:nvSpPr>
              <p:cNvPr id="9675" name="Freeform 355"/>
              <p:cNvSpPr>
                <a:spLocks/>
              </p:cNvSpPr>
              <p:nvPr/>
            </p:nvSpPr>
            <p:spPr bwMode="auto">
              <a:xfrm>
                <a:off x="643" y="1732"/>
                <a:ext cx="20" cy="136"/>
              </a:xfrm>
              <a:custGeom>
                <a:avLst/>
                <a:gdLst>
                  <a:gd name="T0" fmla="*/ 0 w 20"/>
                  <a:gd name="T1" fmla="*/ 10 h 136"/>
                  <a:gd name="T2" fmla="*/ 19 w 20"/>
                  <a:gd name="T3" fmla="*/ 0 h 136"/>
                  <a:gd name="T4" fmla="*/ 19 w 20"/>
                  <a:gd name="T5" fmla="*/ 135 h 136"/>
                  <a:gd name="T6" fmla="*/ 0 w 20"/>
                  <a:gd name="T7" fmla="*/ 124 h 136"/>
                  <a:gd name="T8" fmla="*/ 0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0" y="10"/>
                    </a:moveTo>
                    <a:lnTo>
                      <a:pt x="19" y="0"/>
                    </a:lnTo>
                    <a:lnTo>
                      <a:pt x="19" y="135"/>
                    </a:lnTo>
                    <a:lnTo>
                      <a:pt x="0" y="124"/>
                    </a:lnTo>
                    <a:lnTo>
                      <a:pt x="0" y="10"/>
                    </a:lnTo>
                  </a:path>
                </a:pathLst>
              </a:custGeom>
              <a:solidFill>
                <a:srgbClr val="019170"/>
              </a:solidFill>
              <a:ln w="9525" cap="rnd">
                <a:noFill/>
                <a:round/>
                <a:headEnd type="none" w="sm" len="sm"/>
                <a:tailEnd type="none" w="sm" len="sm"/>
              </a:ln>
            </p:spPr>
            <p:txBody>
              <a:bodyPr/>
              <a:lstStyle/>
              <a:p>
                <a:endParaRPr lang="en-US"/>
              </a:p>
            </p:txBody>
          </p:sp>
          <p:sp>
            <p:nvSpPr>
              <p:cNvPr id="9676" name="Freeform 356"/>
              <p:cNvSpPr>
                <a:spLocks/>
              </p:cNvSpPr>
              <p:nvPr/>
            </p:nvSpPr>
            <p:spPr bwMode="auto">
              <a:xfrm>
                <a:off x="561" y="1858"/>
                <a:ext cx="102" cy="68"/>
              </a:xfrm>
              <a:custGeom>
                <a:avLst/>
                <a:gdLst>
                  <a:gd name="T0" fmla="*/ 0 w 102"/>
                  <a:gd name="T1" fmla="*/ 45 h 68"/>
                  <a:gd name="T2" fmla="*/ 81 w 102"/>
                  <a:gd name="T3" fmla="*/ 0 h 68"/>
                  <a:gd name="T4" fmla="*/ 101 w 102"/>
                  <a:gd name="T5" fmla="*/ 9 h 68"/>
                  <a:gd name="T6" fmla="*/ 0 w 102"/>
                  <a:gd name="T7" fmla="*/ 67 h 68"/>
                  <a:gd name="T8" fmla="*/ 0 w 102"/>
                  <a:gd name="T9" fmla="*/ 45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45"/>
                    </a:moveTo>
                    <a:lnTo>
                      <a:pt x="81" y="0"/>
                    </a:lnTo>
                    <a:lnTo>
                      <a:pt x="101" y="9"/>
                    </a:lnTo>
                    <a:lnTo>
                      <a:pt x="0" y="67"/>
                    </a:lnTo>
                    <a:lnTo>
                      <a:pt x="0" y="45"/>
                    </a:lnTo>
                  </a:path>
                </a:pathLst>
              </a:custGeom>
              <a:solidFill>
                <a:srgbClr val="66BCA4"/>
              </a:solidFill>
              <a:ln w="9525" cap="rnd">
                <a:noFill/>
                <a:round/>
                <a:headEnd type="none" w="sm" len="sm"/>
                <a:tailEnd type="none" w="sm" len="sm"/>
              </a:ln>
            </p:spPr>
            <p:txBody>
              <a:bodyPr/>
              <a:lstStyle/>
              <a:p>
                <a:endParaRPr lang="en-US"/>
              </a:p>
            </p:txBody>
          </p:sp>
          <p:sp>
            <p:nvSpPr>
              <p:cNvPr id="9677" name="Freeform 357"/>
              <p:cNvSpPr>
                <a:spLocks/>
              </p:cNvSpPr>
              <p:nvPr/>
            </p:nvSpPr>
            <p:spPr bwMode="auto">
              <a:xfrm>
                <a:off x="595" y="1901"/>
                <a:ext cx="18" cy="21"/>
              </a:xfrm>
              <a:custGeom>
                <a:avLst/>
                <a:gdLst>
                  <a:gd name="T0" fmla="*/ 10 w 18"/>
                  <a:gd name="T1" fmla="*/ 20 h 21"/>
                  <a:gd name="T2" fmla="*/ 14 w 18"/>
                  <a:gd name="T3" fmla="*/ 16 h 21"/>
                  <a:gd name="T4" fmla="*/ 15 w 18"/>
                  <a:gd name="T5" fmla="*/ 16 h 21"/>
                  <a:gd name="T6" fmla="*/ 15 w 18"/>
                  <a:gd name="T7" fmla="*/ 15 h 21"/>
                  <a:gd name="T8" fmla="*/ 17 w 18"/>
                  <a:gd name="T9" fmla="*/ 12 h 21"/>
                  <a:gd name="T10" fmla="*/ 15 w 18"/>
                  <a:gd name="T11" fmla="*/ 8 h 21"/>
                  <a:gd name="T12" fmla="*/ 14 w 18"/>
                  <a:gd name="T13" fmla="*/ 5 h 21"/>
                  <a:gd name="T14" fmla="*/ 12 w 18"/>
                  <a:gd name="T15" fmla="*/ 2 h 21"/>
                  <a:gd name="T16" fmla="*/ 9 w 18"/>
                  <a:gd name="T17" fmla="*/ 0 h 21"/>
                  <a:gd name="T18" fmla="*/ 7 w 18"/>
                  <a:gd name="T19" fmla="*/ 0 h 21"/>
                  <a:gd name="T20" fmla="*/ 6 w 18"/>
                  <a:gd name="T21" fmla="*/ 0 h 21"/>
                  <a:gd name="T22" fmla="*/ 5 w 18"/>
                  <a:gd name="T23" fmla="*/ 0 h 21"/>
                  <a:gd name="T24" fmla="*/ 0 w 18"/>
                  <a:gd name="T25" fmla="*/ 2 h 21"/>
                  <a:gd name="T26" fmla="*/ 0 w 18"/>
                  <a:gd name="T27" fmla="*/ 3 h 21"/>
                  <a:gd name="T28" fmla="*/ 0 w 18"/>
                  <a:gd name="T29" fmla="*/ 6 h 21"/>
                  <a:gd name="T30" fmla="*/ 0 w 18"/>
                  <a:gd name="T31" fmla="*/ 10 h 21"/>
                  <a:gd name="T32" fmla="*/ 0 w 18"/>
                  <a:gd name="T33" fmla="*/ 13 h 21"/>
                  <a:gd name="T34" fmla="*/ 3 w 18"/>
                  <a:gd name="T35" fmla="*/ 16 h 21"/>
                  <a:gd name="T36" fmla="*/ 5 w 18"/>
                  <a:gd name="T37" fmla="*/ 18 h 21"/>
                  <a:gd name="T38" fmla="*/ 8 w 18"/>
                  <a:gd name="T39" fmla="*/ 20 h 21"/>
                  <a:gd name="T40" fmla="*/ 9 w 18"/>
                  <a:gd name="T41" fmla="*/ 20 h 21"/>
                  <a:gd name="T42" fmla="*/ 10 w 18"/>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10" y="20"/>
                    </a:moveTo>
                    <a:lnTo>
                      <a:pt x="14" y="16"/>
                    </a:lnTo>
                    <a:lnTo>
                      <a:pt x="15" y="16"/>
                    </a:lnTo>
                    <a:lnTo>
                      <a:pt x="15" y="15"/>
                    </a:lnTo>
                    <a:lnTo>
                      <a:pt x="17" y="12"/>
                    </a:lnTo>
                    <a:lnTo>
                      <a:pt x="15" y="8"/>
                    </a:lnTo>
                    <a:lnTo>
                      <a:pt x="14" y="5"/>
                    </a:lnTo>
                    <a:lnTo>
                      <a:pt x="12" y="2"/>
                    </a:lnTo>
                    <a:lnTo>
                      <a:pt x="9" y="0"/>
                    </a:lnTo>
                    <a:lnTo>
                      <a:pt x="7" y="0"/>
                    </a:lnTo>
                    <a:lnTo>
                      <a:pt x="6" y="0"/>
                    </a:lnTo>
                    <a:lnTo>
                      <a:pt x="5" y="0"/>
                    </a:lnTo>
                    <a:lnTo>
                      <a:pt x="0" y="2"/>
                    </a:lnTo>
                    <a:lnTo>
                      <a:pt x="0" y="3"/>
                    </a:lnTo>
                    <a:lnTo>
                      <a:pt x="0" y="6"/>
                    </a:lnTo>
                    <a:lnTo>
                      <a:pt x="0" y="10"/>
                    </a:lnTo>
                    <a:lnTo>
                      <a:pt x="0" y="13"/>
                    </a:lnTo>
                    <a:lnTo>
                      <a:pt x="3" y="16"/>
                    </a:lnTo>
                    <a:lnTo>
                      <a:pt x="5"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9678" name="Freeform 358"/>
              <p:cNvSpPr>
                <a:spLocks/>
              </p:cNvSpPr>
              <p:nvPr/>
            </p:nvSpPr>
            <p:spPr bwMode="auto">
              <a:xfrm>
                <a:off x="595" y="1904"/>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9679" name="Freeform 359"/>
              <p:cNvSpPr>
                <a:spLocks/>
              </p:cNvSpPr>
              <p:nvPr/>
            </p:nvSpPr>
            <p:spPr bwMode="auto">
              <a:xfrm>
                <a:off x="598" y="1908"/>
                <a:ext cx="17" cy="17"/>
              </a:xfrm>
              <a:custGeom>
                <a:avLst/>
                <a:gdLst>
                  <a:gd name="T0" fmla="*/ 1 w 17"/>
                  <a:gd name="T1" fmla="*/ 10 h 17"/>
                  <a:gd name="T2" fmla="*/ 0 w 17"/>
                  <a:gd name="T3" fmla="*/ 6 h 17"/>
                  <a:gd name="T4" fmla="*/ 0 w 17"/>
                  <a:gd name="T5" fmla="*/ 4 h 17"/>
                  <a:gd name="T6" fmla="*/ 0 w 17"/>
                  <a:gd name="T7" fmla="*/ 0 h 17"/>
                  <a:gd name="T8" fmla="*/ 1 w 17"/>
                  <a:gd name="T9" fmla="*/ 0 h 17"/>
                  <a:gd name="T10" fmla="*/ 4 w 17"/>
                  <a:gd name="T11" fmla="*/ 0 h 17"/>
                  <a:gd name="T12" fmla="*/ 7 w 17"/>
                  <a:gd name="T13" fmla="*/ 0 h 17"/>
                  <a:gd name="T14" fmla="*/ 13 w 17"/>
                  <a:gd name="T15" fmla="*/ 4 h 17"/>
                  <a:gd name="T16" fmla="*/ 16 w 17"/>
                  <a:gd name="T17" fmla="*/ 8 h 17"/>
                  <a:gd name="T18" fmla="*/ 16 w 17"/>
                  <a:gd name="T19" fmla="*/ 12 h 17"/>
                  <a:gd name="T20" fmla="*/ 16 w 17"/>
                  <a:gd name="T21" fmla="*/ 14 h 17"/>
                  <a:gd name="T22" fmla="*/ 13 w 17"/>
                  <a:gd name="T23" fmla="*/ 16 h 17"/>
                  <a:gd name="T24" fmla="*/ 10 w 17"/>
                  <a:gd name="T25" fmla="*/ 16 h 17"/>
                  <a:gd name="T26" fmla="*/ 7 w 17"/>
                  <a:gd name="T27" fmla="*/ 16 h 17"/>
                  <a:gd name="T28" fmla="*/ 1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 y="10"/>
                    </a:moveTo>
                    <a:lnTo>
                      <a:pt x="0" y="6"/>
                    </a:lnTo>
                    <a:lnTo>
                      <a:pt x="0" y="4"/>
                    </a:lnTo>
                    <a:lnTo>
                      <a:pt x="0" y="0"/>
                    </a:lnTo>
                    <a:lnTo>
                      <a:pt x="1" y="0"/>
                    </a:lnTo>
                    <a:lnTo>
                      <a:pt x="4" y="0"/>
                    </a:lnTo>
                    <a:lnTo>
                      <a:pt x="7" y="0"/>
                    </a:lnTo>
                    <a:lnTo>
                      <a:pt x="13" y="4"/>
                    </a:lnTo>
                    <a:lnTo>
                      <a:pt x="16" y="8"/>
                    </a:lnTo>
                    <a:lnTo>
                      <a:pt x="16" y="12"/>
                    </a:lnTo>
                    <a:lnTo>
                      <a:pt x="16" y="14"/>
                    </a:lnTo>
                    <a:lnTo>
                      <a:pt x="13" y="16"/>
                    </a:lnTo>
                    <a:lnTo>
                      <a:pt x="10" y="16"/>
                    </a:lnTo>
                    <a:lnTo>
                      <a:pt x="7" y="16"/>
                    </a:lnTo>
                    <a:lnTo>
                      <a:pt x="1" y="10"/>
                    </a:lnTo>
                  </a:path>
                </a:pathLst>
              </a:custGeom>
              <a:solidFill>
                <a:srgbClr val="000000"/>
              </a:solidFill>
              <a:ln w="9525" cap="rnd">
                <a:noFill/>
                <a:round/>
                <a:headEnd type="none" w="sm" len="sm"/>
                <a:tailEnd type="none" w="sm" len="sm"/>
              </a:ln>
            </p:spPr>
            <p:txBody>
              <a:bodyPr/>
              <a:lstStyle/>
              <a:p>
                <a:endParaRPr lang="en-US"/>
              </a:p>
            </p:txBody>
          </p:sp>
          <p:sp>
            <p:nvSpPr>
              <p:cNvPr id="9680" name="Freeform 360"/>
              <p:cNvSpPr>
                <a:spLocks/>
              </p:cNvSpPr>
              <p:nvPr/>
            </p:nvSpPr>
            <p:spPr bwMode="auto">
              <a:xfrm>
                <a:off x="610" y="1911"/>
                <a:ext cx="18" cy="19"/>
              </a:xfrm>
              <a:custGeom>
                <a:avLst/>
                <a:gdLst>
                  <a:gd name="T0" fmla="*/ 10 w 18"/>
                  <a:gd name="T1" fmla="*/ 18 h 19"/>
                  <a:gd name="T2" fmla="*/ 14 w 18"/>
                  <a:gd name="T3" fmla="*/ 14 h 19"/>
                  <a:gd name="T4" fmla="*/ 15 w 18"/>
                  <a:gd name="T5" fmla="*/ 13 h 19"/>
                  <a:gd name="T6" fmla="*/ 17 w 18"/>
                  <a:gd name="T7" fmla="*/ 13 h 19"/>
                  <a:gd name="T8" fmla="*/ 17 w 18"/>
                  <a:gd name="T9" fmla="*/ 10 h 19"/>
                  <a:gd name="T10" fmla="*/ 17 w 18"/>
                  <a:gd name="T11" fmla="*/ 8 h 19"/>
                  <a:gd name="T12" fmla="*/ 14 w 18"/>
                  <a:gd name="T13" fmla="*/ 4 h 19"/>
                  <a:gd name="T14" fmla="*/ 12 w 18"/>
                  <a:gd name="T15" fmla="*/ 2 h 19"/>
                  <a:gd name="T16" fmla="*/ 10 w 18"/>
                  <a:gd name="T17" fmla="*/ 0 h 19"/>
                  <a:gd name="T18" fmla="*/ 7 w 18"/>
                  <a:gd name="T19" fmla="*/ 0 h 19"/>
                  <a:gd name="T20" fmla="*/ 6 w 18"/>
                  <a:gd name="T21" fmla="*/ 0 h 19"/>
                  <a:gd name="T22" fmla="*/ 5 w 18"/>
                  <a:gd name="T23" fmla="*/ 0 h 19"/>
                  <a:gd name="T24" fmla="*/ 1 w 18"/>
                  <a:gd name="T25" fmla="*/ 1 h 19"/>
                  <a:gd name="T26" fmla="*/ 0 w 18"/>
                  <a:gd name="T27" fmla="*/ 2 h 19"/>
                  <a:gd name="T28" fmla="*/ 0 w 18"/>
                  <a:gd name="T29" fmla="*/ 3 h 19"/>
                  <a:gd name="T30" fmla="*/ 0 w 18"/>
                  <a:gd name="T31" fmla="*/ 6 h 19"/>
                  <a:gd name="T32" fmla="*/ 0 w 18"/>
                  <a:gd name="T33" fmla="*/ 9 h 19"/>
                  <a:gd name="T34" fmla="*/ 1 w 18"/>
                  <a:gd name="T35" fmla="*/ 11 h 19"/>
                  <a:gd name="T36" fmla="*/ 3 w 18"/>
                  <a:gd name="T37" fmla="*/ 14 h 19"/>
                  <a:gd name="T38" fmla="*/ 6 w 18"/>
                  <a:gd name="T39" fmla="*/ 16 h 19"/>
                  <a:gd name="T40" fmla="*/ 8 w 18"/>
                  <a:gd name="T41" fmla="*/ 18 h 19"/>
                  <a:gd name="T42" fmla="*/ 9 w 18"/>
                  <a:gd name="T43" fmla="*/ 18 h 19"/>
                  <a:gd name="T44" fmla="*/ 10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10" y="18"/>
                    </a:moveTo>
                    <a:lnTo>
                      <a:pt x="14" y="14"/>
                    </a:lnTo>
                    <a:lnTo>
                      <a:pt x="15" y="13"/>
                    </a:lnTo>
                    <a:lnTo>
                      <a:pt x="17" y="13"/>
                    </a:lnTo>
                    <a:lnTo>
                      <a:pt x="17" y="10"/>
                    </a:lnTo>
                    <a:lnTo>
                      <a:pt x="17" y="8"/>
                    </a:lnTo>
                    <a:lnTo>
                      <a:pt x="14" y="4"/>
                    </a:lnTo>
                    <a:lnTo>
                      <a:pt x="12" y="2"/>
                    </a:lnTo>
                    <a:lnTo>
                      <a:pt x="10" y="0"/>
                    </a:lnTo>
                    <a:lnTo>
                      <a:pt x="7" y="0"/>
                    </a:lnTo>
                    <a:lnTo>
                      <a:pt x="6" y="0"/>
                    </a:lnTo>
                    <a:lnTo>
                      <a:pt x="5" y="0"/>
                    </a:lnTo>
                    <a:lnTo>
                      <a:pt x="1" y="1"/>
                    </a:lnTo>
                    <a:lnTo>
                      <a:pt x="0" y="2"/>
                    </a:lnTo>
                    <a:lnTo>
                      <a:pt x="0" y="3"/>
                    </a:lnTo>
                    <a:lnTo>
                      <a:pt x="0" y="6"/>
                    </a:lnTo>
                    <a:lnTo>
                      <a:pt x="0" y="9"/>
                    </a:lnTo>
                    <a:lnTo>
                      <a:pt x="1" y="11"/>
                    </a:lnTo>
                    <a:lnTo>
                      <a:pt x="3" y="14"/>
                    </a:lnTo>
                    <a:lnTo>
                      <a:pt x="6" y="16"/>
                    </a:lnTo>
                    <a:lnTo>
                      <a:pt x="8" y="18"/>
                    </a:lnTo>
                    <a:lnTo>
                      <a:pt x="9" y="18"/>
                    </a:lnTo>
                    <a:lnTo>
                      <a:pt x="10" y="18"/>
                    </a:lnTo>
                  </a:path>
                </a:pathLst>
              </a:custGeom>
              <a:solidFill>
                <a:srgbClr val="000000"/>
              </a:solidFill>
              <a:ln w="9525" cap="rnd">
                <a:noFill/>
                <a:round/>
                <a:headEnd type="none" w="sm" len="sm"/>
                <a:tailEnd type="none" w="sm" len="sm"/>
              </a:ln>
            </p:spPr>
            <p:txBody>
              <a:bodyPr/>
              <a:lstStyle/>
              <a:p>
                <a:endParaRPr lang="en-US"/>
              </a:p>
            </p:txBody>
          </p:sp>
          <p:sp>
            <p:nvSpPr>
              <p:cNvPr id="9681" name="Freeform 361"/>
              <p:cNvSpPr>
                <a:spLocks/>
              </p:cNvSpPr>
              <p:nvPr/>
            </p:nvSpPr>
            <p:spPr bwMode="auto">
              <a:xfrm>
                <a:off x="610" y="1912"/>
                <a:ext cx="17" cy="18"/>
              </a:xfrm>
              <a:custGeom>
                <a:avLst/>
                <a:gdLst>
                  <a:gd name="T0" fmla="*/ 1 w 17"/>
                  <a:gd name="T1" fmla="*/ 10 h 18"/>
                  <a:gd name="T2" fmla="*/ 0 w 17"/>
                  <a:gd name="T3" fmla="*/ 7 h 18"/>
                  <a:gd name="T4" fmla="*/ 0 w 17"/>
                  <a:gd name="T5" fmla="*/ 4 h 18"/>
                  <a:gd name="T6" fmla="*/ 0 w 17"/>
                  <a:gd name="T7" fmla="*/ 1 h 18"/>
                  <a:gd name="T8" fmla="*/ 0 w 17"/>
                  <a:gd name="T9" fmla="*/ 0 h 18"/>
                  <a:gd name="T10" fmla="*/ 1 w 17"/>
                  <a:gd name="T11" fmla="*/ 0 h 18"/>
                  <a:gd name="T12" fmla="*/ 4 w 17"/>
                  <a:gd name="T13" fmla="*/ 0 h 18"/>
                  <a:gd name="T14" fmla="*/ 8 w 17"/>
                  <a:gd name="T15" fmla="*/ 0 h 18"/>
                  <a:gd name="T16" fmla="*/ 10 w 17"/>
                  <a:gd name="T17" fmla="*/ 2 h 18"/>
                  <a:gd name="T18" fmla="*/ 13 w 17"/>
                  <a:gd name="T19" fmla="*/ 5 h 18"/>
                  <a:gd name="T20" fmla="*/ 16 w 17"/>
                  <a:gd name="T21" fmla="*/ 8 h 18"/>
                  <a:gd name="T22" fmla="*/ 16 w 17"/>
                  <a:gd name="T23" fmla="*/ 11 h 18"/>
                  <a:gd name="T24" fmla="*/ 16 w 17"/>
                  <a:gd name="T25" fmla="*/ 14 h 18"/>
                  <a:gd name="T26" fmla="*/ 14 w 17"/>
                  <a:gd name="T27" fmla="*/ 15 h 18"/>
                  <a:gd name="T28" fmla="*/ 13 w 17"/>
                  <a:gd name="T29" fmla="*/ 17 h 18"/>
                  <a:gd name="T30" fmla="*/ 10 w 17"/>
                  <a:gd name="T31" fmla="*/ 17 h 18"/>
                  <a:gd name="T32" fmla="*/ 8 w 17"/>
                  <a:gd name="T33" fmla="*/ 15 h 18"/>
                  <a:gd name="T34" fmla="*/ 4 w 17"/>
                  <a:gd name="T35" fmla="*/ 13 h 18"/>
                  <a:gd name="T36" fmla="*/ 1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 y="10"/>
                    </a:moveTo>
                    <a:lnTo>
                      <a:pt x="0" y="7"/>
                    </a:lnTo>
                    <a:lnTo>
                      <a:pt x="0" y="4"/>
                    </a:lnTo>
                    <a:lnTo>
                      <a:pt x="0" y="1"/>
                    </a:lnTo>
                    <a:lnTo>
                      <a:pt x="0" y="0"/>
                    </a:lnTo>
                    <a:lnTo>
                      <a:pt x="1" y="0"/>
                    </a:lnTo>
                    <a:lnTo>
                      <a:pt x="4" y="0"/>
                    </a:lnTo>
                    <a:lnTo>
                      <a:pt x="8" y="0"/>
                    </a:lnTo>
                    <a:lnTo>
                      <a:pt x="10" y="2"/>
                    </a:lnTo>
                    <a:lnTo>
                      <a:pt x="13" y="5"/>
                    </a:lnTo>
                    <a:lnTo>
                      <a:pt x="16" y="8"/>
                    </a:lnTo>
                    <a:lnTo>
                      <a:pt x="16" y="11"/>
                    </a:lnTo>
                    <a:lnTo>
                      <a:pt x="16" y="14"/>
                    </a:lnTo>
                    <a:lnTo>
                      <a:pt x="14" y="15"/>
                    </a:lnTo>
                    <a:lnTo>
                      <a:pt x="13" y="17"/>
                    </a:lnTo>
                    <a:lnTo>
                      <a:pt x="10" y="17"/>
                    </a:lnTo>
                    <a:lnTo>
                      <a:pt x="8" y="15"/>
                    </a:lnTo>
                    <a:lnTo>
                      <a:pt x="4" y="13"/>
                    </a:lnTo>
                    <a:lnTo>
                      <a:pt x="1" y="10"/>
                    </a:lnTo>
                  </a:path>
                </a:pathLst>
              </a:custGeom>
              <a:solidFill>
                <a:srgbClr val="666666"/>
              </a:solidFill>
              <a:ln w="9525" cap="rnd">
                <a:noFill/>
                <a:round/>
                <a:headEnd type="none" w="sm" len="sm"/>
                <a:tailEnd type="none" w="sm" len="sm"/>
              </a:ln>
            </p:spPr>
            <p:txBody>
              <a:bodyPr/>
              <a:lstStyle/>
              <a:p>
                <a:endParaRPr lang="en-US"/>
              </a:p>
            </p:txBody>
          </p:sp>
          <p:sp>
            <p:nvSpPr>
              <p:cNvPr id="9682" name="Freeform 362"/>
              <p:cNvSpPr>
                <a:spLocks/>
              </p:cNvSpPr>
              <p:nvPr/>
            </p:nvSpPr>
            <p:spPr bwMode="auto">
              <a:xfrm>
                <a:off x="613" y="1916"/>
                <a:ext cx="17" cy="18"/>
              </a:xfrm>
              <a:custGeom>
                <a:avLst/>
                <a:gdLst>
                  <a:gd name="T0" fmla="*/ 2 w 17"/>
                  <a:gd name="T1" fmla="*/ 11 h 18"/>
                  <a:gd name="T2" fmla="*/ 0 w 17"/>
                  <a:gd name="T3" fmla="*/ 7 h 18"/>
                  <a:gd name="T4" fmla="*/ 0 w 17"/>
                  <a:gd name="T5" fmla="*/ 5 h 18"/>
                  <a:gd name="T6" fmla="*/ 0 w 17"/>
                  <a:gd name="T7" fmla="*/ 1 h 18"/>
                  <a:gd name="T8" fmla="*/ 2 w 17"/>
                  <a:gd name="T9" fmla="*/ 1 h 18"/>
                  <a:gd name="T10" fmla="*/ 4 w 17"/>
                  <a:gd name="T11" fmla="*/ 0 h 18"/>
                  <a:gd name="T12" fmla="*/ 9 w 17"/>
                  <a:gd name="T13" fmla="*/ 1 h 18"/>
                  <a:gd name="T14" fmla="*/ 13 w 17"/>
                  <a:gd name="T15" fmla="*/ 5 h 18"/>
                  <a:gd name="T16" fmla="*/ 16 w 17"/>
                  <a:gd name="T17" fmla="*/ 9 h 18"/>
                  <a:gd name="T18" fmla="*/ 16 w 17"/>
                  <a:gd name="T19" fmla="*/ 13 h 18"/>
                  <a:gd name="T20" fmla="*/ 16 w 17"/>
                  <a:gd name="T21" fmla="*/ 15 h 18"/>
                  <a:gd name="T22" fmla="*/ 13 w 17"/>
                  <a:gd name="T23" fmla="*/ 17 h 18"/>
                  <a:gd name="T24" fmla="*/ 11 w 17"/>
                  <a:gd name="T25" fmla="*/ 17 h 18"/>
                  <a:gd name="T26" fmla="*/ 9 w 17"/>
                  <a:gd name="T27" fmla="*/ 17 h 18"/>
                  <a:gd name="T28" fmla="*/ 2 w 17"/>
                  <a:gd name="T29" fmla="*/ 1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2" y="11"/>
                    </a:moveTo>
                    <a:lnTo>
                      <a:pt x="0" y="7"/>
                    </a:lnTo>
                    <a:lnTo>
                      <a:pt x="0" y="5"/>
                    </a:lnTo>
                    <a:lnTo>
                      <a:pt x="0" y="1"/>
                    </a:lnTo>
                    <a:lnTo>
                      <a:pt x="2" y="1"/>
                    </a:lnTo>
                    <a:lnTo>
                      <a:pt x="4" y="0"/>
                    </a:lnTo>
                    <a:lnTo>
                      <a:pt x="9" y="1"/>
                    </a:lnTo>
                    <a:lnTo>
                      <a:pt x="13" y="5"/>
                    </a:lnTo>
                    <a:lnTo>
                      <a:pt x="16" y="9"/>
                    </a:lnTo>
                    <a:lnTo>
                      <a:pt x="16" y="13"/>
                    </a:lnTo>
                    <a:lnTo>
                      <a:pt x="16" y="15"/>
                    </a:lnTo>
                    <a:lnTo>
                      <a:pt x="13" y="17"/>
                    </a:lnTo>
                    <a:lnTo>
                      <a:pt x="11" y="17"/>
                    </a:lnTo>
                    <a:lnTo>
                      <a:pt x="9" y="17"/>
                    </a:lnTo>
                    <a:lnTo>
                      <a:pt x="2" y="11"/>
                    </a:lnTo>
                  </a:path>
                </a:pathLst>
              </a:custGeom>
              <a:solidFill>
                <a:srgbClr val="000000"/>
              </a:solidFill>
              <a:ln w="9525" cap="rnd">
                <a:noFill/>
                <a:round/>
                <a:headEnd type="none" w="sm" len="sm"/>
                <a:tailEnd type="none" w="sm" len="sm"/>
              </a:ln>
            </p:spPr>
            <p:txBody>
              <a:bodyPr/>
              <a:lstStyle/>
              <a:p>
                <a:endParaRPr lang="en-US"/>
              </a:p>
            </p:txBody>
          </p:sp>
          <p:sp>
            <p:nvSpPr>
              <p:cNvPr id="9683" name="Freeform 363"/>
              <p:cNvSpPr>
                <a:spLocks/>
              </p:cNvSpPr>
              <p:nvPr/>
            </p:nvSpPr>
            <p:spPr bwMode="auto">
              <a:xfrm>
                <a:off x="588" y="1906"/>
                <a:ext cx="18" cy="20"/>
              </a:xfrm>
              <a:custGeom>
                <a:avLst/>
                <a:gdLst>
                  <a:gd name="T0" fmla="*/ 10 w 18"/>
                  <a:gd name="T1" fmla="*/ 19 h 20"/>
                  <a:gd name="T2" fmla="*/ 14 w 18"/>
                  <a:gd name="T3" fmla="*/ 15 h 20"/>
                  <a:gd name="T4" fmla="*/ 15 w 18"/>
                  <a:gd name="T5" fmla="*/ 15 h 20"/>
                  <a:gd name="T6" fmla="*/ 15 w 18"/>
                  <a:gd name="T7" fmla="*/ 14 h 20"/>
                  <a:gd name="T8" fmla="*/ 17 w 18"/>
                  <a:gd name="T9" fmla="*/ 11 h 20"/>
                  <a:gd name="T10" fmla="*/ 15 w 18"/>
                  <a:gd name="T11" fmla="*/ 8 h 20"/>
                  <a:gd name="T12" fmla="*/ 14 w 18"/>
                  <a:gd name="T13" fmla="*/ 5 h 20"/>
                  <a:gd name="T14" fmla="*/ 12 w 18"/>
                  <a:gd name="T15" fmla="*/ 2 h 20"/>
                  <a:gd name="T16" fmla="*/ 9 w 18"/>
                  <a:gd name="T17" fmla="*/ 0 h 20"/>
                  <a:gd name="T18" fmla="*/ 7 w 18"/>
                  <a:gd name="T19" fmla="*/ 0 h 20"/>
                  <a:gd name="T20" fmla="*/ 6 w 18"/>
                  <a:gd name="T21" fmla="*/ 0 h 20"/>
                  <a:gd name="T22" fmla="*/ 5 w 18"/>
                  <a:gd name="T23" fmla="*/ 0 h 20"/>
                  <a:gd name="T24" fmla="*/ 0 w 18"/>
                  <a:gd name="T25" fmla="*/ 2 h 20"/>
                  <a:gd name="T26" fmla="*/ 0 w 18"/>
                  <a:gd name="T27" fmla="*/ 3 h 20"/>
                  <a:gd name="T28" fmla="*/ 0 w 18"/>
                  <a:gd name="T29" fmla="*/ 6 h 20"/>
                  <a:gd name="T30" fmla="*/ 0 w 18"/>
                  <a:gd name="T31" fmla="*/ 9 h 20"/>
                  <a:gd name="T32" fmla="*/ 0 w 18"/>
                  <a:gd name="T33" fmla="*/ 12 h 20"/>
                  <a:gd name="T34" fmla="*/ 3 w 18"/>
                  <a:gd name="T35" fmla="*/ 15 h 20"/>
                  <a:gd name="T36" fmla="*/ 5 w 18"/>
                  <a:gd name="T37" fmla="*/ 17 h 20"/>
                  <a:gd name="T38" fmla="*/ 8 w 18"/>
                  <a:gd name="T39" fmla="*/ 19 h 20"/>
                  <a:gd name="T40" fmla="*/ 9 w 18"/>
                  <a:gd name="T41" fmla="*/ 19 h 20"/>
                  <a:gd name="T42" fmla="*/ 10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10" y="19"/>
                    </a:moveTo>
                    <a:lnTo>
                      <a:pt x="14" y="15"/>
                    </a:lnTo>
                    <a:lnTo>
                      <a:pt x="15" y="15"/>
                    </a:lnTo>
                    <a:lnTo>
                      <a:pt x="15" y="14"/>
                    </a:lnTo>
                    <a:lnTo>
                      <a:pt x="17" y="11"/>
                    </a:lnTo>
                    <a:lnTo>
                      <a:pt x="15" y="8"/>
                    </a:lnTo>
                    <a:lnTo>
                      <a:pt x="14" y="5"/>
                    </a:lnTo>
                    <a:lnTo>
                      <a:pt x="12" y="2"/>
                    </a:lnTo>
                    <a:lnTo>
                      <a:pt x="9" y="0"/>
                    </a:lnTo>
                    <a:lnTo>
                      <a:pt x="7" y="0"/>
                    </a:lnTo>
                    <a:lnTo>
                      <a:pt x="6" y="0"/>
                    </a:lnTo>
                    <a:lnTo>
                      <a:pt x="5" y="0"/>
                    </a:lnTo>
                    <a:lnTo>
                      <a:pt x="0" y="2"/>
                    </a:lnTo>
                    <a:lnTo>
                      <a:pt x="0" y="3"/>
                    </a:lnTo>
                    <a:lnTo>
                      <a:pt x="0" y="6"/>
                    </a:lnTo>
                    <a:lnTo>
                      <a:pt x="0" y="9"/>
                    </a:lnTo>
                    <a:lnTo>
                      <a:pt x="0" y="12"/>
                    </a:lnTo>
                    <a:lnTo>
                      <a:pt x="3" y="15"/>
                    </a:lnTo>
                    <a:lnTo>
                      <a:pt x="5" y="17"/>
                    </a:lnTo>
                    <a:lnTo>
                      <a:pt x="8" y="19"/>
                    </a:lnTo>
                    <a:lnTo>
                      <a:pt x="9" y="19"/>
                    </a:lnTo>
                    <a:lnTo>
                      <a:pt x="10" y="19"/>
                    </a:lnTo>
                  </a:path>
                </a:pathLst>
              </a:custGeom>
              <a:solidFill>
                <a:srgbClr val="000000"/>
              </a:solidFill>
              <a:ln w="9525" cap="rnd">
                <a:noFill/>
                <a:round/>
                <a:headEnd type="none" w="sm" len="sm"/>
                <a:tailEnd type="none" w="sm" len="sm"/>
              </a:ln>
            </p:spPr>
            <p:txBody>
              <a:bodyPr/>
              <a:lstStyle/>
              <a:p>
                <a:endParaRPr lang="en-US"/>
              </a:p>
            </p:txBody>
          </p:sp>
          <p:sp>
            <p:nvSpPr>
              <p:cNvPr id="9684" name="Freeform 364"/>
              <p:cNvSpPr>
                <a:spLocks/>
              </p:cNvSpPr>
              <p:nvPr/>
            </p:nvSpPr>
            <p:spPr bwMode="auto">
              <a:xfrm>
                <a:off x="588" y="1908"/>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9685" name="Freeform 365"/>
              <p:cNvSpPr>
                <a:spLocks/>
              </p:cNvSpPr>
              <p:nvPr/>
            </p:nvSpPr>
            <p:spPr bwMode="auto">
              <a:xfrm>
                <a:off x="591" y="1912"/>
                <a:ext cx="17" cy="16"/>
              </a:xfrm>
              <a:custGeom>
                <a:avLst/>
                <a:gdLst>
                  <a:gd name="T0" fmla="*/ 2 w 17"/>
                  <a:gd name="T1" fmla="*/ 9 h 16"/>
                  <a:gd name="T2" fmla="*/ 0 w 17"/>
                  <a:gd name="T3" fmla="*/ 6 h 16"/>
                  <a:gd name="T4" fmla="*/ 0 w 17"/>
                  <a:gd name="T5" fmla="*/ 4 h 16"/>
                  <a:gd name="T6" fmla="*/ 0 w 17"/>
                  <a:gd name="T7" fmla="*/ 2 h 16"/>
                  <a:gd name="T8" fmla="*/ 2 w 17"/>
                  <a:gd name="T9" fmla="*/ 0 h 16"/>
                  <a:gd name="T10" fmla="*/ 5 w 17"/>
                  <a:gd name="T11" fmla="*/ 0 h 16"/>
                  <a:gd name="T12" fmla="*/ 8 w 17"/>
                  <a:gd name="T13" fmla="*/ 0 h 16"/>
                  <a:gd name="T14" fmla="*/ 13 w 17"/>
                  <a:gd name="T15" fmla="*/ 4 h 16"/>
                  <a:gd name="T16" fmla="*/ 16 w 17"/>
                  <a:gd name="T17" fmla="*/ 8 h 16"/>
                  <a:gd name="T18" fmla="*/ 16 w 17"/>
                  <a:gd name="T19" fmla="*/ 11 h 16"/>
                  <a:gd name="T20" fmla="*/ 16 w 17"/>
                  <a:gd name="T21" fmla="*/ 13 h 16"/>
                  <a:gd name="T22" fmla="*/ 13 w 17"/>
                  <a:gd name="T23" fmla="*/ 15 h 16"/>
                  <a:gd name="T24" fmla="*/ 10 w 17"/>
                  <a:gd name="T25" fmla="*/ 15 h 16"/>
                  <a:gd name="T26" fmla="*/ 8 w 17"/>
                  <a:gd name="T27" fmla="*/ 15 h 16"/>
                  <a:gd name="T28" fmla="*/ 2 w 17"/>
                  <a:gd name="T29" fmla="*/ 9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2" y="9"/>
                    </a:moveTo>
                    <a:lnTo>
                      <a:pt x="0" y="6"/>
                    </a:lnTo>
                    <a:lnTo>
                      <a:pt x="0" y="4"/>
                    </a:lnTo>
                    <a:lnTo>
                      <a:pt x="0" y="2"/>
                    </a:lnTo>
                    <a:lnTo>
                      <a:pt x="2" y="0"/>
                    </a:lnTo>
                    <a:lnTo>
                      <a:pt x="5" y="0"/>
                    </a:lnTo>
                    <a:lnTo>
                      <a:pt x="8" y="0"/>
                    </a:lnTo>
                    <a:lnTo>
                      <a:pt x="13" y="4"/>
                    </a:lnTo>
                    <a:lnTo>
                      <a:pt x="16" y="8"/>
                    </a:lnTo>
                    <a:lnTo>
                      <a:pt x="16" y="11"/>
                    </a:lnTo>
                    <a:lnTo>
                      <a:pt x="16" y="13"/>
                    </a:lnTo>
                    <a:lnTo>
                      <a:pt x="13" y="15"/>
                    </a:lnTo>
                    <a:lnTo>
                      <a:pt x="10" y="15"/>
                    </a:lnTo>
                    <a:lnTo>
                      <a:pt x="8" y="15"/>
                    </a:lnTo>
                    <a:lnTo>
                      <a:pt x="2" y="9"/>
                    </a:lnTo>
                  </a:path>
                </a:pathLst>
              </a:custGeom>
              <a:solidFill>
                <a:srgbClr val="F90133"/>
              </a:solidFill>
              <a:ln w="9525" cap="rnd">
                <a:noFill/>
                <a:round/>
                <a:headEnd type="none" w="sm" len="sm"/>
                <a:tailEnd type="none" w="sm" len="sm"/>
              </a:ln>
            </p:spPr>
            <p:txBody>
              <a:bodyPr/>
              <a:lstStyle/>
              <a:p>
                <a:endParaRPr lang="en-US"/>
              </a:p>
            </p:txBody>
          </p:sp>
          <p:sp>
            <p:nvSpPr>
              <p:cNvPr id="9686" name="Freeform 366"/>
              <p:cNvSpPr>
                <a:spLocks/>
              </p:cNvSpPr>
              <p:nvPr/>
            </p:nvSpPr>
            <p:spPr bwMode="auto">
              <a:xfrm>
                <a:off x="603" y="1914"/>
                <a:ext cx="18" cy="21"/>
              </a:xfrm>
              <a:custGeom>
                <a:avLst/>
                <a:gdLst>
                  <a:gd name="T0" fmla="*/ 10 w 18"/>
                  <a:gd name="T1" fmla="*/ 20 h 21"/>
                  <a:gd name="T2" fmla="*/ 14 w 18"/>
                  <a:gd name="T3" fmla="*/ 16 h 21"/>
                  <a:gd name="T4" fmla="*/ 15 w 18"/>
                  <a:gd name="T5" fmla="*/ 16 h 21"/>
                  <a:gd name="T6" fmla="*/ 17 w 18"/>
                  <a:gd name="T7" fmla="*/ 15 h 21"/>
                  <a:gd name="T8" fmla="*/ 17 w 18"/>
                  <a:gd name="T9" fmla="*/ 12 h 21"/>
                  <a:gd name="T10" fmla="*/ 17 w 18"/>
                  <a:gd name="T11" fmla="*/ 8 h 21"/>
                  <a:gd name="T12" fmla="*/ 14 w 18"/>
                  <a:gd name="T13" fmla="*/ 5 h 21"/>
                  <a:gd name="T14" fmla="*/ 12 w 18"/>
                  <a:gd name="T15" fmla="*/ 2 h 21"/>
                  <a:gd name="T16" fmla="*/ 10 w 18"/>
                  <a:gd name="T17" fmla="*/ 0 h 21"/>
                  <a:gd name="T18" fmla="*/ 7 w 18"/>
                  <a:gd name="T19" fmla="*/ 0 h 21"/>
                  <a:gd name="T20" fmla="*/ 6 w 18"/>
                  <a:gd name="T21" fmla="*/ 0 h 21"/>
                  <a:gd name="T22" fmla="*/ 5 w 18"/>
                  <a:gd name="T23" fmla="*/ 0 h 21"/>
                  <a:gd name="T24" fmla="*/ 1 w 18"/>
                  <a:gd name="T25" fmla="*/ 2 h 21"/>
                  <a:gd name="T26" fmla="*/ 0 w 18"/>
                  <a:gd name="T27" fmla="*/ 2 h 21"/>
                  <a:gd name="T28" fmla="*/ 0 w 18"/>
                  <a:gd name="T29" fmla="*/ 3 h 21"/>
                  <a:gd name="T30" fmla="*/ 0 w 18"/>
                  <a:gd name="T31" fmla="*/ 6 h 21"/>
                  <a:gd name="T32" fmla="*/ 0 w 18"/>
                  <a:gd name="T33" fmla="*/ 10 h 21"/>
                  <a:gd name="T34" fmla="*/ 1 w 18"/>
                  <a:gd name="T35" fmla="*/ 13 h 21"/>
                  <a:gd name="T36" fmla="*/ 3 w 18"/>
                  <a:gd name="T37" fmla="*/ 16 h 21"/>
                  <a:gd name="T38" fmla="*/ 6 w 18"/>
                  <a:gd name="T39" fmla="*/ 18 h 21"/>
                  <a:gd name="T40" fmla="*/ 8 w 18"/>
                  <a:gd name="T41" fmla="*/ 20 h 21"/>
                  <a:gd name="T42" fmla="*/ 9 w 18"/>
                  <a:gd name="T43" fmla="*/ 20 h 21"/>
                  <a:gd name="T44" fmla="*/ 10 w 18"/>
                  <a:gd name="T45" fmla="*/ 2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1"/>
                  <a:gd name="T71" fmla="*/ 18 w 1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1">
                    <a:moveTo>
                      <a:pt x="10" y="20"/>
                    </a:moveTo>
                    <a:lnTo>
                      <a:pt x="14" y="16"/>
                    </a:lnTo>
                    <a:lnTo>
                      <a:pt x="15" y="16"/>
                    </a:lnTo>
                    <a:lnTo>
                      <a:pt x="17" y="15"/>
                    </a:lnTo>
                    <a:lnTo>
                      <a:pt x="17" y="12"/>
                    </a:lnTo>
                    <a:lnTo>
                      <a:pt x="17" y="8"/>
                    </a:lnTo>
                    <a:lnTo>
                      <a:pt x="14" y="5"/>
                    </a:lnTo>
                    <a:lnTo>
                      <a:pt x="12" y="2"/>
                    </a:lnTo>
                    <a:lnTo>
                      <a:pt x="10" y="0"/>
                    </a:lnTo>
                    <a:lnTo>
                      <a:pt x="7" y="0"/>
                    </a:lnTo>
                    <a:lnTo>
                      <a:pt x="6" y="0"/>
                    </a:lnTo>
                    <a:lnTo>
                      <a:pt x="5" y="0"/>
                    </a:lnTo>
                    <a:lnTo>
                      <a:pt x="1" y="2"/>
                    </a:lnTo>
                    <a:lnTo>
                      <a:pt x="0" y="2"/>
                    </a:lnTo>
                    <a:lnTo>
                      <a:pt x="0" y="3"/>
                    </a:lnTo>
                    <a:lnTo>
                      <a:pt x="0" y="6"/>
                    </a:lnTo>
                    <a:lnTo>
                      <a:pt x="0" y="10"/>
                    </a:lnTo>
                    <a:lnTo>
                      <a:pt x="1" y="13"/>
                    </a:lnTo>
                    <a:lnTo>
                      <a:pt x="3" y="16"/>
                    </a:lnTo>
                    <a:lnTo>
                      <a:pt x="6"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9687" name="Freeform 367"/>
              <p:cNvSpPr>
                <a:spLocks/>
              </p:cNvSpPr>
              <p:nvPr/>
            </p:nvSpPr>
            <p:spPr bwMode="auto">
              <a:xfrm>
                <a:off x="603" y="1916"/>
                <a:ext cx="17" cy="19"/>
              </a:xfrm>
              <a:custGeom>
                <a:avLst/>
                <a:gdLst>
                  <a:gd name="T0" fmla="*/ 1 w 17"/>
                  <a:gd name="T1" fmla="*/ 11 h 19"/>
                  <a:gd name="T2" fmla="*/ 0 w 17"/>
                  <a:gd name="T3" fmla="*/ 7 h 19"/>
                  <a:gd name="T4" fmla="*/ 0 w 17"/>
                  <a:gd name="T5" fmla="*/ 4 h 19"/>
                  <a:gd name="T6" fmla="*/ 0 w 17"/>
                  <a:gd name="T7" fmla="*/ 1 h 19"/>
                  <a:gd name="T8" fmla="*/ 0 w 17"/>
                  <a:gd name="T9" fmla="*/ 0 h 19"/>
                  <a:gd name="T10" fmla="*/ 1 w 17"/>
                  <a:gd name="T11" fmla="*/ 0 h 19"/>
                  <a:gd name="T12" fmla="*/ 4 w 17"/>
                  <a:gd name="T13" fmla="*/ 0 h 19"/>
                  <a:gd name="T14" fmla="*/ 8 w 17"/>
                  <a:gd name="T15" fmla="*/ 0 h 19"/>
                  <a:gd name="T16" fmla="*/ 10 w 17"/>
                  <a:gd name="T17" fmla="*/ 2 h 19"/>
                  <a:gd name="T18" fmla="*/ 13 w 17"/>
                  <a:gd name="T19" fmla="*/ 5 h 19"/>
                  <a:gd name="T20" fmla="*/ 16 w 17"/>
                  <a:gd name="T21" fmla="*/ 9 h 19"/>
                  <a:gd name="T22" fmla="*/ 16 w 17"/>
                  <a:gd name="T23" fmla="*/ 12 h 19"/>
                  <a:gd name="T24" fmla="*/ 16 w 17"/>
                  <a:gd name="T25" fmla="*/ 15 h 19"/>
                  <a:gd name="T26" fmla="*/ 14 w 17"/>
                  <a:gd name="T27" fmla="*/ 16 h 19"/>
                  <a:gd name="T28" fmla="*/ 13 w 17"/>
                  <a:gd name="T29" fmla="*/ 18 h 19"/>
                  <a:gd name="T30" fmla="*/ 10 w 17"/>
                  <a:gd name="T31" fmla="*/ 18 h 19"/>
                  <a:gd name="T32" fmla="*/ 8 w 17"/>
                  <a:gd name="T33" fmla="*/ 16 h 19"/>
                  <a:gd name="T34" fmla="*/ 4 w 17"/>
                  <a:gd name="T35" fmla="*/ 14 h 19"/>
                  <a:gd name="T36" fmla="*/ 1 w 17"/>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 y="11"/>
                    </a:moveTo>
                    <a:lnTo>
                      <a:pt x="0" y="7"/>
                    </a:lnTo>
                    <a:lnTo>
                      <a:pt x="0" y="4"/>
                    </a:lnTo>
                    <a:lnTo>
                      <a:pt x="0" y="1"/>
                    </a:lnTo>
                    <a:lnTo>
                      <a:pt x="0" y="0"/>
                    </a:lnTo>
                    <a:lnTo>
                      <a:pt x="1" y="0"/>
                    </a:lnTo>
                    <a:lnTo>
                      <a:pt x="4" y="0"/>
                    </a:lnTo>
                    <a:lnTo>
                      <a:pt x="8" y="0"/>
                    </a:lnTo>
                    <a:lnTo>
                      <a:pt x="10" y="2"/>
                    </a:lnTo>
                    <a:lnTo>
                      <a:pt x="13" y="5"/>
                    </a:lnTo>
                    <a:lnTo>
                      <a:pt x="16" y="9"/>
                    </a:lnTo>
                    <a:lnTo>
                      <a:pt x="16" y="12"/>
                    </a:lnTo>
                    <a:lnTo>
                      <a:pt x="16" y="15"/>
                    </a:lnTo>
                    <a:lnTo>
                      <a:pt x="14" y="16"/>
                    </a:lnTo>
                    <a:lnTo>
                      <a:pt x="13" y="18"/>
                    </a:lnTo>
                    <a:lnTo>
                      <a:pt x="10" y="18"/>
                    </a:lnTo>
                    <a:lnTo>
                      <a:pt x="8" y="16"/>
                    </a:lnTo>
                    <a:lnTo>
                      <a:pt x="4" y="14"/>
                    </a:lnTo>
                    <a:lnTo>
                      <a:pt x="1" y="11"/>
                    </a:lnTo>
                  </a:path>
                </a:pathLst>
              </a:custGeom>
              <a:solidFill>
                <a:srgbClr val="666666"/>
              </a:solidFill>
              <a:ln w="9525" cap="rnd">
                <a:noFill/>
                <a:round/>
                <a:headEnd type="none" w="sm" len="sm"/>
                <a:tailEnd type="none" w="sm" len="sm"/>
              </a:ln>
            </p:spPr>
            <p:txBody>
              <a:bodyPr/>
              <a:lstStyle/>
              <a:p>
                <a:endParaRPr lang="en-US"/>
              </a:p>
            </p:txBody>
          </p:sp>
          <p:sp>
            <p:nvSpPr>
              <p:cNvPr id="9688" name="Freeform 368"/>
              <p:cNvSpPr>
                <a:spLocks/>
              </p:cNvSpPr>
              <p:nvPr/>
            </p:nvSpPr>
            <p:spPr bwMode="auto">
              <a:xfrm>
                <a:off x="111" y="1464"/>
                <a:ext cx="60" cy="332"/>
              </a:xfrm>
              <a:custGeom>
                <a:avLst/>
                <a:gdLst>
                  <a:gd name="T0" fmla="*/ 59 w 60"/>
                  <a:gd name="T1" fmla="*/ 331 h 332"/>
                  <a:gd name="T2" fmla="*/ 50 w 60"/>
                  <a:gd name="T3" fmla="*/ 327 h 332"/>
                  <a:gd name="T4" fmla="*/ 43 w 60"/>
                  <a:gd name="T5" fmla="*/ 324 h 332"/>
                  <a:gd name="T6" fmla="*/ 37 w 60"/>
                  <a:gd name="T7" fmla="*/ 321 h 332"/>
                  <a:gd name="T8" fmla="*/ 31 w 60"/>
                  <a:gd name="T9" fmla="*/ 318 h 332"/>
                  <a:gd name="T10" fmla="*/ 21 w 60"/>
                  <a:gd name="T11" fmla="*/ 311 h 332"/>
                  <a:gd name="T12" fmla="*/ 17 w 60"/>
                  <a:gd name="T13" fmla="*/ 308 h 332"/>
                  <a:gd name="T14" fmla="*/ 13 w 60"/>
                  <a:gd name="T15" fmla="*/ 304 h 332"/>
                  <a:gd name="T16" fmla="*/ 7 w 60"/>
                  <a:gd name="T17" fmla="*/ 298 h 332"/>
                  <a:gd name="T18" fmla="*/ 2 w 60"/>
                  <a:gd name="T19" fmla="*/ 291 h 332"/>
                  <a:gd name="T20" fmla="*/ 1 w 60"/>
                  <a:gd name="T21" fmla="*/ 287 h 332"/>
                  <a:gd name="T22" fmla="*/ 0 w 60"/>
                  <a:gd name="T23" fmla="*/ 284 h 332"/>
                  <a:gd name="T24" fmla="*/ 0 w 60"/>
                  <a:gd name="T25" fmla="*/ 278 h 332"/>
                  <a:gd name="T26" fmla="*/ 0 w 60"/>
                  <a:gd name="T27" fmla="*/ 0 h 332"/>
                  <a:gd name="T28" fmla="*/ 57 w 60"/>
                  <a:gd name="T29" fmla="*/ 0 h 332"/>
                  <a:gd name="T30" fmla="*/ 59 w 60"/>
                  <a:gd name="T31" fmla="*/ 331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32"/>
                  <a:gd name="T50" fmla="*/ 60 w 60"/>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32">
                    <a:moveTo>
                      <a:pt x="59" y="331"/>
                    </a:moveTo>
                    <a:lnTo>
                      <a:pt x="50" y="327"/>
                    </a:lnTo>
                    <a:lnTo>
                      <a:pt x="43" y="324"/>
                    </a:lnTo>
                    <a:lnTo>
                      <a:pt x="37" y="321"/>
                    </a:lnTo>
                    <a:lnTo>
                      <a:pt x="31" y="318"/>
                    </a:lnTo>
                    <a:lnTo>
                      <a:pt x="21" y="311"/>
                    </a:lnTo>
                    <a:lnTo>
                      <a:pt x="17" y="308"/>
                    </a:lnTo>
                    <a:lnTo>
                      <a:pt x="13" y="304"/>
                    </a:lnTo>
                    <a:lnTo>
                      <a:pt x="7" y="298"/>
                    </a:lnTo>
                    <a:lnTo>
                      <a:pt x="2" y="291"/>
                    </a:lnTo>
                    <a:lnTo>
                      <a:pt x="1" y="287"/>
                    </a:lnTo>
                    <a:lnTo>
                      <a:pt x="0" y="284"/>
                    </a:lnTo>
                    <a:lnTo>
                      <a:pt x="0" y="278"/>
                    </a:lnTo>
                    <a:lnTo>
                      <a:pt x="0" y="0"/>
                    </a:lnTo>
                    <a:lnTo>
                      <a:pt x="57" y="0"/>
                    </a:lnTo>
                    <a:lnTo>
                      <a:pt x="59" y="331"/>
                    </a:lnTo>
                  </a:path>
                </a:pathLst>
              </a:custGeom>
              <a:solidFill>
                <a:srgbClr val="CCCCCC"/>
              </a:solidFill>
              <a:ln w="9525" cap="rnd">
                <a:noFill/>
                <a:round/>
                <a:headEnd type="none" w="sm" len="sm"/>
                <a:tailEnd type="none" w="sm" len="sm"/>
              </a:ln>
            </p:spPr>
            <p:txBody>
              <a:bodyPr/>
              <a:lstStyle/>
              <a:p>
                <a:endParaRPr lang="en-US"/>
              </a:p>
            </p:txBody>
          </p:sp>
          <p:sp>
            <p:nvSpPr>
              <p:cNvPr id="9689" name="Oval 369"/>
              <p:cNvSpPr>
                <a:spLocks noChangeArrowheads="1"/>
              </p:cNvSpPr>
              <p:nvPr/>
            </p:nvSpPr>
            <p:spPr bwMode="auto">
              <a:xfrm>
                <a:off x="211" y="1370"/>
                <a:ext cx="16" cy="16"/>
              </a:xfrm>
              <a:prstGeom prst="ellipse">
                <a:avLst/>
              </a:prstGeom>
              <a:solidFill>
                <a:srgbClr val="000000"/>
              </a:solidFill>
              <a:ln w="9525">
                <a:noFill/>
                <a:round/>
                <a:headEnd/>
                <a:tailEnd/>
              </a:ln>
            </p:spPr>
            <p:txBody>
              <a:bodyPr wrap="none" anchor="ctr"/>
              <a:lstStyle/>
              <a:p>
                <a:endParaRPr lang="en-US"/>
              </a:p>
            </p:txBody>
          </p:sp>
          <p:sp>
            <p:nvSpPr>
              <p:cNvPr id="9690" name="Freeform 370"/>
              <p:cNvSpPr>
                <a:spLocks/>
              </p:cNvSpPr>
              <p:nvPr/>
            </p:nvSpPr>
            <p:spPr bwMode="auto">
              <a:xfrm>
                <a:off x="222" y="1372"/>
                <a:ext cx="107" cy="113"/>
              </a:xfrm>
              <a:custGeom>
                <a:avLst/>
                <a:gdLst>
                  <a:gd name="T0" fmla="*/ 58 w 107"/>
                  <a:gd name="T1" fmla="*/ 28 h 113"/>
                  <a:gd name="T2" fmla="*/ 69 w 107"/>
                  <a:gd name="T3" fmla="*/ 32 h 113"/>
                  <a:gd name="T4" fmla="*/ 73 w 107"/>
                  <a:gd name="T5" fmla="*/ 35 h 113"/>
                  <a:gd name="T6" fmla="*/ 77 w 107"/>
                  <a:gd name="T7" fmla="*/ 37 h 113"/>
                  <a:gd name="T8" fmla="*/ 81 w 107"/>
                  <a:gd name="T9" fmla="*/ 40 h 113"/>
                  <a:gd name="T10" fmla="*/ 85 w 107"/>
                  <a:gd name="T11" fmla="*/ 44 h 113"/>
                  <a:gd name="T12" fmla="*/ 92 w 107"/>
                  <a:gd name="T13" fmla="*/ 49 h 113"/>
                  <a:gd name="T14" fmla="*/ 95 w 107"/>
                  <a:gd name="T15" fmla="*/ 53 h 113"/>
                  <a:gd name="T16" fmla="*/ 98 w 107"/>
                  <a:gd name="T17" fmla="*/ 58 h 113"/>
                  <a:gd name="T18" fmla="*/ 100 w 107"/>
                  <a:gd name="T19" fmla="*/ 62 h 113"/>
                  <a:gd name="T20" fmla="*/ 102 w 107"/>
                  <a:gd name="T21" fmla="*/ 64 h 113"/>
                  <a:gd name="T22" fmla="*/ 104 w 107"/>
                  <a:gd name="T23" fmla="*/ 68 h 113"/>
                  <a:gd name="T24" fmla="*/ 106 w 107"/>
                  <a:gd name="T25" fmla="*/ 74 h 113"/>
                  <a:gd name="T26" fmla="*/ 106 w 107"/>
                  <a:gd name="T27" fmla="*/ 78 h 113"/>
                  <a:gd name="T28" fmla="*/ 106 w 107"/>
                  <a:gd name="T29" fmla="*/ 81 h 113"/>
                  <a:gd name="T30" fmla="*/ 106 w 107"/>
                  <a:gd name="T31" fmla="*/ 90 h 113"/>
                  <a:gd name="T32" fmla="*/ 103 w 107"/>
                  <a:gd name="T33" fmla="*/ 96 h 113"/>
                  <a:gd name="T34" fmla="*/ 101 w 107"/>
                  <a:gd name="T35" fmla="*/ 101 h 113"/>
                  <a:gd name="T36" fmla="*/ 99 w 107"/>
                  <a:gd name="T37" fmla="*/ 104 h 113"/>
                  <a:gd name="T38" fmla="*/ 94 w 107"/>
                  <a:gd name="T39" fmla="*/ 112 h 113"/>
                  <a:gd name="T40" fmla="*/ 0 w 107"/>
                  <a:gd name="T41" fmla="*/ 4 h 113"/>
                  <a:gd name="T42" fmla="*/ 0 w 107"/>
                  <a:gd name="T43" fmla="*/ 3 h 113"/>
                  <a:gd name="T44" fmla="*/ 1 w 107"/>
                  <a:gd name="T45" fmla="*/ 3 h 113"/>
                  <a:gd name="T46" fmla="*/ 2 w 107"/>
                  <a:gd name="T47" fmla="*/ 2 h 113"/>
                  <a:gd name="T48" fmla="*/ 2 w 107"/>
                  <a:gd name="T49" fmla="*/ 0 h 113"/>
                  <a:gd name="T50" fmla="*/ 2 w 107"/>
                  <a:gd name="T51" fmla="*/ 0 h 113"/>
                  <a:gd name="T52" fmla="*/ 58 w 107"/>
                  <a:gd name="T53" fmla="*/ 28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113"/>
                  <a:gd name="T83" fmla="*/ 107 w 107"/>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113">
                    <a:moveTo>
                      <a:pt x="58" y="28"/>
                    </a:moveTo>
                    <a:lnTo>
                      <a:pt x="69" y="32"/>
                    </a:lnTo>
                    <a:lnTo>
                      <a:pt x="73" y="35"/>
                    </a:lnTo>
                    <a:lnTo>
                      <a:pt x="77" y="37"/>
                    </a:lnTo>
                    <a:lnTo>
                      <a:pt x="81" y="40"/>
                    </a:lnTo>
                    <a:lnTo>
                      <a:pt x="85" y="44"/>
                    </a:lnTo>
                    <a:lnTo>
                      <a:pt x="92" y="49"/>
                    </a:lnTo>
                    <a:lnTo>
                      <a:pt x="95" y="53"/>
                    </a:lnTo>
                    <a:lnTo>
                      <a:pt x="98" y="58"/>
                    </a:lnTo>
                    <a:lnTo>
                      <a:pt x="100" y="62"/>
                    </a:lnTo>
                    <a:lnTo>
                      <a:pt x="102" y="64"/>
                    </a:lnTo>
                    <a:lnTo>
                      <a:pt x="104" y="68"/>
                    </a:lnTo>
                    <a:lnTo>
                      <a:pt x="106" y="74"/>
                    </a:lnTo>
                    <a:lnTo>
                      <a:pt x="106" y="78"/>
                    </a:lnTo>
                    <a:lnTo>
                      <a:pt x="106" y="81"/>
                    </a:lnTo>
                    <a:lnTo>
                      <a:pt x="106" y="90"/>
                    </a:lnTo>
                    <a:lnTo>
                      <a:pt x="103" y="96"/>
                    </a:lnTo>
                    <a:lnTo>
                      <a:pt x="101" y="101"/>
                    </a:lnTo>
                    <a:lnTo>
                      <a:pt x="99" y="104"/>
                    </a:lnTo>
                    <a:lnTo>
                      <a:pt x="94" y="112"/>
                    </a:lnTo>
                    <a:lnTo>
                      <a:pt x="0" y="4"/>
                    </a:lnTo>
                    <a:lnTo>
                      <a:pt x="0" y="3"/>
                    </a:lnTo>
                    <a:lnTo>
                      <a:pt x="1" y="3"/>
                    </a:lnTo>
                    <a:lnTo>
                      <a:pt x="2" y="2"/>
                    </a:lnTo>
                    <a:lnTo>
                      <a:pt x="2" y="0"/>
                    </a:lnTo>
                    <a:lnTo>
                      <a:pt x="58" y="28"/>
                    </a:lnTo>
                  </a:path>
                </a:pathLst>
              </a:custGeom>
              <a:solidFill>
                <a:srgbClr val="999999"/>
              </a:solidFill>
              <a:ln w="9525" cap="rnd">
                <a:noFill/>
                <a:round/>
                <a:headEnd type="none" w="sm" len="sm"/>
                <a:tailEnd type="none" w="sm" len="sm"/>
              </a:ln>
            </p:spPr>
            <p:txBody>
              <a:bodyPr/>
              <a:lstStyle/>
              <a:p>
                <a:endParaRPr lang="en-US"/>
              </a:p>
            </p:txBody>
          </p:sp>
          <p:sp>
            <p:nvSpPr>
              <p:cNvPr id="9691" name="Freeform 371"/>
              <p:cNvSpPr>
                <a:spLocks/>
              </p:cNvSpPr>
              <p:nvPr/>
            </p:nvSpPr>
            <p:spPr bwMode="auto">
              <a:xfrm>
                <a:off x="108" y="1372"/>
                <a:ext cx="108" cy="109"/>
              </a:xfrm>
              <a:custGeom>
                <a:avLst/>
                <a:gdLst>
                  <a:gd name="T0" fmla="*/ 8 w 108"/>
                  <a:gd name="T1" fmla="*/ 108 h 109"/>
                  <a:gd name="T2" fmla="*/ 4 w 108"/>
                  <a:gd name="T3" fmla="*/ 101 h 109"/>
                  <a:gd name="T4" fmla="*/ 1 w 108"/>
                  <a:gd name="T5" fmla="*/ 95 h 109"/>
                  <a:gd name="T6" fmla="*/ 0 w 108"/>
                  <a:gd name="T7" fmla="*/ 88 h 109"/>
                  <a:gd name="T8" fmla="*/ 0 w 108"/>
                  <a:gd name="T9" fmla="*/ 81 h 109"/>
                  <a:gd name="T10" fmla="*/ 0 w 108"/>
                  <a:gd name="T11" fmla="*/ 73 h 109"/>
                  <a:gd name="T12" fmla="*/ 2 w 108"/>
                  <a:gd name="T13" fmla="*/ 66 h 109"/>
                  <a:gd name="T14" fmla="*/ 4 w 108"/>
                  <a:gd name="T15" fmla="*/ 63 h 109"/>
                  <a:gd name="T16" fmla="*/ 6 w 108"/>
                  <a:gd name="T17" fmla="*/ 58 h 109"/>
                  <a:gd name="T18" fmla="*/ 11 w 108"/>
                  <a:gd name="T19" fmla="*/ 52 h 109"/>
                  <a:gd name="T20" fmla="*/ 18 w 108"/>
                  <a:gd name="T21" fmla="*/ 46 h 109"/>
                  <a:gd name="T22" fmla="*/ 25 w 108"/>
                  <a:gd name="T23" fmla="*/ 40 h 109"/>
                  <a:gd name="T24" fmla="*/ 33 w 108"/>
                  <a:gd name="T25" fmla="*/ 35 h 109"/>
                  <a:gd name="T26" fmla="*/ 42 w 108"/>
                  <a:gd name="T27" fmla="*/ 29 h 109"/>
                  <a:gd name="T28" fmla="*/ 104 w 108"/>
                  <a:gd name="T29" fmla="*/ 0 h 109"/>
                  <a:gd name="T30" fmla="*/ 103 w 108"/>
                  <a:gd name="T31" fmla="*/ 0 h 109"/>
                  <a:gd name="T32" fmla="*/ 102 w 108"/>
                  <a:gd name="T33" fmla="*/ 1 h 109"/>
                  <a:gd name="T34" fmla="*/ 103 w 108"/>
                  <a:gd name="T35" fmla="*/ 2 h 109"/>
                  <a:gd name="T36" fmla="*/ 103 w 108"/>
                  <a:gd name="T37" fmla="*/ 3 h 109"/>
                  <a:gd name="T38" fmla="*/ 104 w 108"/>
                  <a:gd name="T39" fmla="*/ 4 h 109"/>
                  <a:gd name="T40" fmla="*/ 107 w 108"/>
                  <a:gd name="T41" fmla="*/ 5 h 109"/>
                  <a:gd name="T42" fmla="*/ 8 w 108"/>
                  <a:gd name="T43" fmla="*/ 10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09"/>
                  <a:gd name="T68" fmla="*/ 108 w 108"/>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09">
                    <a:moveTo>
                      <a:pt x="8" y="108"/>
                    </a:moveTo>
                    <a:lnTo>
                      <a:pt x="4" y="101"/>
                    </a:lnTo>
                    <a:lnTo>
                      <a:pt x="1" y="95"/>
                    </a:lnTo>
                    <a:lnTo>
                      <a:pt x="0" y="88"/>
                    </a:lnTo>
                    <a:lnTo>
                      <a:pt x="0" y="81"/>
                    </a:lnTo>
                    <a:lnTo>
                      <a:pt x="0" y="73"/>
                    </a:lnTo>
                    <a:lnTo>
                      <a:pt x="2" y="66"/>
                    </a:lnTo>
                    <a:lnTo>
                      <a:pt x="4" y="63"/>
                    </a:lnTo>
                    <a:lnTo>
                      <a:pt x="6" y="58"/>
                    </a:lnTo>
                    <a:lnTo>
                      <a:pt x="11" y="52"/>
                    </a:lnTo>
                    <a:lnTo>
                      <a:pt x="18" y="46"/>
                    </a:lnTo>
                    <a:lnTo>
                      <a:pt x="25" y="40"/>
                    </a:lnTo>
                    <a:lnTo>
                      <a:pt x="33" y="35"/>
                    </a:lnTo>
                    <a:lnTo>
                      <a:pt x="42" y="29"/>
                    </a:lnTo>
                    <a:lnTo>
                      <a:pt x="104" y="0"/>
                    </a:lnTo>
                    <a:lnTo>
                      <a:pt x="103" y="0"/>
                    </a:lnTo>
                    <a:lnTo>
                      <a:pt x="102" y="1"/>
                    </a:lnTo>
                    <a:lnTo>
                      <a:pt x="103" y="2"/>
                    </a:lnTo>
                    <a:lnTo>
                      <a:pt x="103" y="3"/>
                    </a:lnTo>
                    <a:lnTo>
                      <a:pt x="104" y="4"/>
                    </a:lnTo>
                    <a:lnTo>
                      <a:pt x="107" y="5"/>
                    </a:lnTo>
                    <a:lnTo>
                      <a:pt x="8" y="108"/>
                    </a:lnTo>
                  </a:path>
                </a:pathLst>
              </a:custGeom>
              <a:solidFill>
                <a:srgbClr val="B3B3B3"/>
              </a:solidFill>
              <a:ln w="9525" cap="rnd">
                <a:noFill/>
                <a:round/>
                <a:headEnd type="none" w="sm" len="sm"/>
                <a:tailEnd type="none" w="sm" len="sm"/>
              </a:ln>
            </p:spPr>
            <p:txBody>
              <a:bodyPr/>
              <a:lstStyle/>
              <a:p>
                <a:endParaRPr lang="en-US"/>
              </a:p>
            </p:txBody>
          </p:sp>
          <p:sp>
            <p:nvSpPr>
              <p:cNvPr id="9692" name="Freeform 372"/>
              <p:cNvSpPr>
                <a:spLocks/>
              </p:cNvSpPr>
              <p:nvPr/>
            </p:nvSpPr>
            <p:spPr bwMode="auto">
              <a:xfrm>
                <a:off x="117" y="1378"/>
                <a:ext cx="102" cy="144"/>
              </a:xfrm>
              <a:custGeom>
                <a:avLst/>
                <a:gdLst>
                  <a:gd name="T0" fmla="*/ 97 w 102"/>
                  <a:gd name="T1" fmla="*/ 0 h 144"/>
                  <a:gd name="T2" fmla="*/ 101 w 102"/>
                  <a:gd name="T3" fmla="*/ 0 h 144"/>
                  <a:gd name="T4" fmla="*/ 101 w 102"/>
                  <a:gd name="T5" fmla="*/ 143 h 144"/>
                  <a:gd name="T6" fmla="*/ 83 w 102"/>
                  <a:gd name="T7" fmla="*/ 141 h 144"/>
                  <a:gd name="T8" fmla="*/ 75 w 102"/>
                  <a:gd name="T9" fmla="*/ 140 h 144"/>
                  <a:gd name="T10" fmla="*/ 67 w 102"/>
                  <a:gd name="T11" fmla="*/ 139 h 144"/>
                  <a:gd name="T12" fmla="*/ 52 w 102"/>
                  <a:gd name="T13" fmla="*/ 135 h 144"/>
                  <a:gd name="T14" fmla="*/ 39 w 102"/>
                  <a:gd name="T15" fmla="*/ 130 h 144"/>
                  <a:gd name="T16" fmla="*/ 32 w 102"/>
                  <a:gd name="T17" fmla="*/ 128 h 144"/>
                  <a:gd name="T18" fmla="*/ 26 w 102"/>
                  <a:gd name="T19" fmla="*/ 124 h 144"/>
                  <a:gd name="T20" fmla="*/ 21 w 102"/>
                  <a:gd name="T21" fmla="*/ 121 h 144"/>
                  <a:gd name="T22" fmla="*/ 15 w 102"/>
                  <a:gd name="T23" fmla="*/ 117 h 144"/>
                  <a:gd name="T24" fmla="*/ 10 w 102"/>
                  <a:gd name="T25" fmla="*/ 114 h 144"/>
                  <a:gd name="T26" fmla="*/ 6 w 102"/>
                  <a:gd name="T27" fmla="*/ 109 h 144"/>
                  <a:gd name="T28" fmla="*/ 2 w 102"/>
                  <a:gd name="T29" fmla="*/ 105 h 144"/>
                  <a:gd name="T30" fmla="*/ 0 w 102"/>
                  <a:gd name="T31" fmla="*/ 101 h 144"/>
                  <a:gd name="T32" fmla="*/ 97 w 10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4"/>
                  <a:gd name="T53" fmla="*/ 102 w 1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4">
                    <a:moveTo>
                      <a:pt x="97" y="0"/>
                    </a:moveTo>
                    <a:lnTo>
                      <a:pt x="101" y="0"/>
                    </a:lnTo>
                    <a:lnTo>
                      <a:pt x="101" y="143"/>
                    </a:lnTo>
                    <a:lnTo>
                      <a:pt x="83" y="141"/>
                    </a:lnTo>
                    <a:lnTo>
                      <a:pt x="75" y="140"/>
                    </a:lnTo>
                    <a:lnTo>
                      <a:pt x="67" y="139"/>
                    </a:lnTo>
                    <a:lnTo>
                      <a:pt x="52" y="135"/>
                    </a:lnTo>
                    <a:lnTo>
                      <a:pt x="39" y="130"/>
                    </a:lnTo>
                    <a:lnTo>
                      <a:pt x="32" y="128"/>
                    </a:lnTo>
                    <a:lnTo>
                      <a:pt x="26" y="124"/>
                    </a:lnTo>
                    <a:lnTo>
                      <a:pt x="21" y="121"/>
                    </a:lnTo>
                    <a:lnTo>
                      <a:pt x="15" y="117"/>
                    </a:lnTo>
                    <a:lnTo>
                      <a:pt x="10" y="114"/>
                    </a:lnTo>
                    <a:lnTo>
                      <a:pt x="6" y="109"/>
                    </a:lnTo>
                    <a:lnTo>
                      <a:pt x="2" y="105"/>
                    </a:lnTo>
                    <a:lnTo>
                      <a:pt x="0" y="101"/>
                    </a:lnTo>
                    <a:lnTo>
                      <a:pt x="97" y="0"/>
                    </a:lnTo>
                  </a:path>
                </a:pathLst>
              </a:custGeom>
              <a:solidFill>
                <a:srgbClr val="E6E6E6"/>
              </a:solidFill>
              <a:ln w="9525" cap="rnd">
                <a:noFill/>
                <a:round/>
                <a:headEnd type="none" w="sm" len="sm"/>
                <a:tailEnd type="none" w="sm" len="sm"/>
              </a:ln>
            </p:spPr>
            <p:txBody>
              <a:bodyPr/>
              <a:lstStyle/>
              <a:p>
                <a:endParaRPr lang="en-US"/>
              </a:p>
            </p:txBody>
          </p:sp>
          <p:sp>
            <p:nvSpPr>
              <p:cNvPr id="9693" name="Freeform 373"/>
              <p:cNvSpPr>
                <a:spLocks/>
              </p:cNvSpPr>
              <p:nvPr/>
            </p:nvSpPr>
            <p:spPr bwMode="auto">
              <a:xfrm>
                <a:off x="218" y="1378"/>
                <a:ext cx="101" cy="144"/>
              </a:xfrm>
              <a:custGeom>
                <a:avLst/>
                <a:gdLst>
                  <a:gd name="T0" fmla="*/ 100 w 101"/>
                  <a:gd name="T1" fmla="*/ 104 h 144"/>
                  <a:gd name="T2" fmla="*/ 95 w 101"/>
                  <a:gd name="T3" fmla="*/ 108 h 144"/>
                  <a:gd name="T4" fmla="*/ 91 w 101"/>
                  <a:gd name="T5" fmla="*/ 113 h 144"/>
                  <a:gd name="T6" fmla="*/ 86 w 101"/>
                  <a:gd name="T7" fmla="*/ 116 h 144"/>
                  <a:gd name="T8" fmla="*/ 81 w 101"/>
                  <a:gd name="T9" fmla="*/ 119 h 144"/>
                  <a:gd name="T10" fmla="*/ 76 w 101"/>
                  <a:gd name="T11" fmla="*/ 123 h 144"/>
                  <a:gd name="T12" fmla="*/ 72 w 101"/>
                  <a:gd name="T13" fmla="*/ 127 h 144"/>
                  <a:gd name="T14" fmla="*/ 60 w 101"/>
                  <a:gd name="T15" fmla="*/ 131 h 144"/>
                  <a:gd name="T16" fmla="*/ 53 w 101"/>
                  <a:gd name="T17" fmla="*/ 134 h 144"/>
                  <a:gd name="T18" fmla="*/ 46 w 101"/>
                  <a:gd name="T19" fmla="*/ 136 h 144"/>
                  <a:gd name="T20" fmla="*/ 38 w 101"/>
                  <a:gd name="T21" fmla="*/ 137 h 144"/>
                  <a:gd name="T22" fmla="*/ 31 w 101"/>
                  <a:gd name="T23" fmla="*/ 139 h 144"/>
                  <a:gd name="T24" fmla="*/ 23 w 101"/>
                  <a:gd name="T25" fmla="*/ 140 h 144"/>
                  <a:gd name="T26" fmla="*/ 15 w 101"/>
                  <a:gd name="T27" fmla="*/ 141 h 144"/>
                  <a:gd name="T28" fmla="*/ 0 w 101"/>
                  <a:gd name="T29" fmla="*/ 143 h 144"/>
                  <a:gd name="T30" fmla="*/ 0 w 101"/>
                  <a:gd name="T31" fmla="*/ 0 h 144"/>
                  <a:gd name="T32" fmla="*/ 1 w 101"/>
                  <a:gd name="T33" fmla="*/ 0 h 144"/>
                  <a:gd name="T34" fmla="*/ 3 w 101"/>
                  <a:gd name="T35" fmla="*/ 0 h 144"/>
                  <a:gd name="T36" fmla="*/ 100 w 101"/>
                  <a:gd name="T37" fmla="*/ 10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44"/>
                  <a:gd name="T59" fmla="*/ 101 w 10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44">
                    <a:moveTo>
                      <a:pt x="100" y="104"/>
                    </a:moveTo>
                    <a:lnTo>
                      <a:pt x="95" y="108"/>
                    </a:lnTo>
                    <a:lnTo>
                      <a:pt x="91" y="113"/>
                    </a:lnTo>
                    <a:lnTo>
                      <a:pt x="86" y="116"/>
                    </a:lnTo>
                    <a:lnTo>
                      <a:pt x="81" y="119"/>
                    </a:lnTo>
                    <a:lnTo>
                      <a:pt x="76" y="123"/>
                    </a:lnTo>
                    <a:lnTo>
                      <a:pt x="72" y="127"/>
                    </a:lnTo>
                    <a:lnTo>
                      <a:pt x="60" y="131"/>
                    </a:lnTo>
                    <a:lnTo>
                      <a:pt x="53" y="134"/>
                    </a:lnTo>
                    <a:lnTo>
                      <a:pt x="46" y="136"/>
                    </a:lnTo>
                    <a:lnTo>
                      <a:pt x="38" y="137"/>
                    </a:lnTo>
                    <a:lnTo>
                      <a:pt x="31" y="139"/>
                    </a:lnTo>
                    <a:lnTo>
                      <a:pt x="23" y="140"/>
                    </a:lnTo>
                    <a:lnTo>
                      <a:pt x="15" y="141"/>
                    </a:lnTo>
                    <a:lnTo>
                      <a:pt x="0" y="143"/>
                    </a:lnTo>
                    <a:lnTo>
                      <a:pt x="0" y="0"/>
                    </a:lnTo>
                    <a:lnTo>
                      <a:pt x="1" y="0"/>
                    </a:lnTo>
                    <a:lnTo>
                      <a:pt x="3" y="0"/>
                    </a:lnTo>
                    <a:lnTo>
                      <a:pt x="100" y="104"/>
                    </a:lnTo>
                  </a:path>
                </a:pathLst>
              </a:custGeom>
              <a:solidFill>
                <a:srgbClr val="CCCCCC"/>
              </a:solidFill>
              <a:ln w="9525" cap="rnd">
                <a:noFill/>
                <a:round/>
                <a:headEnd type="none" w="sm" len="sm"/>
                <a:tailEnd type="none" w="sm" len="sm"/>
              </a:ln>
            </p:spPr>
            <p:txBody>
              <a:bodyPr/>
              <a:lstStyle/>
              <a:p>
                <a:endParaRPr lang="en-US"/>
              </a:p>
            </p:txBody>
          </p:sp>
        </p:grpSp>
        <p:grpSp>
          <p:nvGrpSpPr>
            <p:cNvPr id="8199" name="Group 374"/>
            <p:cNvGrpSpPr>
              <a:grpSpLocks/>
            </p:cNvGrpSpPr>
            <p:nvPr/>
          </p:nvGrpSpPr>
          <p:grpSpPr bwMode="auto">
            <a:xfrm>
              <a:off x="857250" y="2057400"/>
              <a:ext cx="666750" cy="673100"/>
              <a:chOff x="108" y="1370"/>
              <a:chExt cx="689" cy="695"/>
            </a:xfrm>
          </p:grpSpPr>
          <p:sp>
            <p:nvSpPr>
              <p:cNvPr id="8966" name="Line 10"/>
              <p:cNvSpPr>
                <a:spLocks noChangeShapeType="1"/>
              </p:cNvSpPr>
              <p:nvPr/>
            </p:nvSpPr>
            <p:spPr bwMode="auto">
              <a:xfrm>
                <a:off x="666" y="1802"/>
                <a:ext cx="16" cy="0"/>
              </a:xfrm>
              <a:prstGeom prst="line">
                <a:avLst/>
              </a:prstGeom>
              <a:noFill/>
              <a:ln w="12700">
                <a:solidFill>
                  <a:srgbClr val="000000"/>
                </a:solidFill>
                <a:round/>
                <a:headEnd type="none" w="sm" len="sm"/>
                <a:tailEnd type="none" w="sm" len="sm"/>
              </a:ln>
            </p:spPr>
            <p:txBody>
              <a:bodyPr/>
              <a:lstStyle/>
              <a:p>
                <a:endParaRPr lang="en-US"/>
              </a:p>
            </p:txBody>
          </p:sp>
          <p:sp>
            <p:nvSpPr>
              <p:cNvPr id="8967" name="Freeform 11"/>
              <p:cNvSpPr>
                <a:spLocks/>
              </p:cNvSpPr>
              <p:nvPr/>
            </p:nvSpPr>
            <p:spPr bwMode="auto">
              <a:xfrm>
                <a:off x="665" y="1807"/>
                <a:ext cx="17" cy="17"/>
              </a:xfrm>
              <a:custGeom>
                <a:avLst/>
                <a:gdLst>
                  <a:gd name="T0" fmla="*/ 3 w 17"/>
                  <a:gd name="T1" fmla="*/ 16 h 17"/>
                  <a:gd name="T2" fmla="*/ 1 w 17"/>
                  <a:gd name="T3" fmla="*/ 13 h 17"/>
                  <a:gd name="T4" fmla="*/ 0 w 17"/>
                  <a:gd name="T5" fmla="*/ 11 h 17"/>
                  <a:gd name="T6" fmla="*/ 0 w 17"/>
                  <a:gd name="T7" fmla="*/ 9 h 17"/>
                  <a:gd name="T8" fmla="*/ 1 w 17"/>
                  <a:gd name="T9" fmla="*/ 5 h 17"/>
                  <a:gd name="T10" fmla="*/ 1 w 17"/>
                  <a:gd name="T11" fmla="*/ 1 h 17"/>
                  <a:gd name="T12" fmla="*/ 3 w 17"/>
                  <a:gd name="T13" fmla="*/ 1 h 17"/>
                  <a:gd name="T14" fmla="*/ 8 w 17"/>
                  <a:gd name="T15" fmla="*/ 0 h 17"/>
                  <a:gd name="T16" fmla="*/ 13 w 17"/>
                  <a:gd name="T17" fmla="*/ 1 h 17"/>
                  <a:gd name="T18" fmla="*/ 16 w 17"/>
                  <a:gd name="T19" fmla="*/ 3 h 17"/>
                  <a:gd name="T20" fmla="*/ 16 w 17"/>
                  <a:gd name="T21" fmla="*/ 5 h 17"/>
                  <a:gd name="T22" fmla="*/ 13 w 17"/>
                  <a:gd name="T23" fmla="*/ 11 h 17"/>
                  <a:gd name="T24" fmla="*/ 11 w 17"/>
                  <a:gd name="T25" fmla="*/ 13 h 17"/>
                  <a:gd name="T26" fmla="*/ 8 w 17"/>
                  <a:gd name="T27" fmla="*/ 16 h 17"/>
                  <a:gd name="T28" fmla="*/ 6 w 17"/>
                  <a:gd name="T29" fmla="*/ 16 h 17"/>
                  <a:gd name="T30" fmla="*/ 3 w 17"/>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3" y="16"/>
                    </a:moveTo>
                    <a:lnTo>
                      <a:pt x="1" y="13"/>
                    </a:lnTo>
                    <a:lnTo>
                      <a:pt x="0" y="11"/>
                    </a:lnTo>
                    <a:lnTo>
                      <a:pt x="0" y="9"/>
                    </a:lnTo>
                    <a:lnTo>
                      <a:pt x="1" y="5"/>
                    </a:lnTo>
                    <a:lnTo>
                      <a:pt x="1" y="1"/>
                    </a:lnTo>
                    <a:lnTo>
                      <a:pt x="3" y="1"/>
                    </a:lnTo>
                    <a:lnTo>
                      <a:pt x="8" y="0"/>
                    </a:lnTo>
                    <a:lnTo>
                      <a:pt x="13" y="1"/>
                    </a:lnTo>
                    <a:lnTo>
                      <a:pt x="16" y="3"/>
                    </a:lnTo>
                    <a:lnTo>
                      <a:pt x="16" y="5"/>
                    </a:lnTo>
                    <a:lnTo>
                      <a:pt x="13" y="11"/>
                    </a:lnTo>
                    <a:lnTo>
                      <a:pt x="11" y="13"/>
                    </a:lnTo>
                    <a:lnTo>
                      <a:pt x="8" y="16"/>
                    </a:lnTo>
                    <a:lnTo>
                      <a:pt x="6" y="16"/>
                    </a:lnTo>
                    <a:lnTo>
                      <a:pt x="3" y="16"/>
                    </a:lnTo>
                  </a:path>
                </a:pathLst>
              </a:custGeom>
              <a:solidFill>
                <a:srgbClr val="999999"/>
              </a:solidFill>
              <a:ln w="9525" cap="rnd">
                <a:noFill/>
                <a:round/>
                <a:headEnd type="none" w="sm" len="sm"/>
                <a:tailEnd type="none" w="sm" len="sm"/>
              </a:ln>
            </p:spPr>
            <p:txBody>
              <a:bodyPr/>
              <a:lstStyle/>
              <a:p>
                <a:endParaRPr lang="en-US"/>
              </a:p>
            </p:txBody>
          </p:sp>
          <p:sp>
            <p:nvSpPr>
              <p:cNvPr id="8968" name="Freeform 12"/>
              <p:cNvSpPr>
                <a:spLocks/>
              </p:cNvSpPr>
              <p:nvPr/>
            </p:nvSpPr>
            <p:spPr bwMode="auto">
              <a:xfrm>
                <a:off x="666" y="1808"/>
                <a:ext cx="17" cy="17"/>
              </a:xfrm>
              <a:custGeom>
                <a:avLst/>
                <a:gdLst>
                  <a:gd name="T0" fmla="*/ 13 w 17"/>
                  <a:gd name="T1" fmla="*/ 11 h 17"/>
                  <a:gd name="T2" fmla="*/ 16 w 17"/>
                  <a:gd name="T3" fmla="*/ 3 h 17"/>
                  <a:gd name="T4" fmla="*/ 16 w 17"/>
                  <a:gd name="T5" fmla="*/ 1 h 17"/>
                  <a:gd name="T6" fmla="*/ 13 w 17"/>
                  <a:gd name="T7" fmla="*/ 0 h 17"/>
                  <a:gd name="T8" fmla="*/ 10 w 17"/>
                  <a:gd name="T9" fmla="*/ 0 h 17"/>
                  <a:gd name="T10" fmla="*/ 7 w 17"/>
                  <a:gd name="T11" fmla="*/ 1 h 17"/>
                  <a:gd name="T12" fmla="*/ 1 w 17"/>
                  <a:gd name="T13" fmla="*/ 6 h 17"/>
                  <a:gd name="T14" fmla="*/ 0 w 17"/>
                  <a:gd name="T15" fmla="*/ 11 h 17"/>
                  <a:gd name="T16" fmla="*/ 1 w 17"/>
                  <a:gd name="T17" fmla="*/ 13 h 17"/>
                  <a:gd name="T18" fmla="*/ 1 w 17"/>
                  <a:gd name="T19" fmla="*/ 16 h 17"/>
                  <a:gd name="T20" fmla="*/ 4 w 17"/>
                  <a:gd name="T21" fmla="*/ 16 h 17"/>
                  <a:gd name="T22" fmla="*/ 7 w 17"/>
                  <a:gd name="T23" fmla="*/ 16 h 17"/>
                  <a:gd name="T24" fmla="*/ 13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11"/>
                    </a:moveTo>
                    <a:lnTo>
                      <a:pt x="16" y="3"/>
                    </a:lnTo>
                    <a:lnTo>
                      <a:pt x="16" y="1"/>
                    </a:lnTo>
                    <a:lnTo>
                      <a:pt x="13" y="0"/>
                    </a:lnTo>
                    <a:lnTo>
                      <a:pt x="10" y="0"/>
                    </a:lnTo>
                    <a:lnTo>
                      <a:pt x="7" y="1"/>
                    </a:lnTo>
                    <a:lnTo>
                      <a:pt x="1" y="6"/>
                    </a:lnTo>
                    <a:lnTo>
                      <a:pt x="0" y="11"/>
                    </a:lnTo>
                    <a:lnTo>
                      <a:pt x="1" y="13"/>
                    </a:lnTo>
                    <a:lnTo>
                      <a:pt x="1" y="16"/>
                    </a:lnTo>
                    <a:lnTo>
                      <a:pt x="4" y="16"/>
                    </a:lnTo>
                    <a:lnTo>
                      <a:pt x="7" y="16"/>
                    </a:lnTo>
                    <a:lnTo>
                      <a:pt x="13" y="11"/>
                    </a:lnTo>
                  </a:path>
                </a:pathLst>
              </a:custGeom>
              <a:solidFill>
                <a:srgbClr val="666666"/>
              </a:solidFill>
              <a:ln w="9525" cap="rnd">
                <a:noFill/>
                <a:round/>
                <a:headEnd type="none" w="sm" len="sm"/>
                <a:tailEnd type="none" w="sm" len="sm"/>
              </a:ln>
            </p:spPr>
            <p:txBody>
              <a:bodyPr/>
              <a:lstStyle/>
              <a:p>
                <a:endParaRPr lang="en-US"/>
              </a:p>
            </p:txBody>
          </p:sp>
          <p:sp>
            <p:nvSpPr>
              <p:cNvPr id="8969" name="Freeform 13"/>
              <p:cNvSpPr>
                <a:spLocks/>
              </p:cNvSpPr>
              <p:nvPr/>
            </p:nvSpPr>
            <p:spPr bwMode="auto">
              <a:xfrm>
                <a:off x="604" y="1749"/>
                <a:ext cx="40" cy="70"/>
              </a:xfrm>
              <a:custGeom>
                <a:avLst/>
                <a:gdLst>
                  <a:gd name="T0" fmla="*/ 39 w 40"/>
                  <a:gd name="T1" fmla="*/ 21 h 70"/>
                  <a:gd name="T2" fmla="*/ 0 w 40"/>
                  <a:gd name="T3" fmla="*/ 0 h 70"/>
                  <a:gd name="T4" fmla="*/ 0 w 40"/>
                  <a:gd name="T5" fmla="*/ 45 h 70"/>
                  <a:gd name="T6" fmla="*/ 39 w 40"/>
                  <a:gd name="T7" fmla="*/ 69 h 70"/>
                  <a:gd name="T8" fmla="*/ 39 w 40"/>
                  <a:gd name="T9" fmla="*/ 21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21"/>
                    </a:moveTo>
                    <a:lnTo>
                      <a:pt x="0" y="0"/>
                    </a:lnTo>
                    <a:lnTo>
                      <a:pt x="0" y="45"/>
                    </a:lnTo>
                    <a:lnTo>
                      <a:pt x="39" y="69"/>
                    </a:lnTo>
                    <a:lnTo>
                      <a:pt x="39" y="21"/>
                    </a:lnTo>
                  </a:path>
                </a:pathLst>
              </a:custGeom>
              <a:solidFill>
                <a:srgbClr val="B3B3B3"/>
              </a:solidFill>
              <a:ln w="9525" cap="rnd">
                <a:noFill/>
                <a:round/>
                <a:headEnd type="none" w="sm" len="sm"/>
                <a:tailEnd type="none" w="sm" len="sm"/>
              </a:ln>
            </p:spPr>
            <p:txBody>
              <a:bodyPr/>
              <a:lstStyle/>
              <a:p>
                <a:endParaRPr lang="en-US"/>
              </a:p>
            </p:txBody>
          </p:sp>
          <p:sp>
            <p:nvSpPr>
              <p:cNvPr id="8970" name="Freeform 14"/>
              <p:cNvSpPr>
                <a:spLocks/>
              </p:cNvSpPr>
              <p:nvPr/>
            </p:nvSpPr>
            <p:spPr bwMode="auto">
              <a:xfrm>
                <a:off x="757" y="1739"/>
                <a:ext cx="18" cy="20"/>
              </a:xfrm>
              <a:custGeom>
                <a:avLst/>
                <a:gdLst>
                  <a:gd name="T0" fmla="*/ 5 w 18"/>
                  <a:gd name="T1" fmla="*/ 19 h 20"/>
                  <a:gd name="T2" fmla="*/ 0 w 18"/>
                  <a:gd name="T3" fmla="*/ 15 h 20"/>
                  <a:gd name="T4" fmla="*/ 0 w 18"/>
                  <a:gd name="T5" fmla="*/ 14 h 20"/>
                  <a:gd name="T6" fmla="*/ 0 w 18"/>
                  <a:gd name="T7" fmla="*/ 11 h 20"/>
                  <a:gd name="T8" fmla="*/ 0 w 18"/>
                  <a:gd name="T9" fmla="*/ 8 h 20"/>
                  <a:gd name="T10" fmla="*/ 0 w 18"/>
                  <a:gd name="T11" fmla="*/ 5 h 20"/>
                  <a:gd name="T12" fmla="*/ 3 w 18"/>
                  <a:gd name="T13" fmla="*/ 2 h 20"/>
                  <a:gd name="T14" fmla="*/ 5 w 18"/>
                  <a:gd name="T15" fmla="*/ 0 h 20"/>
                  <a:gd name="T16" fmla="*/ 8 w 18"/>
                  <a:gd name="T17" fmla="*/ 0 h 20"/>
                  <a:gd name="T18" fmla="*/ 9 w 18"/>
                  <a:gd name="T19" fmla="*/ 0 h 20"/>
                  <a:gd name="T20" fmla="*/ 10 w 18"/>
                  <a:gd name="T21" fmla="*/ 0 h 20"/>
                  <a:gd name="T22" fmla="*/ 14 w 18"/>
                  <a:gd name="T23" fmla="*/ 2 h 20"/>
                  <a:gd name="T24" fmla="*/ 15 w 18"/>
                  <a:gd name="T25" fmla="*/ 2 h 20"/>
                  <a:gd name="T26" fmla="*/ 15 w 18"/>
                  <a:gd name="T27" fmla="*/ 3 h 20"/>
                  <a:gd name="T28" fmla="*/ 17 w 18"/>
                  <a:gd name="T29" fmla="*/ 6 h 20"/>
                  <a:gd name="T30" fmla="*/ 15 w 18"/>
                  <a:gd name="T31" fmla="*/ 9 h 20"/>
                  <a:gd name="T32" fmla="*/ 14 w 18"/>
                  <a:gd name="T33" fmla="*/ 12 h 20"/>
                  <a:gd name="T34" fmla="*/ 12 w 18"/>
                  <a:gd name="T35" fmla="*/ 15 h 20"/>
                  <a:gd name="T36" fmla="*/ 9 w 18"/>
                  <a:gd name="T37" fmla="*/ 17 h 20"/>
                  <a:gd name="T38" fmla="*/ 7 w 18"/>
                  <a:gd name="T39" fmla="*/ 19 h 20"/>
                  <a:gd name="T40" fmla="*/ 6 w 18"/>
                  <a:gd name="T41" fmla="*/ 19 h 20"/>
                  <a:gd name="T42" fmla="*/ 5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5" y="19"/>
                    </a:moveTo>
                    <a:lnTo>
                      <a:pt x="0" y="15"/>
                    </a:lnTo>
                    <a:lnTo>
                      <a:pt x="0" y="14"/>
                    </a:lnTo>
                    <a:lnTo>
                      <a:pt x="0" y="11"/>
                    </a:lnTo>
                    <a:lnTo>
                      <a:pt x="0" y="8"/>
                    </a:lnTo>
                    <a:lnTo>
                      <a:pt x="0" y="5"/>
                    </a:lnTo>
                    <a:lnTo>
                      <a:pt x="3" y="2"/>
                    </a:lnTo>
                    <a:lnTo>
                      <a:pt x="5" y="0"/>
                    </a:lnTo>
                    <a:lnTo>
                      <a:pt x="8" y="0"/>
                    </a:lnTo>
                    <a:lnTo>
                      <a:pt x="9" y="0"/>
                    </a:lnTo>
                    <a:lnTo>
                      <a:pt x="10" y="0"/>
                    </a:lnTo>
                    <a:lnTo>
                      <a:pt x="14" y="2"/>
                    </a:lnTo>
                    <a:lnTo>
                      <a:pt x="15" y="2"/>
                    </a:lnTo>
                    <a:lnTo>
                      <a:pt x="15" y="3"/>
                    </a:lnTo>
                    <a:lnTo>
                      <a:pt x="17" y="6"/>
                    </a:lnTo>
                    <a:lnTo>
                      <a:pt x="15" y="9"/>
                    </a:lnTo>
                    <a:lnTo>
                      <a:pt x="14" y="12"/>
                    </a:lnTo>
                    <a:lnTo>
                      <a:pt x="12" y="15"/>
                    </a:lnTo>
                    <a:lnTo>
                      <a:pt x="9"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971" name="Freeform 15"/>
              <p:cNvSpPr>
                <a:spLocks/>
              </p:cNvSpPr>
              <p:nvPr/>
            </p:nvSpPr>
            <p:spPr bwMode="auto">
              <a:xfrm>
                <a:off x="761" y="1741"/>
                <a:ext cx="17" cy="18"/>
              </a:xfrm>
              <a:custGeom>
                <a:avLst/>
                <a:gdLst>
                  <a:gd name="T0" fmla="*/ 13 w 17"/>
                  <a:gd name="T1" fmla="*/ 10 h 18"/>
                  <a:gd name="T2" fmla="*/ 14 w 17"/>
                  <a:gd name="T3" fmla="*/ 7 h 18"/>
                  <a:gd name="T4" fmla="*/ 16 w 17"/>
                  <a:gd name="T5" fmla="*/ 4 h 18"/>
                  <a:gd name="T6" fmla="*/ 14 w 17"/>
                  <a:gd name="T7" fmla="*/ 1 h 18"/>
                  <a:gd name="T8" fmla="*/ 14 w 17"/>
                  <a:gd name="T9" fmla="*/ 0 h 18"/>
                  <a:gd name="T10" fmla="*/ 13 w 17"/>
                  <a:gd name="T11" fmla="*/ 0 h 18"/>
                  <a:gd name="T12" fmla="*/ 10 w 17"/>
                  <a:gd name="T13" fmla="*/ 0 h 18"/>
                  <a:gd name="T14" fmla="*/ 6 w 17"/>
                  <a:gd name="T15" fmla="*/ 0 h 18"/>
                  <a:gd name="T16" fmla="*/ 4 w 17"/>
                  <a:gd name="T17" fmla="*/ 2 h 18"/>
                  <a:gd name="T18" fmla="*/ 1 w 17"/>
                  <a:gd name="T19" fmla="*/ 5 h 18"/>
                  <a:gd name="T20" fmla="*/ 0 w 17"/>
                  <a:gd name="T21" fmla="*/ 8 h 18"/>
                  <a:gd name="T22" fmla="*/ 0 w 17"/>
                  <a:gd name="T23" fmla="*/ 12 h 18"/>
                  <a:gd name="T24" fmla="*/ 0 w 17"/>
                  <a:gd name="T25" fmla="*/ 14 h 18"/>
                  <a:gd name="T26" fmla="*/ 0 w 17"/>
                  <a:gd name="T27" fmla="*/ 15 h 18"/>
                  <a:gd name="T28" fmla="*/ 1 w 17"/>
                  <a:gd name="T29" fmla="*/ 17 h 18"/>
                  <a:gd name="T30" fmla="*/ 4 w 17"/>
                  <a:gd name="T31" fmla="*/ 17 h 18"/>
                  <a:gd name="T32" fmla="*/ 6 w 17"/>
                  <a:gd name="T33" fmla="*/ 15 h 18"/>
                  <a:gd name="T34" fmla="*/ 10 w 17"/>
                  <a:gd name="T35" fmla="*/ 13 h 18"/>
                  <a:gd name="T36" fmla="*/ 13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3" y="10"/>
                    </a:moveTo>
                    <a:lnTo>
                      <a:pt x="14" y="7"/>
                    </a:lnTo>
                    <a:lnTo>
                      <a:pt x="16" y="4"/>
                    </a:lnTo>
                    <a:lnTo>
                      <a:pt x="14" y="1"/>
                    </a:lnTo>
                    <a:lnTo>
                      <a:pt x="14" y="0"/>
                    </a:lnTo>
                    <a:lnTo>
                      <a:pt x="13" y="0"/>
                    </a:lnTo>
                    <a:lnTo>
                      <a:pt x="10" y="0"/>
                    </a:lnTo>
                    <a:lnTo>
                      <a:pt x="6" y="0"/>
                    </a:lnTo>
                    <a:lnTo>
                      <a:pt x="4" y="2"/>
                    </a:lnTo>
                    <a:lnTo>
                      <a:pt x="1" y="5"/>
                    </a:lnTo>
                    <a:lnTo>
                      <a:pt x="0" y="8"/>
                    </a:lnTo>
                    <a:lnTo>
                      <a:pt x="0" y="12"/>
                    </a:lnTo>
                    <a:lnTo>
                      <a:pt x="0" y="14"/>
                    </a:lnTo>
                    <a:lnTo>
                      <a:pt x="0" y="15"/>
                    </a:lnTo>
                    <a:lnTo>
                      <a:pt x="1" y="17"/>
                    </a:lnTo>
                    <a:lnTo>
                      <a:pt x="4" y="17"/>
                    </a:lnTo>
                    <a:lnTo>
                      <a:pt x="6" y="15"/>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972" name="Freeform 16"/>
              <p:cNvSpPr>
                <a:spLocks/>
              </p:cNvSpPr>
              <p:nvPr/>
            </p:nvSpPr>
            <p:spPr bwMode="auto">
              <a:xfrm>
                <a:off x="764" y="1746"/>
                <a:ext cx="17" cy="16"/>
              </a:xfrm>
              <a:custGeom>
                <a:avLst/>
                <a:gdLst>
                  <a:gd name="T0" fmla="*/ 13 w 17"/>
                  <a:gd name="T1" fmla="*/ 8 h 16"/>
                  <a:gd name="T2" fmla="*/ 13 w 17"/>
                  <a:gd name="T3" fmla="*/ 5 h 16"/>
                  <a:gd name="T4" fmla="*/ 16 w 17"/>
                  <a:gd name="T5" fmla="*/ 3 h 16"/>
                  <a:gd name="T6" fmla="*/ 13 w 17"/>
                  <a:gd name="T7" fmla="*/ 1 h 16"/>
                  <a:gd name="T8" fmla="*/ 13 w 17"/>
                  <a:gd name="T9" fmla="*/ 0 h 16"/>
                  <a:gd name="T10" fmla="*/ 11 w 17"/>
                  <a:gd name="T11" fmla="*/ 0 h 16"/>
                  <a:gd name="T12" fmla="*/ 6 w 17"/>
                  <a:gd name="T13" fmla="*/ 0 h 16"/>
                  <a:gd name="T14" fmla="*/ 1 w 17"/>
                  <a:gd name="T15" fmla="*/ 3 h 16"/>
                  <a:gd name="T16" fmla="*/ 0 w 17"/>
                  <a:gd name="T17" fmla="*/ 7 h 16"/>
                  <a:gd name="T18" fmla="*/ 0 w 17"/>
                  <a:gd name="T19" fmla="*/ 10 h 16"/>
                  <a:gd name="T20" fmla="*/ 0 w 17"/>
                  <a:gd name="T21" fmla="*/ 12 h 16"/>
                  <a:gd name="T22" fmla="*/ 1 w 17"/>
                  <a:gd name="T23" fmla="*/ 15 h 16"/>
                  <a:gd name="T24" fmla="*/ 3 w 17"/>
                  <a:gd name="T25" fmla="*/ 15 h 16"/>
                  <a:gd name="T26" fmla="*/ 6 w 17"/>
                  <a:gd name="T27" fmla="*/ 15 h 16"/>
                  <a:gd name="T28" fmla="*/ 13 w 17"/>
                  <a:gd name="T29" fmla="*/ 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13" y="8"/>
                    </a:moveTo>
                    <a:lnTo>
                      <a:pt x="13" y="5"/>
                    </a:lnTo>
                    <a:lnTo>
                      <a:pt x="16" y="3"/>
                    </a:lnTo>
                    <a:lnTo>
                      <a:pt x="13" y="1"/>
                    </a:lnTo>
                    <a:lnTo>
                      <a:pt x="13" y="0"/>
                    </a:lnTo>
                    <a:lnTo>
                      <a:pt x="11" y="0"/>
                    </a:lnTo>
                    <a:lnTo>
                      <a:pt x="6" y="0"/>
                    </a:lnTo>
                    <a:lnTo>
                      <a:pt x="1" y="3"/>
                    </a:lnTo>
                    <a:lnTo>
                      <a:pt x="0" y="7"/>
                    </a:lnTo>
                    <a:lnTo>
                      <a:pt x="0" y="10"/>
                    </a:lnTo>
                    <a:lnTo>
                      <a:pt x="0" y="12"/>
                    </a:lnTo>
                    <a:lnTo>
                      <a:pt x="1" y="15"/>
                    </a:lnTo>
                    <a:lnTo>
                      <a:pt x="3" y="15"/>
                    </a:lnTo>
                    <a:lnTo>
                      <a:pt x="6" y="15"/>
                    </a:lnTo>
                    <a:lnTo>
                      <a:pt x="13" y="8"/>
                    </a:lnTo>
                  </a:path>
                </a:pathLst>
              </a:custGeom>
              <a:solidFill>
                <a:srgbClr val="000000"/>
              </a:solidFill>
              <a:ln w="9525" cap="rnd">
                <a:noFill/>
                <a:round/>
                <a:headEnd type="none" w="sm" len="sm"/>
                <a:tailEnd type="none" w="sm" len="sm"/>
              </a:ln>
            </p:spPr>
            <p:txBody>
              <a:bodyPr/>
              <a:lstStyle/>
              <a:p>
                <a:endParaRPr lang="en-US"/>
              </a:p>
            </p:txBody>
          </p:sp>
          <p:sp>
            <p:nvSpPr>
              <p:cNvPr id="8973" name="Freeform 17"/>
              <p:cNvSpPr>
                <a:spLocks/>
              </p:cNvSpPr>
              <p:nvPr/>
            </p:nvSpPr>
            <p:spPr bwMode="auto">
              <a:xfrm>
                <a:off x="741" y="1747"/>
                <a:ext cx="18" cy="19"/>
              </a:xfrm>
              <a:custGeom>
                <a:avLst/>
                <a:gdLst>
                  <a:gd name="T0" fmla="*/ 5 w 18"/>
                  <a:gd name="T1" fmla="*/ 18 h 19"/>
                  <a:gd name="T2" fmla="*/ 1 w 18"/>
                  <a:gd name="T3" fmla="*/ 15 h 19"/>
                  <a:gd name="T4" fmla="*/ 0 w 18"/>
                  <a:gd name="T5" fmla="*/ 15 h 19"/>
                  <a:gd name="T6" fmla="*/ 0 w 18"/>
                  <a:gd name="T7" fmla="*/ 14 h 19"/>
                  <a:gd name="T8" fmla="*/ 0 w 18"/>
                  <a:gd name="T9" fmla="*/ 11 h 19"/>
                  <a:gd name="T10" fmla="*/ 0 w 18"/>
                  <a:gd name="T11" fmla="*/ 8 h 19"/>
                  <a:gd name="T12" fmla="*/ 1 w 18"/>
                  <a:gd name="T13" fmla="*/ 5 h 19"/>
                  <a:gd name="T14" fmla="*/ 3 w 18"/>
                  <a:gd name="T15" fmla="*/ 2 h 19"/>
                  <a:gd name="T16" fmla="*/ 6 w 18"/>
                  <a:gd name="T17" fmla="*/ 0 h 19"/>
                  <a:gd name="T18" fmla="*/ 8 w 18"/>
                  <a:gd name="T19" fmla="*/ 0 h 19"/>
                  <a:gd name="T20" fmla="*/ 9 w 18"/>
                  <a:gd name="T21" fmla="*/ 0 h 19"/>
                  <a:gd name="T22" fmla="*/ 10 w 18"/>
                  <a:gd name="T23" fmla="*/ 0 h 19"/>
                  <a:gd name="T24" fmla="*/ 14 w 18"/>
                  <a:gd name="T25" fmla="*/ 2 h 19"/>
                  <a:gd name="T26" fmla="*/ 15 w 18"/>
                  <a:gd name="T27" fmla="*/ 2 h 19"/>
                  <a:gd name="T28" fmla="*/ 17 w 18"/>
                  <a:gd name="T29" fmla="*/ 3 h 19"/>
                  <a:gd name="T30" fmla="*/ 17 w 18"/>
                  <a:gd name="T31" fmla="*/ 6 h 19"/>
                  <a:gd name="T32" fmla="*/ 17 w 18"/>
                  <a:gd name="T33" fmla="*/ 9 h 19"/>
                  <a:gd name="T34" fmla="*/ 14 w 18"/>
                  <a:gd name="T35" fmla="*/ 12 h 19"/>
                  <a:gd name="T36" fmla="*/ 12 w 18"/>
                  <a:gd name="T37" fmla="*/ 15 h 19"/>
                  <a:gd name="T38" fmla="*/ 10 w 18"/>
                  <a:gd name="T39" fmla="*/ 16 h 19"/>
                  <a:gd name="T40" fmla="*/ 7 w 18"/>
                  <a:gd name="T41" fmla="*/ 18 h 19"/>
                  <a:gd name="T42" fmla="*/ 6 w 18"/>
                  <a:gd name="T43" fmla="*/ 18 h 19"/>
                  <a:gd name="T44" fmla="*/ 5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5" y="18"/>
                    </a:moveTo>
                    <a:lnTo>
                      <a:pt x="1" y="15"/>
                    </a:lnTo>
                    <a:lnTo>
                      <a:pt x="0" y="15"/>
                    </a:lnTo>
                    <a:lnTo>
                      <a:pt x="0" y="14"/>
                    </a:lnTo>
                    <a:lnTo>
                      <a:pt x="0" y="11"/>
                    </a:lnTo>
                    <a:lnTo>
                      <a:pt x="0" y="8"/>
                    </a:lnTo>
                    <a:lnTo>
                      <a:pt x="1" y="5"/>
                    </a:lnTo>
                    <a:lnTo>
                      <a:pt x="3" y="2"/>
                    </a:lnTo>
                    <a:lnTo>
                      <a:pt x="6" y="0"/>
                    </a:lnTo>
                    <a:lnTo>
                      <a:pt x="8" y="0"/>
                    </a:lnTo>
                    <a:lnTo>
                      <a:pt x="9" y="0"/>
                    </a:lnTo>
                    <a:lnTo>
                      <a:pt x="10" y="0"/>
                    </a:lnTo>
                    <a:lnTo>
                      <a:pt x="14" y="2"/>
                    </a:lnTo>
                    <a:lnTo>
                      <a:pt x="15" y="2"/>
                    </a:lnTo>
                    <a:lnTo>
                      <a:pt x="17" y="3"/>
                    </a:lnTo>
                    <a:lnTo>
                      <a:pt x="17" y="6"/>
                    </a:lnTo>
                    <a:lnTo>
                      <a:pt x="17" y="9"/>
                    </a:lnTo>
                    <a:lnTo>
                      <a:pt x="14" y="12"/>
                    </a:lnTo>
                    <a:lnTo>
                      <a:pt x="12" y="15"/>
                    </a:lnTo>
                    <a:lnTo>
                      <a:pt x="10"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974" name="Freeform 18"/>
              <p:cNvSpPr>
                <a:spLocks/>
              </p:cNvSpPr>
              <p:nvPr/>
            </p:nvSpPr>
            <p:spPr bwMode="auto">
              <a:xfrm>
                <a:off x="745" y="1749"/>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3 w 17"/>
                  <a:gd name="T11" fmla="*/ 0 h 17"/>
                  <a:gd name="T12" fmla="*/ 10 w 17"/>
                  <a:gd name="T13" fmla="*/ 0 h 17"/>
                  <a:gd name="T14" fmla="*/ 8 w 17"/>
                  <a:gd name="T15" fmla="*/ 0 h 17"/>
                  <a:gd name="T16" fmla="*/ 4 w 17"/>
                  <a:gd name="T17" fmla="*/ 2 h 17"/>
                  <a:gd name="T18" fmla="*/ 1 w 17"/>
                  <a:gd name="T19" fmla="*/ 5 h 17"/>
                  <a:gd name="T20" fmla="*/ 0 w 17"/>
                  <a:gd name="T21" fmla="*/ 8 h 17"/>
                  <a:gd name="T22" fmla="*/ 0 w 17"/>
                  <a:gd name="T23" fmla="*/ 11 h 17"/>
                  <a:gd name="T24" fmla="*/ 0 w 17"/>
                  <a:gd name="T25" fmla="*/ 14 h 17"/>
                  <a:gd name="T26" fmla="*/ 1 w 17"/>
                  <a:gd name="T27" fmla="*/ 16 h 17"/>
                  <a:gd name="T28" fmla="*/ 4 w 17"/>
                  <a:gd name="T29" fmla="*/ 16 h 17"/>
                  <a:gd name="T30" fmla="*/ 8 w 17"/>
                  <a:gd name="T31" fmla="*/ 14 h 17"/>
                  <a:gd name="T32" fmla="*/ 10 w 17"/>
                  <a:gd name="T33" fmla="*/ 13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3" y="0"/>
                    </a:lnTo>
                    <a:lnTo>
                      <a:pt x="10" y="0"/>
                    </a:lnTo>
                    <a:lnTo>
                      <a:pt x="8" y="0"/>
                    </a:lnTo>
                    <a:lnTo>
                      <a:pt x="4" y="2"/>
                    </a:lnTo>
                    <a:lnTo>
                      <a:pt x="1" y="5"/>
                    </a:lnTo>
                    <a:lnTo>
                      <a:pt x="0" y="8"/>
                    </a:lnTo>
                    <a:lnTo>
                      <a:pt x="0" y="11"/>
                    </a:lnTo>
                    <a:lnTo>
                      <a:pt x="0" y="14"/>
                    </a:lnTo>
                    <a:lnTo>
                      <a:pt x="1" y="16"/>
                    </a:lnTo>
                    <a:lnTo>
                      <a:pt x="4" y="16"/>
                    </a:lnTo>
                    <a:lnTo>
                      <a:pt x="8" y="14"/>
                    </a:lnTo>
                    <a:lnTo>
                      <a:pt x="10" y="13"/>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975" name="Freeform 19"/>
              <p:cNvSpPr>
                <a:spLocks/>
              </p:cNvSpPr>
              <p:nvPr/>
            </p:nvSpPr>
            <p:spPr bwMode="auto">
              <a:xfrm>
                <a:off x="749" y="1754"/>
                <a:ext cx="17" cy="17"/>
              </a:xfrm>
              <a:custGeom>
                <a:avLst/>
                <a:gdLst>
                  <a:gd name="T0" fmla="*/ 13 w 17"/>
                  <a:gd name="T1" fmla="*/ 10 h 17"/>
                  <a:gd name="T2" fmla="*/ 16 w 17"/>
                  <a:gd name="T3" fmla="*/ 6 h 17"/>
                  <a:gd name="T4" fmla="*/ 16 w 17"/>
                  <a:gd name="T5" fmla="*/ 4 h 17"/>
                  <a:gd name="T6" fmla="*/ 16 w 17"/>
                  <a:gd name="T7" fmla="*/ 2 h 17"/>
                  <a:gd name="T8" fmla="*/ 13 w 17"/>
                  <a:gd name="T9" fmla="*/ 0 h 17"/>
                  <a:gd name="T10" fmla="*/ 10 w 17"/>
                  <a:gd name="T11" fmla="*/ 0 h 17"/>
                  <a:gd name="T12" fmla="*/ 7 w 17"/>
                  <a:gd name="T13" fmla="*/ 0 h 17"/>
                  <a:gd name="T14" fmla="*/ 1 w 17"/>
                  <a:gd name="T15" fmla="*/ 4 h 17"/>
                  <a:gd name="T16" fmla="*/ 0 w 17"/>
                  <a:gd name="T17" fmla="*/ 8 h 17"/>
                  <a:gd name="T18" fmla="*/ 0 w 17"/>
                  <a:gd name="T19" fmla="*/ 12 h 17"/>
                  <a:gd name="T20" fmla="*/ 0 w 17"/>
                  <a:gd name="T21" fmla="*/ 14 h 17"/>
                  <a:gd name="T22" fmla="*/ 1 w 17"/>
                  <a:gd name="T23" fmla="*/ 16 h 17"/>
                  <a:gd name="T24" fmla="*/ 4 w 17"/>
                  <a:gd name="T25" fmla="*/ 16 h 17"/>
                  <a:gd name="T26" fmla="*/ 7 w 17"/>
                  <a:gd name="T27" fmla="*/ 16 h 17"/>
                  <a:gd name="T28" fmla="*/ 13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10"/>
                    </a:moveTo>
                    <a:lnTo>
                      <a:pt x="16" y="6"/>
                    </a:lnTo>
                    <a:lnTo>
                      <a:pt x="16" y="4"/>
                    </a:lnTo>
                    <a:lnTo>
                      <a:pt x="16" y="2"/>
                    </a:lnTo>
                    <a:lnTo>
                      <a:pt x="13" y="0"/>
                    </a:lnTo>
                    <a:lnTo>
                      <a:pt x="10" y="0"/>
                    </a:lnTo>
                    <a:lnTo>
                      <a:pt x="7" y="0"/>
                    </a:lnTo>
                    <a:lnTo>
                      <a:pt x="1" y="4"/>
                    </a:lnTo>
                    <a:lnTo>
                      <a:pt x="0" y="8"/>
                    </a:lnTo>
                    <a:lnTo>
                      <a:pt x="0" y="12"/>
                    </a:lnTo>
                    <a:lnTo>
                      <a:pt x="0" y="14"/>
                    </a:lnTo>
                    <a:lnTo>
                      <a:pt x="1" y="16"/>
                    </a:lnTo>
                    <a:lnTo>
                      <a:pt x="4" y="16"/>
                    </a:lnTo>
                    <a:lnTo>
                      <a:pt x="7" y="16"/>
                    </a:lnTo>
                    <a:lnTo>
                      <a:pt x="13" y="10"/>
                    </a:lnTo>
                  </a:path>
                </a:pathLst>
              </a:custGeom>
              <a:solidFill>
                <a:srgbClr val="000000"/>
              </a:solidFill>
              <a:ln w="9525" cap="rnd">
                <a:noFill/>
                <a:round/>
                <a:headEnd type="none" w="sm" len="sm"/>
                <a:tailEnd type="none" w="sm" len="sm"/>
              </a:ln>
            </p:spPr>
            <p:txBody>
              <a:bodyPr/>
              <a:lstStyle/>
              <a:p>
                <a:endParaRPr lang="en-US"/>
              </a:p>
            </p:txBody>
          </p:sp>
          <p:sp>
            <p:nvSpPr>
              <p:cNvPr id="8976" name="Freeform 20"/>
              <p:cNvSpPr>
                <a:spLocks/>
              </p:cNvSpPr>
              <p:nvPr/>
            </p:nvSpPr>
            <p:spPr bwMode="auto">
              <a:xfrm>
                <a:off x="764" y="1743"/>
                <a:ext cx="18" cy="19"/>
              </a:xfrm>
              <a:custGeom>
                <a:avLst/>
                <a:gdLst>
                  <a:gd name="T0" fmla="*/ 5 w 18"/>
                  <a:gd name="T1" fmla="*/ 18 h 19"/>
                  <a:gd name="T2" fmla="*/ 0 w 18"/>
                  <a:gd name="T3" fmla="*/ 14 h 19"/>
                  <a:gd name="T4" fmla="*/ 0 w 18"/>
                  <a:gd name="T5" fmla="*/ 13 h 19"/>
                  <a:gd name="T6" fmla="*/ 0 w 18"/>
                  <a:gd name="T7" fmla="*/ 10 h 19"/>
                  <a:gd name="T8" fmla="*/ 0 w 18"/>
                  <a:gd name="T9" fmla="*/ 8 h 19"/>
                  <a:gd name="T10" fmla="*/ 1 w 18"/>
                  <a:gd name="T11" fmla="*/ 5 h 19"/>
                  <a:gd name="T12" fmla="*/ 3 w 18"/>
                  <a:gd name="T13" fmla="*/ 2 h 19"/>
                  <a:gd name="T14" fmla="*/ 5 w 18"/>
                  <a:gd name="T15" fmla="*/ 0 h 19"/>
                  <a:gd name="T16" fmla="*/ 8 w 18"/>
                  <a:gd name="T17" fmla="*/ 0 h 19"/>
                  <a:gd name="T18" fmla="*/ 9 w 18"/>
                  <a:gd name="T19" fmla="*/ 0 h 19"/>
                  <a:gd name="T20" fmla="*/ 10 w 18"/>
                  <a:gd name="T21" fmla="*/ 0 h 19"/>
                  <a:gd name="T22" fmla="*/ 14 w 18"/>
                  <a:gd name="T23" fmla="*/ 2 h 19"/>
                  <a:gd name="T24" fmla="*/ 15 w 18"/>
                  <a:gd name="T25" fmla="*/ 2 h 19"/>
                  <a:gd name="T26" fmla="*/ 15 w 18"/>
                  <a:gd name="T27" fmla="*/ 3 h 19"/>
                  <a:gd name="T28" fmla="*/ 17 w 18"/>
                  <a:gd name="T29" fmla="*/ 6 h 19"/>
                  <a:gd name="T30" fmla="*/ 15 w 18"/>
                  <a:gd name="T31" fmla="*/ 9 h 19"/>
                  <a:gd name="T32" fmla="*/ 14 w 18"/>
                  <a:gd name="T33" fmla="*/ 11 h 19"/>
                  <a:gd name="T34" fmla="*/ 12 w 18"/>
                  <a:gd name="T35" fmla="*/ 14 h 19"/>
                  <a:gd name="T36" fmla="*/ 9 w 18"/>
                  <a:gd name="T37" fmla="*/ 16 h 19"/>
                  <a:gd name="T38" fmla="*/ 7 w 18"/>
                  <a:gd name="T39" fmla="*/ 18 h 19"/>
                  <a:gd name="T40" fmla="*/ 6 w 18"/>
                  <a:gd name="T41" fmla="*/ 18 h 19"/>
                  <a:gd name="T42" fmla="*/ 5 w 1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9"/>
                  <a:gd name="T68" fmla="*/ 18 w 1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9">
                    <a:moveTo>
                      <a:pt x="5" y="18"/>
                    </a:moveTo>
                    <a:lnTo>
                      <a:pt x="0" y="14"/>
                    </a:lnTo>
                    <a:lnTo>
                      <a:pt x="0" y="13"/>
                    </a:lnTo>
                    <a:lnTo>
                      <a:pt x="0" y="10"/>
                    </a:lnTo>
                    <a:lnTo>
                      <a:pt x="0" y="8"/>
                    </a:lnTo>
                    <a:lnTo>
                      <a:pt x="1" y="5"/>
                    </a:lnTo>
                    <a:lnTo>
                      <a:pt x="3" y="2"/>
                    </a:lnTo>
                    <a:lnTo>
                      <a:pt x="5" y="0"/>
                    </a:lnTo>
                    <a:lnTo>
                      <a:pt x="8" y="0"/>
                    </a:lnTo>
                    <a:lnTo>
                      <a:pt x="9" y="0"/>
                    </a:lnTo>
                    <a:lnTo>
                      <a:pt x="10" y="0"/>
                    </a:lnTo>
                    <a:lnTo>
                      <a:pt x="14" y="2"/>
                    </a:lnTo>
                    <a:lnTo>
                      <a:pt x="15" y="2"/>
                    </a:lnTo>
                    <a:lnTo>
                      <a:pt x="15" y="3"/>
                    </a:lnTo>
                    <a:lnTo>
                      <a:pt x="17" y="6"/>
                    </a:lnTo>
                    <a:lnTo>
                      <a:pt x="15" y="9"/>
                    </a:lnTo>
                    <a:lnTo>
                      <a:pt x="14" y="11"/>
                    </a:lnTo>
                    <a:lnTo>
                      <a:pt x="12" y="14"/>
                    </a:lnTo>
                    <a:lnTo>
                      <a:pt x="9" y="16"/>
                    </a:lnTo>
                    <a:lnTo>
                      <a:pt x="7" y="18"/>
                    </a:lnTo>
                    <a:lnTo>
                      <a:pt x="6" y="18"/>
                    </a:lnTo>
                    <a:lnTo>
                      <a:pt x="5" y="18"/>
                    </a:lnTo>
                  </a:path>
                </a:pathLst>
              </a:custGeom>
              <a:solidFill>
                <a:srgbClr val="000000"/>
              </a:solidFill>
              <a:ln w="9525" cap="rnd">
                <a:noFill/>
                <a:round/>
                <a:headEnd type="none" w="sm" len="sm"/>
                <a:tailEnd type="none" w="sm" len="sm"/>
              </a:ln>
            </p:spPr>
            <p:txBody>
              <a:bodyPr/>
              <a:lstStyle/>
              <a:p>
                <a:endParaRPr lang="en-US"/>
              </a:p>
            </p:txBody>
          </p:sp>
          <p:sp>
            <p:nvSpPr>
              <p:cNvPr id="8977" name="Freeform 21"/>
              <p:cNvSpPr>
                <a:spLocks/>
              </p:cNvSpPr>
              <p:nvPr/>
            </p:nvSpPr>
            <p:spPr bwMode="auto">
              <a:xfrm>
                <a:off x="768" y="1745"/>
                <a:ext cx="17" cy="17"/>
              </a:xfrm>
              <a:custGeom>
                <a:avLst/>
                <a:gdLst>
                  <a:gd name="T0" fmla="*/ 13 w 17"/>
                  <a:gd name="T1" fmla="*/ 9 h 17"/>
                  <a:gd name="T2" fmla="*/ 14 w 17"/>
                  <a:gd name="T3" fmla="*/ 7 h 17"/>
                  <a:gd name="T4" fmla="*/ 16 w 17"/>
                  <a:gd name="T5" fmla="*/ 4 h 17"/>
                  <a:gd name="T6" fmla="*/ 14 w 17"/>
                  <a:gd name="T7" fmla="*/ 1 h 17"/>
                  <a:gd name="T8" fmla="*/ 14 w 17"/>
                  <a:gd name="T9" fmla="*/ 0 h 17"/>
                  <a:gd name="T10" fmla="*/ 13 w 17"/>
                  <a:gd name="T11" fmla="*/ 0 h 17"/>
                  <a:gd name="T12" fmla="*/ 10 w 17"/>
                  <a:gd name="T13" fmla="*/ 0 h 17"/>
                  <a:gd name="T14" fmla="*/ 6 w 17"/>
                  <a:gd name="T15" fmla="*/ 0 h 17"/>
                  <a:gd name="T16" fmla="*/ 4 w 17"/>
                  <a:gd name="T17" fmla="*/ 2 h 17"/>
                  <a:gd name="T18" fmla="*/ 1 w 17"/>
                  <a:gd name="T19" fmla="*/ 5 h 17"/>
                  <a:gd name="T20" fmla="*/ 0 w 17"/>
                  <a:gd name="T21" fmla="*/ 8 h 17"/>
                  <a:gd name="T22" fmla="*/ 0 w 17"/>
                  <a:gd name="T23" fmla="*/ 11 h 17"/>
                  <a:gd name="T24" fmla="*/ 0 w 17"/>
                  <a:gd name="T25" fmla="*/ 13 h 17"/>
                  <a:gd name="T26" fmla="*/ 0 w 17"/>
                  <a:gd name="T27" fmla="*/ 14 h 17"/>
                  <a:gd name="T28" fmla="*/ 1 w 17"/>
                  <a:gd name="T29" fmla="*/ 16 h 17"/>
                  <a:gd name="T30" fmla="*/ 4 w 17"/>
                  <a:gd name="T31" fmla="*/ 16 h 17"/>
                  <a:gd name="T32" fmla="*/ 6 w 17"/>
                  <a:gd name="T33" fmla="*/ 14 h 17"/>
                  <a:gd name="T34" fmla="*/ 10 w 17"/>
                  <a:gd name="T35" fmla="*/ 12 h 17"/>
                  <a:gd name="T36" fmla="*/ 13 w 17"/>
                  <a:gd name="T37" fmla="*/ 9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3" y="9"/>
                    </a:moveTo>
                    <a:lnTo>
                      <a:pt x="14" y="7"/>
                    </a:lnTo>
                    <a:lnTo>
                      <a:pt x="16" y="4"/>
                    </a:lnTo>
                    <a:lnTo>
                      <a:pt x="14" y="1"/>
                    </a:lnTo>
                    <a:lnTo>
                      <a:pt x="14" y="0"/>
                    </a:lnTo>
                    <a:lnTo>
                      <a:pt x="13" y="0"/>
                    </a:lnTo>
                    <a:lnTo>
                      <a:pt x="10" y="0"/>
                    </a:lnTo>
                    <a:lnTo>
                      <a:pt x="6" y="0"/>
                    </a:lnTo>
                    <a:lnTo>
                      <a:pt x="4" y="2"/>
                    </a:lnTo>
                    <a:lnTo>
                      <a:pt x="1" y="5"/>
                    </a:lnTo>
                    <a:lnTo>
                      <a:pt x="0" y="8"/>
                    </a:lnTo>
                    <a:lnTo>
                      <a:pt x="0" y="11"/>
                    </a:lnTo>
                    <a:lnTo>
                      <a:pt x="0" y="13"/>
                    </a:lnTo>
                    <a:lnTo>
                      <a:pt x="0" y="14"/>
                    </a:lnTo>
                    <a:lnTo>
                      <a:pt x="1" y="16"/>
                    </a:lnTo>
                    <a:lnTo>
                      <a:pt x="4" y="16"/>
                    </a:lnTo>
                    <a:lnTo>
                      <a:pt x="6" y="14"/>
                    </a:lnTo>
                    <a:lnTo>
                      <a:pt x="10" y="12"/>
                    </a:lnTo>
                    <a:lnTo>
                      <a:pt x="13" y="9"/>
                    </a:lnTo>
                  </a:path>
                </a:pathLst>
              </a:custGeom>
              <a:solidFill>
                <a:srgbClr val="666666"/>
              </a:solidFill>
              <a:ln w="9525" cap="rnd">
                <a:noFill/>
                <a:round/>
                <a:headEnd type="none" w="sm" len="sm"/>
                <a:tailEnd type="none" w="sm" len="sm"/>
              </a:ln>
            </p:spPr>
            <p:txBody>
              <a:bodyPr/>
              <a:lstStyle/>
              <a:p>
                <a:endParaRPr lang="en-US"/>
              </a:p>
            </p:txBody>
          </p:sp>
          <p:sp>
            <p:nvSpPr>
              <p:cNvPr id="8978" name="Freeform 22"/>
              <p:cNvSpPr>
                <a:spLocks/>
              </p:cNvSpPr>
              <p:nvPr/>
            </p:nvSpPr>
            <p:spPr bwMode="auto">
              <a:xfrm>
                <a:off x="771" y="1749"/>
                <a:ext cx="17" cy="17"/>
              </a:xfrm>
              <a:custGeom>
                <a:avLst/>
                <a:gdLst>
                  <a:gd name="T0" fmla="*/ 13 w 17"/>
                  <a:gd name="T1" fmla="*/ 9 h 17"/>
                  <a:gd name="T2" fmla="*/ 16 w 17"/>
                  <a:gd name="T3" fmla="*/ 7 h 17"/>
                  <a:gd name="T4" fmla="*/ 16 w 17"/>
                  <a:gd name="T5" fmla="*/ 3 h 17"/>
                  <a:gd name="T6" fmla="*/ 16 w 17"/>
                  <a:gd name="T7" fmla="*/ 1 h 17"/>
                  <a:gd name="T8" fmla="*/ 13 w 17"/>
                  <a:gd name="T9" fmla="*/ 0 h 17"/>
                  <a:gd name="T10" fmla="*/ 11 w 17"/>
                  <a:gd name="T11" fmla="*/ 0 h 17"/>
                  <a:gd name="T12" fmla="*/ 6 w 17"/>
                  <a:gd name="T13" fmla="*/ 0 h 17"/>
                  <a:gd name="T14" fmla="*/ 2 w 17"/>
                  <a:gd name="T15" fmla="*/ 5 h 17"/>
                  <a:gd name="T16" fmla="*/ 0 w 17"/>
                  <a:gd name="T17" fmla="*/ 7 h 17"/>
                  <a:gd name="T18" fmla="*/ 0 w 17"/>
                  <a:gd name="T19" fmla="*/ 11 h 17"/>
                  <a:gd name="T20" fmla="*/ 0 w 17"/>
                  <a:gd name="T21" fmla="*/ 13 h 17"/>
                  <a:gd name="T22" fmla="*/ 2 w 17"/>
                  <a:gd name="T23" fmla="*/ 16 h 17"/>
                  <a:gd name="T24" fmla="*/ 4 w 17"/>
                  <a:gd name="T25" fmla="*/ 16 h 17"/>
                  <a:gd name="T26" fmla="*/ 6 w 17"/>
                  <a:gd name="T27" fmla="*/ 16 h 17"/>
                  <a:gd name="T28" fmla="*/ 13 w 17"/>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3" y="9"/>
                    </a:moveTo>
                    <a:lnTo>
                      <a:pt x="16" y="7"/>
                    </a:lnTo>
                    <a:lnTo>
                      <a:pt x="16" y="3"/>
                    </a:lnTo>
                    <a:lnTo>
                      <a:pt x="16" y="1"/>
                    </a:lnTo>
                    <a:lnTo>
                      <a:pt x="13" y="0"/>
                    </a:lnTo>
                    <a:lnTo>
                      <a:pt x="11" y="0"/>
                    </a:lnTo>
                    <a:lnTo>
                      <a:pt x="6" y="0"/>
                    </a:lnTo>
                    <a:lnTo>
                      <a:pt x="2" y="5"/>
                    </a:lnTo>
                    <a:lnTo>
                      <a:pt x="0" y="7"/>
                    </a:lnTo>
                    <a:lnTo>
                      <a:pt x="0" y="11"/>
                    </a:lnTo>
                    <a:lnTo>
                      <a:pt x="0" y="13"/>
                    </a:lnTo>
                    <a:lnTo>
                      <a:pt x="2" y="16"/>
                    </a:lnTo>
                    <a:lnTo>
                      <a:pt x="4" y="16"/>
                    </a:lnTo>
                    <a:lnTo>
                      <a:pt x="6" y="16"/>
                    </a:lnTo>
                    <a:lnTo>
                      <a:pt x="13" y="9"/>
                    </a:lnTo>
                  </a:path>
                </a:pathLst>
              </a:custGeom>
              <a:solidFill>
                <a:srgbClr val="B3B3B3"/>
              </a:solidFill>
              <a:ln w="9525" cap="rnd">
                <a:noFill/>
                <a:round/>
                <a:headEnd type="none" w="sm" len="sm"/>
                <a:tailEnd type="none" w="sm" len="sm"/>
              </a:ln>
            </p:spPr>
            <p:txBody>
              <a:bodyPr/>
              <a:lstStyle/>
              <a:p>
                <a:endParaRPr lang="en-US"/>
              </a:p>
            </p:txBody>
          </p:sp>
          <p:sp>
            <p:nvSpPr>
              <p:cNvPr id="8979" name="Freeform 23"/>
              <p:cNvSpPr>
                <a:spLocks/>
              </p:cNvSpPr>
              <p:nvPr/>
            </p:nvSpPr>
            <p:spPr bwMode="auto">
              <a:xfrm>
                <a:off x="748" y="1751"/>
                <a:ext cx="18" cy="20"/>
              </a:xfrm>
              <a:custGeom>
                <a:avLst/>
                <a:gdLst>
                  <a:gd name="T0" fmla="*/ 5 w 18"/>
                  <a:gd name="T1" fmla="*/ 19 h 20"/>
                  <a:gd name="T2" fmla="*/ 1 w 18"/>
                  <a:gd name="T3" fmla="*/ 15 h 20"/>
                  <a:gd name="T4" fmla="*/ 0 w 18"/>
                  <a:gd name="T5" fmla="*/ 15 h 20"/>
                  <a:gd name="T6" fmla="*/ 0 w 18"/>
                  <a:gd name="T7" fmla="*/ 14 h 20"/>
                  <a:gd name="T8" fmla="*/ 0 w 18"/>
                  <a:gd name="T9" fmla="*/ 12 h 20"/>
                  <a:gd name="T10" fmla="*/ 0 w 18"/>
                  <a:gd name="T11" fmla="*/ 9 h 20"/>
                  <a:gd name="T12" fmla="*/ 1 w 18"/>
                  <a:gd name="T13" fmla="*/ 5 h 20"/>
                  <a:gd name="T14" fmla="*/ 3 w 18"/>
                  <a:gd name="T15" fmla="*/ 2 h 20"/>
                  <a:gd name="T16" fmla="*/ 6 w 18"/>
                  <a:gd name="T17" fmla="*/ 0 h 20"/>
                  <a:gd name="T18" fmla="*/ 8 w 18"/>
                  <a:gd name="T19" fmla="*/ 0 h 20"/>
                  <a:gd name="T20" fmla="*/ 9 w 18"/>
                  <a:gd name="T21" fmla="*/ 0 h 20"/>
                  <a:gd name="T22" fmla="*/ 10 w 18"/>
                  <a:gd name="T23" fmla="*/ 0 h 20"/>
                  <a:gd name="T24" fmla="*/ 14 w 18"/>
                  <a:gd name="T25" fmla="*/ 2 h 20"/>
                  <a:gd name="T26" fmla="*/ 15 w 18"/>
                  <a:gd name="T27" fmla="*/ 2 h 20"/>
                  <a:gd name="T28" fmla="*/ 17 w 18"/>
                  <a:gd name="T29" fmla="*/ 3 h 20"/>
                  <a:gd name="T30" fmla="*/ 17 w 18"/>
                  <a:gd name="T31" fmla="*/ 6 h 20"/>
                  <a:gd name="T32" fmla="*/ 17 w 18"/>
                  <a:gd name="T33" fmla="*/ 10 h 20"/>
                  <a:gd name="T34" fmla="*/ 14 w 18"/>
                  <a:gd name="T35" fmla="*/ 13 h 20"/>
                  <a:gd name="T36" fmla="*/ 12 w 18"/>
                  <a:gd name="T37" fmla="*/ 15 h 20"/>
                  <a:gd name="T38" fmla="*/ 10 w 18"/>
                  <a:gd name="T39" fmla="*/ 17 h 20"/>
                  <a:gd name="T40" fmla="*/ 7 w 18"/>
                  <a:gd name="T41" fmla="*/ 19 h 20"/>
                  <a:gd name="T42" fmla="*/ 6 w 18"/>
                  <a:gd name="T43" fmla="*/ 19 h 20"/>
                  <a:gd name="T44" fmla="*/ 5 w 18"/>
                  <a:gd name="T45" fmla="*/ 19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5" y="19"/>
                    </a:moveTo>
                    <a:lnTo>
                      <a:pt x="1" y="15"/>
                    </a:lnTo>
                    <a:lnTo>
                      <a:pt x="0" y="15"/>
                    </a:lnTo>
                    <a:lnTo>
                      <a:pt x="0" y="14"/>
                    </a:lnTo>
                    <a:lnTo>
                      <a:pt x="0" y="12"/>
                    </a:lnTo>
                    <a:lnTo>
                      <a:pt x="0" y="9"/>
                    </a:lnTo>
                    <a:lnTo>
                      <a:pt x="1" y="5"/>
                    </a:lnTo>
                    <a:lnTo>
                      <a:pt x="3" y="2"/>
                    </a:lnTo>
                    <a:lnTo>
                      <a:pt x="6" y="0"/>
                    </a:lnTo>
                    <a:lnTo>
                      <a:pt x="8" y="0"/>
                    </a:lnTo>
                    <a:lnTo>
                      <a:pt x="9" y="0"/>
                    </a:lnTo>
                    <a:lnTo>
                      <a:pt x="10" y="0"/>
                    </a:lnTo>
                    <a:lnTo>
                      <a:pt x="14" y="2"/>
                    </a:lnTo>
                    <a:lnTo>
                      <a:pt x="15" y="2"/>
                    </a:lnTo>
                    <a:lnTo>
                      <a:pt x="17" y="3"/>
                    </a:lnTo>
                    <a:lnTo>
                      <a:pt x="17" y="6"/>
                    </a:lnTo>
                    <a:lnTo>
                      <a:pt x="17" y="10"/>
                    </a:lnTo>
                    <a:lnTo>
                      <a:pt x="14" y="13"/>
                    </a:lnTo>
                    <a:lnTo>
                      <a:pt x="12" y="15"/>
                    </a:lnTo>
                    <a:lnTo>
                      <a:pt x="10" y="17"/>
                    </a:lnTo>
                    <a:lnTo>
                      <a:pt x="7" y="19"/>
                    </a:lnTo>
                    <a:lnTo>
                      <a:pt x="6" y="19"/>
                    </a:lnTo>
                    <a:lnTo>
                      <a:pt x="5" y="19"/>
                    </a:lnTo>
                  </a:path>
                </a:pathLst>
              </a:custGeom>
              <a:solidFill>
                <a:srgbClr val="000000"/>
              </a:solidFill>
              <a:ln w="9525" cap="rnd">
                <a:noFill/>
                <a:round/>
                <a:headEnd type="none" w="sm" len="sm"/>
                <a:tailEnd type="none" w="sm" len="sm"/>
              </a:ln>
            </p:spPr>
            <p:txBody>
              <a:bodyPr/>
              <a:lstStyle/>
              <a:p>
                <a:endParaRPr lang="en-US"/>
              </a:p>
            </p:txBody>
          </p:sp>
          <p:sp>
            <p:nvSpPr>
              <p:cNvPr id="8980" name="Freeform 24"/>
              <p:cNvSpPr>
                <a:spLocks/>
              </p:cNvSpPr>
              <p:nvPr/>
            </p:nvSpPr>
            <p:spPr bwMode="auto">
              <a:xfrm>
                <a:off x="752" y="1754"/>
                <a:ext cx="17" cy="17"/>
              </a:xfrm>
              <a:custGeom>
                <a:avLst/>
                <a:gdLst>
                  <a:gd name="T0" fmla="*/ 13 w 17"/>
                  <a:gd name="T1" fmla="*/ 10 h 17"/>
                  <a:gd name="T2" fmla="*/ 16 w 17"/>
                  <a:gd name="T3" fmla="*/ 7 h 17"/>
                  <a:gd name="T4" fmla="*/ 16 w 17"/>
                  <a:gd name="T5" fmla="*/ 4 h 17"/>
                  <a:gd name="T6" fmla="*/ 16 w 17"/>
                  <a:gd name="T7" fmla="*/ 1 h 17"/>
                  <a:gd name="T8" fmla="*/ 14 w 17"/>
                  <a:gd name="T9" fmla="*/ 0 h 17"/>
                  <a:gd name="T10" fmla="*/ 11 w 17"/>
                  <a:gd name="T11" fmla="*/ 0 h 17"/>
                  <a:gd name="T12" fmla="*/ 8 w 17"/>
                  <a:gd name="T13" fmla="*/ 0 h 17"/>
                  <a:gd name="T14" fmla="*/ 4 w 17"/>
                  <a:gd name="T15" fmla="*/ 2 h 17"/>
                  <a:gd name="T16" fmla="*/ 2 w 17"/>
                  <a:gd name="T17" fmla="*/ 5 h 17"/>
                  <a:gd name="T18" fmla="*/ 1 w 17"/>
                  <a:gd name="T19" fmla="*/ 8 h 17"/>
                  <a:gd name="T20" fmla="*/ 0 w 17"/>
                  <a:gd name="T21" fmla="*/ 10 h 17"/>
                  <a:gd name="T22" fmla="*/ 1 w 17"/>
                  <a:gd name="T23" fmla="*/ 13 h 17"/>
                  <a:gd name="T24" fmla="*/ 1 w 17"/>
                  <a:gd name="T25" fmla="*/ 14 h 17"/>
                  <a:gd name="T26" fmla="*/ 2 w 17"/>
                  <a:gd name="T27" fmla="*/ 16 h 17"/>
                  <a:gd name="T28" fmla="*/ 4 w 17"/>
                  <a:gd name="T29" fmla="*/ 16 h 17"/>
                  <a:gd name="T30" fmla="*/ 8 w 17"/>
                  <a:gd name="T31" fmla="*/ 14 h 17"/>
                  <a:gd name="T32" fmla="*/ 11 w 17"/>
                  <a:gd name="T33" fmla="*/ 12 h 17"/>
                  <a:gd name="T34" fmla="*/ 13 w 17"/>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10"/>
                    </a:moveTo>
                    <a:lnTo>
                      <a:pt x="16" y="7"/>
                    </a:lnTo>
                    <a:lnTo>
                      <a:pt x="16" y="4"/>
                    </a:lnTo>
                    <a:lnTo>
                      <a:pt x="16" y="1"/>
                    </a:lnTo>
                    <a:lnTo>
                      <a:pt x="14" y="0"/>
                    </a:lnTo>
                    <a:lnTo>
                      <a:pt x="11" y="0"/>
                    </a:lnTo>
                    <a:lnTo>
                      <a:pt x="8" y="0"/>
                    </a:lnTo>
                    <a:lnTo>
                      <a:pt x="4" y="2"/>
                    </a:lnTo>
                    <a:lnTo>
                      <a:pt x="2" y="5"/>
                    </a:lnTo>
                    <a:lnTo>
                      <a:pt x="1" y="8"/>
                    </a:lnTo>
                    <a:lnTo>
                      <a:pt x="0" y="10"/>
                    </a:lnTo>
                    <a:lnTo>
                      <a:pt x="1" y="13"/>
                    </a:lnTo>
                    <a:lnTo>
                      <a:pt x="1" y="14"/>
                    </a:lnTo>
                    <a:lnTo>
                      <a:pt x="2" y="16"/>
                    </a:lnTo>
                    <a:lnTo>
                      <a:pt x="4" y="16"/>
                    </a:lnTo>
                    <a:lnTo>
                      <a:pt x="8" y="14"/>
                    </a:lnTo>
                    <a:lnTo>
                      <a:pt x="11" y="12"/>
                    </a:lnTo>
                    <a:lnTo>
                      <a:pt x="13" y="10"/>
                    </a:lnTo>
                  </a:path>
                </a:pathLst>
              </a:custGeom>
              <a:solidFill>
                <a:srgbClr val="666666"/>
              </a:solidFill>
              <a:ln w="9525" cap="rnd">
                <a:noFill/>
                <a:round/>
                <a:headEnd type="none" w="sm" len="sm"/>
                <a:tailEnd type="none" w="sm" len="sm"/>
              </a:ln>
            </p:spPr>
            <p:txBody>
              <a:bodyPr/>
              <a:lstStyle/>
              <a:p>
                <a:endParaRPr lang="en-US"/>
              </a:p>
            </p:txBody>
          </p:sp>
          <p:sp>
            <p:nvSpPr>
              <p:cNvPr id="8981" name="Freeform 25"/>
              <p:cNvSpPr>
                <a:spLocks/>
              </p:cNvSpPr>
              <p:nvPr/>
            </p:nvSpPr>
            <p:spPr bwMode="auto">
              <a:xfrm>
                <a:off x="756" y="1759"/>
                <a:ext cx="17" cy="17"/>
              </a:xfrm>
              <a:custGeom>
                <a:avLst/>
                <a:gdLst>
                  <a:gd name="T0" fmla="*/ 13 w 17"/>
                  <a:gd name="T1" fmla="*/ 11 h 17"/>
                  <a:gd name="T2" fmla="*/ 16 w 17"/>
                  <a:gd name="T3" fmla="*/ 6 h 17"/>
                  <a:gd name="T4" fmla="*/ 16 w 17"/>
                  <a:gd name="T5" fmla="*/ 3 h 17"/>
                  <a:gd name="T6" fmla="*/ 16 w 17"/>
                  <a:gd name="T7" fmla="*/ 1 h 17"/>
                  <a:gd name="T8" fmla="*/ 13 w 17"/>
                  <a:gd name="T9" fmla="*/ 0 h 17"/>
                  <a:gd name="T10" fmla="*/ 10 w 17"/>
                  <a:gd name="T11" fmla="*/ 0 h 17"/>
                  <a:gd name="T12" fmla="*/ 7 w 17"/>
                  <a:gd name="T13" fmla="*/ 0 h 17"/>
                  <a:gd name="T14" fmla="*/ 1 w 17"/>
                  <a:gd name="T15" fmla="*/ 3 h 17"/>
                  <a:gd name="T16" fmla="*/ 0 w 17"/>
                  <a:gd name="T17" fmla="*/ 8 h 17"/>
                  <a:gd name="T18" fmla="*/ 0 w 17"/>
                  <a:gd name="T19" fmla="*/ 13 h 17"/>
                  <a:gd name="T20" fmla="*/ 1 w 17"/>
                  <a:gd name="T21" fmla="*/ 16 h 17"/>
                  <a:gd name="T22" fmla="*/ 4 w 17"/>
                  <a:gd name="T23" fmla="*/ 16 h 17"/>
                  <a:gd name="T24" fmla="*/ 7 w 17"/>
                  <a:gd name="T25" fmla="*/ 16 h 17"/>
                  <a:gd name="T26" fmla="*/ 13 w 17"/>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3" y="11"/>
                    </a:moveTo>
                    <a:lnTo>
                      <a:pt x="16" y="6"/>
                    </a:lnTo>
                    <a:lnTo>
                      <a:pt x="16" y="3"/>
                    </a:lnTo>
                    <a:lnTo>
                      <a:pt x="16" y="1"/>
                    </a:lnTo>
                    <a:lnTo>
                      <a:pt x="13" y="0"/>
                    </a:lnTo>
                    <a:lnTo>
                      <a:pt x="10" y="0"/>
                    </a:lnTo>
                    <a:lnTo>
                      <a:pt x="7" y="0"/>
                    </a:lnTo>
                    <a:lnTo>
                      <a:pt x="1" y="3"/>
                    </a:lnTo>
                    <a:lnTo>
                      <a:pt x="0" y="8"/>
                    </a:lnTo>
                    <a:lnTo>
                      <a:pt x="0" y="13"/>
                    </a:lnTo>
                    <a:lnTo>
                      <a:pt x="1" y="16"/>
                    </a:lnTo>
                    <a:lnTo>
                      <a:pt x="4" y="16"/>
                    </a:lnTo>
                    <a:lnTo>
                      <a:pt x="7" y="16"/>
                    </a:lnTo>
                    <a:lnTo>
                      <a:pt x="13" y="11"/>
                    </a:lnTo>
                  </a:path>
                </a:pathLst>
              </a:custGeom>
              <a:solidFill>
                <a:srgbClr val="B3B3B3"/>
              </a:solidFill>
              <a:ln w="9525" cap="rnd">
                <a:noFill/>
                <a:round/>
                <a:headEnd type="none" w="sm" len="sm"/>
                <a:tailEnd type="none" w="sm" len="sm"/>
              </a:ln>
            </p:spPr>
            <p:txBody>
              <a:bodyPr/>
              <a:lstStyle/>
              <a:p>
                <a:endParaRPr lang="en-US"/>
              </a:p>
            </p:txBody>
          </p:sp>
          <p:sp>
            <p:nvSpPr>
              <p:cNvPr id="8982" name="Freeform 26"/>
              <p:cNvSpPr>
                <a:spLocks/>
              </p:cNvSpPr>
              <p:nvPr/>
            </p:nvSpPr>
            <p:spPr bwMode="auto">
              <a:xfrm>
                <a:off x="604" y="1660"/>
                <a:ext cx="193" cy="113"/>
              </a:xfrm>
              <a:custGeom>
                <a:avLst/>
                <a:gdLst>
                  <a:gd name="T0" fmla="*/ 192 w 193"/>
                  <a:gd name="T1" fmla="*/ 22 h 113"/>
                  <a:gd name="T2" fmla="*/ 152 w 193"/>
                  <a:gd name="T3" fmla="*/ 0 h 113"/>
                  <a:gd name="T4" fmla="*/ 0 w 193"/>
                  <a:gd name="T5" fmla="*/ 89 h 113"/>
                  <a:gd name="T6" fmla="*/ 38 w 193"/>
                  <a:gd name="T7" fmla="*/ 112 h 113"/>
                  <a:gd name="T8" fmla="*/ 192 w 193"/>
                  <a:gd name="T9" fmla="*/ 22 h 113"/>
                  <a:gd name="T10" fmla="*/ 0 60000 65536"/>
                  <a:gd name="T11" fmla="*/ 0 60000 65536"/>
                  <a:gd name="T12" fmla="*/ 0 60000 65536"/>
                  <a:gd name="T13" fmla="*/ 0 60000 65536"/>
                  <a:gd name="T14" fmla="*/ 0 60000 65536"/>
                  <a:gd name="T15" fmla="*/ 0 w 193"/>
                  <a:gd name="T16" fmla="*/ 0 h 113"/>
                  <a:gd name="T17" fmla="*/ 193 w 193"/>
                  <a:gd name="T18" fmla="*/ 113 h 113"/>
                </a:gdLst>
                <a:ahLst/>
                <a:cxnLst>
                  <a:cxn ang="T10">
                    <a:pos x="T0" y="T1"/>
                  </a:cxn>
                  <a:cxn ang="T11">
                    <a:pos x="T2" y="T3"/>
                  </a:cxn>
                  <a:cxn ang="T12">
                    <a:pos x="T4" y="T5"/>
                  </a:cxn>
                  <a:cxn ang="T13">
                    <a:pos x="T6" y="T7"/>
                  </a:cxn>
                  <a:cxn ang="T14">
                    <a:pos x="T8" y="T9"/>
                  </a:cxn>
                </a:cxnLst>
                <a:rect l="T15" t="T16" r="T17" b="T18"/>
                <a:pathLst>
                  <a:path w="193" h="113">
                    <a:moveTo>
                      <a:pt x="192" y="22"/>
                    </a:moveTo>
                    <a:lnTo>
                      <a:pt x="152" y="0"/>
                    </a:lnTo>
                    <a:lnTo>
                      <a:pt x="0" y="89"/>
                    </a:lnTo>
                    <a:lnTo>
                      <a:pt x="38" y="112"/>
                    </a:lnTo>
                    <a:lnTo>
                      <a:pt x="192" y="22"/>
                    </a:lnTo>
                  </a:path>
                </a:pathLst>
              </a:custGeom>
              <a:solidFill>
                <a:srgbClr val="E6E6E6"/>
              </a:solidFill>
              <a:ln w="9525" cap="rnd">
                <a:noFill/>
                <a:round/>
                <a:headEnd type="none" w="sm" len="sm"/>
                <a:tailEnd type="none" w="sm" len="sm"/>
              </a:ln>
            </p:spPr>
            <p:txBody>
              <a:bodyPr/>
              <a:lstStyle/>
              <a:p>
                <a:endParaRPr lang="en-US"/>
              </a:p>
            </p:txBody>
          </p:sp>
          <p:sp>
            <p:nvSpPr>
              <p:cNvPr id="8983" name="Freeform 27"/>
              <p:cNvSpPr>
                <a:spLocks/>
              </p:cNvSpPr>
              <p:nvPr/>
            </p:nvSpPr>
            <p:spPr bwMode="auto">
              <a:xfrm>
                <a:off x="643" y="1684"/>
                <a:ext cx="154" cy="135"/>
              </a:xfrm>
              <a:custGeom>
                <a:avLst/>
                <a:gdLst>
                  <a:gd name="T0" fmla="*/ 153 w 154"/>
                  <a:gd name="T1" fmla="*/ 0 h 135"/>
                  <a:gd name="T2" fmla="*/ 0 w 154"/>
                  <a:gd name="T3" fmla="*/ 87 h 135"/>
                  <a:gd name="T4" fmla="*/ 0 w 154"/>
                  <a:gd name="T5" fmla="*/ 134 h 135"/>
                  <a:gd name="T6" fmla="*/ 153 w 154"/>
                  <a:gd name="T7" fmla="*/ 45 h 135"/>
                  <a:gd name="T8" fmla="*/ 153 w 154"/>
                  <a:gd name="T9" fmla="*/ 0 h 135"/>
                  <a:gd name="T10" fmla="*/ 0 60000 65536"/>
                  <a:gd name="T11" fmla="*/ 0 60000 65536"/>
                  <a:gd name="T12" fmla="*/ 0 60000 65536"/>
                  <a:gd name="T13" fmla="*/ 0 60000 65536"/>
                  <a:gd name="T14" fmla="*/ 0 60000 65536"/>
                  <a:gd name="T15" fmla="*/ 0 w 154"/>
                  <a:gd name="T16" fmla="*/ 0 h 135"/>
                  <a:gd name="T17" fmla="*/ 154 w 154"/>
                  <a:gd name="T18" fmla="*/ 135 h 135"/>
                </a:gdLst>
                <a:ahLst/>
                <a:cxnLst>
                  <a:cxn ang="T10">
                    <a:pos x="T0" y="T1"/>
                  </a:cxn>
                  <a:cxn ang="T11">
                    <a:pos x="T2" y="T3"/>
                  </a:cxn>
                  <a:cxn ang="T12">
                    <a:pos x="T4" y="T5"/>
                  </a:cxn>
                  <a:cxn ang="T13">
                    <a:pos x="T6" y="T7"/>
                  </a:cxn>
                  <a:cxn ang="T14">
                    <a:pos x="T8" y="T9"/>
                  </a:cxn>
                </a:cxnLst>
                <a:rect l="T15" t="T16" r="T17" b="T18"/>
                <a:pathLst>
                  <a:path w="154" h="135">
                    <a:moveTo>
                      <a:pt x="153" y="0"/>
                    </a:moveTo>
                    <a:lnTo>
                      <a:pt x="0" y="87"/>
                    </a:lnTo>
                    <a:lnTo>
                      <a:pt x="0" y="134"/>
                    </a:lnTo>
                    <a:lnTo>
                      <a:pt x="153" y="45"/>
                    </a:lnTo>
                    <a:lnTo>
                      <a:pt x="153" y="0"/>
                    </a:lnTo>
                  </a:path>
                </a:pathLst>
              </a:custGeom>
              <a:solidFill>
                <a:srgbClr val="7F7F7F"/>
              </a:solidFill>
              <a:ln w="9525" cap="rnd">
                <a:noFill/>
                <a:round/>
                <a:headEnd type="none" w="sm" len="sm"/>
                <a:tailEnd type="none" w="sm" len="sm"/>
              </a:ln>
            </p:spPr>
            <p:txBody>
              <a:bodyPr/>
              <a:lstStyle/>
              <a:p>
                <a:endParaRPr lang="en-US"/>
              </a:p>
            </p:txBody>
          </p:sp>
          <p:sp>
            <p:nvSpPr>
              <p:cNvPr id="8984" name="Freeform 28"/>
              <p:cNvSpPr>
                <a:spLocks/>
              </p:cNvSpPr>
              <p:nvPr/>
            </p:nvSpPr>
            <p:spPr bwMode="auto">
              <a:xfrm>
                <a:off x="111" y="1462"/>
                <a:ext cx="213" cy="341"/>
              </a:xfrm>
              <a:custGeom>
                <a:avLst/>
                <a:gdLst>
                  <a:gd name="T0" fmla="*/ 212 w 213"/>
                  <a:gd name="T1" fmla="*/ 0 h 341"/>
                  <a:gd name="T2" fmla="*/ 212 w 213"/>
                  <a:gd name="T3" fmla="*/ 279 h 341"/>
                  <a:gd name="T4" fmla="*/ 210 w 213"/>
                  <a:gd name="T5" fmla="*/ 286 h 341"/>
                  <a:gd name="T6" fmla="*/ 209 w 213"/>
                  <a:gd name="T7" fmla="*/ 292 h 341"/>
                  <a:gd name="T8" fmla="*/ 206 w 213"/>
                  <a:gd name="T9" fmla="*/ 297 h 341"/>
                  <a:gd name="T10" fmla="*/ 203 w 213"/>
                  <a:gd name="T11" fmla="*/ 302 h 341"/>
                  <a:gd name="T12" fmla="*/ 198 w 213"/>
                  <a:gd name="T13" fmla="*/ 307 h 341"/>
                  <a:gd name="T14" fmla="*/ 193 w 213"/>
                  <a:gd name="T15" fmla="*/ 312 h 341"/>
                  <a:gd name="T16" fmla="*/ 187 w 213"/>
                  <a:gd name="T17" fmla="*/ 316 h 341"/>
                  <a:gd name="T18" fmla="*/ 181 w 213"/>
                  <a:gd name="T19" fmla="*/ 321 h 341"/>
                  <a:gd name="T20" fmla="*/ 173 w 213"/>
                  <a:gd name="T21" fmla="*/ 325 h 341"/>
                  <a:gd name="T22" fmla="*/ 165 w 213"/>
                  <a:gd name="T23" fmla="*/ 328 h 341"/>
                  <a:gd name="T24" fmla="*/ 161 w 213"/>
                  <a:gd name="T25" fmla="*/ 330 h 341"/>
                  <a:gd name="T26" fmla="*/ 156 w 213"/>
                  <a:gd name="T27" fmla="*/ 331 h 341"/>
                  <a:gd name="T28" fmla="*/ 147 w 213"/>
                  <a:gd name="T29" fmla="*/ 334 h 341"/>
                  <a:gd name="T30" fmla="*/ 137 w 213"/>
                  <a:gd name="T31" fmla="*/ 336 h 341"/>
                  <a:gd name="T32" fmla="*/ 126 w 213"/>
                  <a:gd name="T33" fmla="*/ 338 h 341"/>
                  <a:gd name="T34" fmla="*/ 115 w 213"/>
                  <a:gd name="T35" fmla="*/ 340 h 341"/>
                  <a:gd name="T36" fmla="*/ 104 w 213"/>
                  <a:gd name="T37" fmla="*/ 340 h 341"/>
                  <a:gd name="T38" fmla="*/ 93 w 213"/>
                  <a:gd name="T39" fmla="*/ 340 h 341"/>
                  <a:gd name="T40" fmla="*/ 82 w 213"/>
                  <a:gd name="T41" fmla="*/ 338 h 341"/>
                  <a:gd name="T42" fmla="*/ 71 w 213"/>
                  <a:gd name="T43" fmla="*/ 336 h 341"/>
                  <a:gd name="T44" fmla="*/ 62 w 213"/>
                  <a:gd name="T45" fmla="*/ 334 h 341"/>
                  <a:gd name="T46" fmla="*/ 53 w 213"/>
                  <a:gd name="T47" fmla="*/ 331 h 341"/>
                  <a:gd name="T48" fmla="*/ 45 w 213"/>
                  <a:gd name="T49" fmla="*/ 328 h 341"/>
                  <a:gd name="T50" fmla="*/ 36 w 213"/>
                  <a:gd name="T51" fmla="*/ 324 h 341"/>
                  <a:gd name="T52" fmla="*/ 29 w 213"/>
                  <a:gd name="T53" fmla="*/ 320 h 341"/>
                  <a:gd name="T54" fmla="*/ 22 w 213"/>
                  <a:gd name="T55" fmla="*/ 315 h 341"/>
                  <a:gd name="T56" fmla="*/ 17 w 213"/>
                  <a:gd name="T57" fmla="*/ 311 h 341"/>
                  <a:gd name="T58" fmla="*/ 11 w 213"/>
                  <a:gd name="T59" fmla="*/ 306 h 341"/>
                  <a:gd name="T60" fmla="*/ 7 w 213"/>
                  <a:gd name="T61" fmla="*/ 301 h 341"/>
                  <a:gd name="T62" fmla="*/ 4 w 213"/>
                  <a:gd name="T63" fmla="*/ 296 h 341"/>
                  <a:gd name="T64" fmla="*/ 1 w 213"/>
                  <a:gd name="T65" fmla="*/ 290 h 341"/>
                  <a:gd name="T66" fmla="*/ 0 w 213"/>
                  <a:gd name="T67" fmla="*/ 284 h 341"/>
                  <a:gd name="T68" fmla="*/ 0 w 213"/>
                  <a:gd name="T69" fmla="*/ 278 h 341"/>
                  <a:gd name="T70" fmla="*/ 0 w 213"/>
                  <a:gd name="T71" fmla="*/ 1 h 341"/>
                  <a:gd name="T72" fmla="*/ 212 w 213"/>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341"/>
                  <a:gd name="T113" fmla="*/ 213 w 213"/>
                  <a:gd name="T114" fmla="*/ 341 h 3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341">
                    <a:moveTo>
                      <a:pt x="212" y="0"/>
                    </a:moveTo>
                    <a:lnTo>
                      <a:pt x="212" y="279"/>
                    </a:lnTo>
                    <a:lnTo>
                      <a:pt x="210" y="286"/>
                    </a:lnTo>
                    <a:lnTo>
                      <a:pt x="209" y="292"/>
                    </a:lnTo>
                    <a:lnTo>
                      <a:pt x="206" y="297"/>
                    </a:lnTo>
                    <a:lnTo>
                      <a:pt x="203" y="302"/>
                    </a:lnTo>
                    <a:lnTo>
                      <a:pt x="198" y="307"/>
                    </a:lnTo>
                    <a:lnTo>
                      <a:pt x="193" y="312"/>
                    </a:lnTo>
                    <a:lnTo>
                      <a:pt x="187" y="316"/>
                    </a:lnTo>
                    <a:lnTo>
                      <a:pt x="181" y="321"/>
                    </a:lnTo>
                    <a:lnTo>
                      <a:pt x="173" y="325"/>
                    </a:lnTo>
                    <a:lnTo>
                      <a:pt x="165" y="328"/>
                    </a:lnTo>
                    <a:lnTo>
                      <a:pt x="161" y="330"/>
                    </a:lnTo>
                    <a:lnTo>
                      <a:pt x="156" y="331"/>
                    </a:lnTo>
                    <a:lnTo>
                      <a:pt x="147" y="334"/>
                    </a:lnTo>
                    <a:lnTo>
                      <a:pt x="137" y="336"/>
                    </a:lnTo>
                    <a:lnTo>
                      <a:pt x="126" y="338"/>
                    </a:lnTo>
                    <a:lnTo>
                      <a:pt x="115" y="340"/>
                    </a:lnTo>
                    <a:lnTo>
                      <a:pt x="104" y="340"/>
                    </a:lnTo>
                    <a:lnTo>
                      <a:pt x="93" y="340"/>
                    </a:lnTo>
                    <a:lnTo>
                      <a:pt x="82" y="338"/>
                    </a:lnTo>
                    <a:lnTo>
                      <a:pt x="71" y="336"/>
                    </a:lnTo>
                    <a:lnTo>
                      <a:pt x="62" y="334"/>
                    </a:lnTo>
                    <a:lnTo>
                      <a:pt x="53" y="331"/>
                    </a:lnTo>
                    <a:lnTo>
                      <a:pt x="45" y="328"/>
                    </a:lnTo>
                    <a:lnTo>
                      <a:pt x="36" y="324"/>
                    </a:lnTo>
                    <a:lnTo>
                      <a:pt x="29" y="320"/>
                    </a:lnTo>
                    <a:lnTo>
                      <a:pt x="22" y="315"/>
                    </a:lnTo>
                    <a:lnTo>
                      <a:pt x="17" y="311"/>
                    </a:lnTo>
                    <a:lnTo>
                      <a:pt x="11" y="306"/>
                    </a:lnTo>
                    <a:lnTo>
                      <a:pt x="7" y="301"/>
                    </a:lnTo>
                    <a:lnTo>
                      <a:pt x="4" y="296"/>
                    </a:lnTo>
                    <a:lnTo>
                      <a:pt x="1" y="290"/>
                    </a:lnTo>
                    <a:lnTo>
                      <a:pt x="0" y="284"/>
                    </a:lnTo>
                    <a:lnTo>
                      <a:pt x="0" y="278"/>
                    </a:lnTo>
                    <a:lnTo>
                      <a:pt x="0" y="1"/>
                    </a:lnTo>
                    <a:lnTo>
                      <a:pt x="212" y="0"/>
                    </a:lnTo>
                  </a:path>
                </a:pathLst>
              </a:custGeom>
              <a:solidFill>
                <a:srgbClr val="B3B3B3"/>
              </a:solidFill>
              <a:ln w="9525" cap="rnd">
                <a:noFill/>
                <a:round/>
                <a:headEnd type="none" w="sm" len="sm"/>
                <a:tailEnd type="none" w="sm" len="sm"/>
              </a:ln>
            </p:spPr>
            <p:txBody>
              <a:bodyPr/>
              <a:lstStyle/>
              <a:p>
                <a:endParaRPr lang="en-US"/>
              </a:p>
            </p:txBody>
          </p:sp>
          <p:sp>
            <p:nvSpPr>
              <p:cNvPr id="8985" name="Freeform 29"/>
              <p:cNvSpPr>
                <a:spLocks/>
              </p:cNvSpPr>
              <p:nvPr/>
            </p:nvSpPr>
            <p:spPr bwMode="auto">
              <a:xfrm>
                <a:off x="262" y="1462"/>
                <a:ext cx="62" cy="334"/>
              </a:xfrm>
              <a:custGeom>
                <a:avLst/>
                <a:gdLst>
                  <a:gd name="T0" fmla="*/ 0 w 62"/>
                  <a:gd name="T1" fmla="*/ 0 h 334"/>
                  <a:gd name="T2" fmla="*/ 61 w 62"/>
                  <a:gd name="T3" fmla="*/ 0 h 334"/>
                  <a:gd name="T4" fmla="*/ 61 w 62"/>
                  <a:gd name="T5" fmla="*/ 279 h 334"/>
                  <a:gd name="T6" fmla="*/ 61 w 62"/>
                  <a:gd name="T7" fmla="*/ 283 h 334"/>
                  <a:gd name="T8" fmla="*/ 59 w 62"/>
                  <a:gd name="T9" fmla="*/ 288 h 334"/>
                  <a:gd name="T10" fmla="*/ 58 w 62"/>
                  <a:gd name="T11" fmla="*/ 292 h 334"/>
                  <a:gd name="T12" fmla="*/ 56 w 62"/>
                  <a:gd name="T13" fmla="*/ 296 h 334"/>
                  <a:gd name="T14" fmla="*/ 53 w 62"/>
                  <a:gd name="T15" fmla="*/ 300 h 334"/>
                  <a:gd name="T16" fmla="*/ 50 w 62"/>
                  <a:gd name="T17" fmla="*/ 303 h 334"/>
                  <a:gd name="T18" fmla="*/ 47 w 62"/>
                  <a:gd name="T19" fmla="*/ 306 h 334"/>
                  <a:gd name="T20" fmla="*/ 43 w 62"/>
                  <a:gd name="T21" fmla="*/ 310 h 334"/>
                  <a:gd name="T22" fmla="*/ 35 w 62"/>
                  <a:gd name="T23" fmla="*/ 316 h 334"/>
                  <a:gd name="T24" fmla="*/ 25 w 62"/>
                  <a:gd name="T25" fmla="*/ 322 h 334"/>
                  <a:gd name="T26" fmla="*/ 14 w 62"/>
                  <a:gd name="T27" fmla="*/ 328 h 334"/>
                  <a:gd name="T28" fmla="*/ 0 w 62"/>
                  <a:gd name="T29" fmla="*/ 333 h 334"/>
                  <a:gd name="T30" fmla="*/ 0 w 62"/>
                  <a:gd name="T31" fmla="*/ 333 h 334"/>
                  <a:gd name="T32" fmla="*/ 0 w 62"/>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34"/>
                  <a:gd name="T53" fmla="*/ 62 w 62"/>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34">
                    <a:moveTo>
                      <a:pt x="0" y="0"/>
                    </a:moveTo>
                    <a:lnTo>
                      <a:pt x="61" y="0"/>
                    </a:lnTo>
                    <a:lnTo>
                      <a:pt x="61" y="279"/>
                    </a:lnTo>
                    <a:lnTo>
                      <a:pt x="61" y="283"/>
                    </a:lnTo>
                    <a:lnTo>
                      <a:pt x="59" y="288"/>
                    </a:lnTo>
                    <a:lnTo>
                      <a:pt x="58" y="292"/>
                    </a:lnTo>
                    <a:lnTo>
                      <a:pt x="56" y="296"/>
                    </a:lnTo>
                    <a:lnTo>
                      <a:pt x="53" y="300"/>
                    </a:lnTo>
                    <a:lnTo>
                      <a:pt x="50" y="303"/>
                    </a:lnTo>
                    <a:lnTo>
                      <a:pt x="47" y="306"/>
                    </a:lnTo>
                    <a:lnTo>
                      <a:pt x="43" y="310"/>
                    </a:lnTo>
                    <a:lnTo>
                      <a:pt x="35" y="316"/>
                    </a:lnTo>
                    <a:lnTo>
                      <a:pt x="25" y="322"/>
                    </a:lnTo>
                    <a:lnTo>
                      <a:pt x="14" y="328"/>
                    </a:lnTo>
                    <a:lnTo>
                      <a:pt x="0" y="333"/>
                    </a:lnTo>
                    <a:lnTo>
                      <a:pt x="0" y="0"/>
                    </a:lnTo>
                  </a:path>
                </a:pathLst>
              </a:custGeom>
              <a:solidFill>
                <a:srgbClr val="7F7F7F"/>
              </a:solidFill>
              <a:ln w="9525" cap="rnd">
                <a:noFill/>
                <a:round/>
                <a:headEnd type="none" w="sm" len="sm"/>
                <a:tailEnd type="none" w="sm" len="sm"/>
              </a:ln>
            </p:spPr>
            <p:txBody>
              <a:bodyPr/>
              <a:lstStyle/>
              <a:p>
                <a:endParaRPr lang="en-US"/>
              </a:p>
            </p:txBody>
          </p:sp>
          <p:sp>
            <p:nvSpPr>
              <p:cNvPr id="8986" name="Freeform 30"/>
              <p:cNvSpPr>
                <a:spLocks/>
              </p:cNvSpPr>
              <p:nvPr/>
            </p:nvSpPr>
            <p:spPr bwMode="auto">
              <a:xfrm>
                <a:off x="328" y="1899"/>
                <a:ext cx="55" cy="38"/>
              </a:xfrm>
              <a:custGeom>
                <a:avLst/>
                <a:gdLst>
                  <a:gd name="T0" fmla="*/ 54 w 55"/>
                  <a:gd name="T1" fmla="*/ 37 h 38"/>
                  <a:gd name="T2" fmla="*/ 54 w 55"/>
                  <a:gd name="T3" fmla="*/ 31 h 38"/>
                  <a:gd name="T4" fmla="*/ 0 w 55"/>
                  <a:gd name="T5" fmla="*/ 0 h 38"/>
                  <a:gd name="T6" fmla="*/ 0 w 55"/>
                  <a:gd name="T7" fmla="*/ 3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1"/>
                    </a:lnTo>
                    <a:lnTo>
                      <a:pt x="0" y="0"/>
                    </a:lnTo>
                    <a:lnTo>
                      <a:pt x="0" y="3"/>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8987" name="Freeform 31"/>
              <p:cNvSpPr>
                <a:spLocks/>
              </p:cNvSpPr>
              <p:nvPr/>
            </p:nvSpPr>
            <p:spPr bwMode="auto">
              <a:xfrm>
                <a:off x="328" y="1897"/>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8988" name="Freeform 32"/>
              <p:cNvSpPr>
                <a:spLocks/>
              </p:cNvSpPr>
              <p:nvPr/>
            </p:nvSpPr>
            <p:spPr bwMode="auto">
              <a:xfrm>
                <a:off x="498" y="1511"/>
                <a:ext cx="212" cy="453"/>
              </a:xfrm>
              <a:custGeom>
                <a:avLst/>
                <a:gdLst>
                  <a:gd name="T0" fmla="*/ 211 w 212"/>
                  <a:gd name="T1" fmla="*/ 0 h 453"/>
                  <a:gd name="T2" fmla="*/ 97 w 212"/>
                  <a:gd name="T3" fmla="*/ 4 h 453"/>
                  <a:gd name="T4" fmla="*/ 0 w 212"/>
                  <a:gd name="T5" fmla="*/ 121 h 453"/>
                  <a:gd name="T6" fmla="*/ 0 w 212"/>
                  <a:gd name="T7" fmla="*/ 452 h 453"/>
                  <a:gd name="T8" fmla="*/ 211 w 212"/>
                  <a:gd name="T9" fmla="*/ 326 h 453"/>
                  <a:gd name="T10" fmla="*/ 211 w 212"/>
                  <a:gd name="T11" fmla="*/ 0 h 453"/>
                  <a:gd name="T12" fmla="*/ 0 60000 65536"/>
                  <a:gd name="T13" fmla="*/ 0 60000 65536"/>
                  <a:gd name="T14" fmla="*/ 0 60000 65536"/>
                  <a:gd name="T15" fmla="*/ 0 60000 65536"/>
                  <a:gd name="T16" fmla="*/ 0 60000 65536"/>
                  <a:gd name="T17" fmla="*/ 0 60000 65536"/>
                  <a:gd name="T18" fmla="*/ 0 w 212"/>
                  <a:gd name="T19" fmla="*/ 0 h 453"/>
                  <a:gd name="T20" fmla="*/ 212 w 212"/>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212" h="453">
                    <a:moveTo>
                      <a:pt x="211" y="0"/>
                    </a:moveTo>
                    <a:lnTo>
                      <a:pt x="97" y="4"/>
                    </a:lnTo>
                    <a:lnTo>
                      <a:pt x="0" y="121"/>
                    </a:lnTo>
                    <a:lnTo>
                      <a:pt x="0" y="452"/>
                    </a:lnTo>
                    <a:lnTo>
                      <a:pt x="211" y="326"/>
                    </a:lnTo>
                    <a:lnTo>
                      <a:pt x="211" y="0"/>
                    </a:lnTo>
                  </a:path>
                </a:pathLst>
              </a:custGeom>
              <a:solidFill>
                <a:srgbClr val="007665"/>
              </a:solidFill>
              <a:ln w="9525" cap="rnd">
                <a:noFill/>
                <a:round/>
                <a:headEnd type="none" w="sm" len="sm"/>
                <a:tailEnd type="none" w="sm" len="sm"/>
              </a:ln>
            </p:spPr>
            <p:txBody>
              <a:bodyPr/>
              <a:lstStyle/>
              <a:p>
                <a:endParaRPr lang="en-US"/>
              </a:p>
            </p:txBody>
          </p:sp>
          <p:sp>
            <p:nvSpPr>
              <p:cNvPr id="8989" name="Freeform 33"/>
              <p:cNvSpPr>
                <a:spLocks/>
              </p:cNvSpPr>
              <p:nvPr/>
            </p:nvSpPr>
            <p:spPr bwMode="auto">
              <a:xfrm>
                <a:off x="292" y="1516"/>
                <a:ext cx="208" cy="448"/>
              </a:xfrm>
              <a:custGeom>
                <a:avLst/>
                <a:gdLst>
                  <a:gd name="T0" fmla="*/ 0 w 208"/>
                  <a:gd name="T1" fmla="*/ 0 h 448"/>
                  <a:gd name="T2" fmla="*/ 205 w 208"/>
                  <a:gd name="T3" fmla="*/ 117 h 448"/>
                  <a:gd name="T4" fmla="*/ 207 w 208"/>
                  <a:gd name="T5" fmla="*/ 447 h 448"/>
                  <a:gd name="T6" fmla="*/ 0 w 208"/>
                  <a:gd name="T7" fmla="*/ 326 h 448"/>
                  <a:gd name="T8" fmla="*/ 0 w 208"/>
                  <a:gd name="T9" fmla="*/ 0 h 448"/>
                  <a:gd name="T10" fmla="*/ 0 60000 65536"/>
                  <a:gd name="T11" fmla="*/ 0 60000 65536"/>
                  <a:gd name="T12" fmla="*/ 0 60000 65536"/>
                  <a:gd name="T13" fmla="*/ 0 60000 65536"/>
                  <a:gd name="T14" fmla="*/ 0 60000 65536"/>
                  <a:gd name="T15" fmla="*/ 0 w 208"/>
                  <a:gd name="T16" fmla="*/ 0 h 448"/>
                  <a:gd name="T17" fmla="*/ 208 w 208"/>
                  <a:gd name="T18" fmla="*/ 448 h 448"/>
                </a:gdLst>
                <a:ahLst/>
                <a:cxnLst>
                  <a:cxn ang="T10">
                    <a:pos x="T0" y="T1"/>
                  </a:cxn>
                  <a:cxn ang="T11">
                    <a:pos x="T2" y="T3"/>
                  </a:cxn>
                  <a:cxn ang="T12">
                    <a:pos x="T4" y="T5"/>
                  </a:cxn>
                  <a:cxn ang="T13">
                    <a:pos x="T6" y="T7"/>
                  </a:cxn>
                  <a:cxn ang="T14">
                    <a:pos x="T8" y="T9"/>
                  </a:cxn>
                </a:cxnLst>
                <a:rect l="T15" t="T16" r="T17" b="T18"/>
                <a:pathLst>
                  <a:path w="208" h="448">
                    <a:moveTo>
                      <a:pt x="0" y="0"/>
                    </a:moveTo>
                    <a:lnTo>
                      <a:pt x="205" y="117"/>
                    </a:lnTo>
                    <a:lnTo>
                      <a:pt x="207" y="447"/>
                    </a:lnTo>
                    <a:lnTo>
                      <a:pt x="0" y="326"/>
                    </a:lnTo>
                    <a:lnTo>
                      <a:pt x="0" y="0"/>
                    </a:lnTo>
                  </a:path>
                </a:pathLst>
              </a:custGeom>
              <a:solidFill>
                <a:srgbClr val="019170"/>
              </a:solidFill>
              <a:ln w="9525" cap="rnd">
                <a:noFill/>
                <a:round/>
                <a:headEnd type="none" w="sm" len="sm"/>
                <a:tailEnd type="none" w="sm" len="sm"/>
              </a:ln>
            </p:spPr>
            <p:txBody>
              <a:bodyPr/>
              <a:lstStyle/>
              <a:p>
                <a:endParaRPr lang="en-US"/>
              </a:p>
            </p:txBody>
          </p:sp>
          <p:sp>
            <p:nvSpPr>
              <p:cNvPr id="8990" name="Freeform 34"/>
              <p:cNvSpPr>
                <a:spLocks/>
              </p:cNvSpPr>
              <p:nvPr/>
            </p:nvSpPr>
            <p:spPr bwMode="auto">
              <a:xfrm>
                <a:off x="338" y="1734"/>
                <a:ext cx="101" cy="194"/>
              </a:xfrm>
              <a:custGeom>
                <a:avLst/>
                <a:gdLst>
                  <a:gd name="T0" fmla="*/ 100 w 101"/>
                  <a:gd name="T1" fmla="*/ 193 h 194"/>
                  <a:gd name="T2" fmla="*/ 100 w 101"/>
                  <a:gd name="T3" fmla="*/ 57 h 194"/>
                  <a:gd name="T4" fmla="*/ 0 w 101"/>
                  <a:gd name="T5" fmla="*/ 0 h 194"/>
                  <a:gd name="T6" fmla="*/ 0 w 101"/>
                  <a:gd name="T7" fmla="*/ 134 h 194"/>
                  <a:gd name="T8" fmla="*/ 100 w 101"/>
                  <a:gd name="T9" fmla="*/ 193 h 194"/>
                  <a:gd name="T10" fmla="*/ 0 60000 65536"/>
                  <a:gd name="T11" fmla="*/ 0 60000 65536"/>
                  <a:gd name="T12" fmla="*/ 0 60000 65536"/>
                  <a:gd name="T13" fmla="*/ 0 60000 65536"/>
                  <a:gd name="T14" fmla="*/ 0 60000 65536"/>
                  <a:gd name="T15" fmla="*/ 0 w 101"/>
                  <a:gd name="T16" fmla="*/ 0 h 194"/>
                  <a:gd name="T17" fmla="*/ 101 w 101"/>
                  <a:gd name="T18" fmla="*/ 194 h 194"/>
                </a:gdLst>
                <a:ahLst/>
                <a:cxnLst>
                  <a:cxn ang="T10">
                    <a:pos x="T0" y="T1"/>
                  </a:cxn>
                  <a:cxn ang="T11">
                    <a:pos x="T2" y="T3"/>
                  </a:cxn>
                  <a:cxn ang="T12">
                    <a:pos x="T4" y="T5"/>
                  </a:cxn>
                  <a:cxn ang="T13">
                    <a:pos x="T6" y="T7"/>
                  </a:cxn>
                  <a:cxn ang="T14">
                    <a:pos x="T8" y="T9"/>
                  </a:cxn>
                </a:cxnLst>
                <a:rect l="T15" t="T16" r="T17" b="T18"/>
                <a:pathLst>
                  <a:path w="101" h="194">
                    <a:moveTo>
                      <a:pt x="100" y="193"/>
                    </a:moveTo>
                    <a:lnTo>
                      <a:pt x="100" y="57"/>
                    </a:lnTo>
                    <a:lnTo>
                      <a:pt x="0" y="0"/>
                    </a:lnTo>
                    <a:lnTo>
                      <a:pt x="0" y="134"/>
                    </a:lnTo>
                    <a:lnTo>
                      <a:pt x="100" y="193"/>
                    </a:lnTo>
                  </a:path>
                </a:pathLst>
              </a:custGeom>
              <a:solidFill>
                <a:srgbClr val="000000"/>
              </a:solidFill>
              <a:ln w="9525" cap="rnd">
                <a:noFill/>
                <a:round/>
                <a:headEnd type="none" w="sm" len="sm"/>
                <a:tailEnd type="none" w="sm" len="sm"/>
              </a:ln>
            </p:spPr>
            <p:txBody>
              <a:bodyPr/>
              <a:lstStyle/>
              <a:p>
                <a:endParaRPr lang="en-US"/>
              </a:p>
            </p:txBody>
          </p:sp>
          <p:sp>
            <p:nvSpPr>
              <p:cNvPr id="8991" name="Freeform 35"/>
              <p:cNvSpPr>
                <a:spLocks/>
              </p:cNvSpPr>
              <p:nvPr/>
            </p:nvSpPr>
            <p:spPr bwMode="auto">
              <a:xfrm>
                <a:off x="338" y="1734"/>
                <a:ext cx="20" cy="136"/>
              </a:xfrm>
              <a:custGeom>
                <a:avLst/>
                <a:gdLst>
                  <a:gd name="T0" fmla="*/ 19 w 20"/>
                  <a:gd name="T1" fmla="*/ 10 h 136"/>
                  <a:gd name="T2" fmla="*/ 0 w 20"/>
                  <a:gd name="T3" fmla="*/ 0 h 136"/>
                  <a:gd name="T4" fmla="*/ 0 w 20"/>
                  <a:gd name="T5" fmla="*/ 135 h 136"/>
                  <a:gd name="T6" fmla="*/ 19 w 20"/>
                  <a:gd name="T7" fmla="*/ 124 h 136"/>
                  <a:gd name="T8" fmla="*/ 19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19" y="10"/>
                    </a:moveTo>
                    <a:lnTo>
                      <a:pt x="0" y="0"/>
                    </a:lnTo>
                    <a:lnTo>
                      <a:pt x="0" y="135"/>
                    </a:lnTo>
                    <a:lnTo>
                      <a:pt x="19" y="124"/>
                    </a:lnTo>
                    <a:lnTo>
                      <a:pt x="19" y="10"/>
                    </a:lnTo>
                  </a:path>
                </a:pathLst>
              </a:custGeom>
              <a:solidFill>
                <a:srgbClr val="005B5A"/>
              </a:solidFill>
              <a:ln w="9525" cap="rnd">
                <a:noFill/>
                <a:round/>
                <a:headEnd type="none" w="sm" len="sm"/>
                <a:tailEnd type="none" w="sm" len="sm"/>
              </a:ln>
            </p:spPr>
            <p:txBody>
              <a:bodyPr/>
              <a:lstStyle/>
              <a:p>
                <a:endParaRPr lang="en-US"/>
              </a:p>
            </p:txBody>
          </p:sp>
          <p:sp>
            <p:nvSpPr>
              <p:cNvPr id="8992" name="Freeform 36"/>
              <p:cNvSpPr>
                <a:spLocks/>
              </p:cNvSpPr>
              <p:nvPr/>
            </p:nvSpPr>
            <p:spPr bwMode="auto">
              <a:xfrm>
                <a:off x="338" y="1860"/>
                <a:ext cx="101" cy="68"/>
              </a:xfrm>
              <a:custGeom>
                <a:avLst/>
                <a:gdLst>
                  <a:gd name="T0" fmla="*/ 100 w 101"/>
                  <a:gd name="T1" fmla="*/ 44 h 68"/>
                  <a:gd name="T2" fmla="*/ 18 w 101"/>
                  <a:gd name="T3" fmla="*/ 0 h 68"/>
                  <a:gd name="T4" fmla="*/ 0 w 101"/>
                  <a:gd name="T5" fmla="*/ 9 h 68"/>
                  <a:gd name="T6" fmla="*/ 100 w 101"/>
                  <a:gd name="T7" fmla="*/ 67 h 68"/>
                  <a:gd name="T8" fmla="*/ 100 w 101"/>
                  <a:gd name="T9" fmla="*/ 44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00" y="44"/>
                    </a:moveTo>
                    <a:lnTo>
                      <a:pt x="18" y="0"/>
                    </a:lnTo>
                    <a:lnTo>
                      <a:pt x="0" y="9"/>
                    </a:lnTo>
                    <a:lnTo>
                      <a:pt x="100" y="67"/>
                    </a:lnTo>
                    <a:lnTo>
                      <a:pt x="100" y="44"/>
                    </a:lnTo>
                  </a:path>
                </a:pathLst>
              </a:custGeom>
              <a:solidFill>
                <a:srgbClr val="66BCA4"/>
              </a:solidFill>
              <a:ln w="9525" cap="rnd">
                <a:noFill/>
                <a:round/>
                <a:headEnd type="none" w="sm" len="sm"/>
                <a:tailEnd type="none" w="sm" len="sm"/>
              </a:ln>
            </p:spPr>
            <p:txBody>
              <a:bodyPr/>
              <a:lstStyle/>
              <a:p>
                <a:endParaRPr lang="en-US"/>
              </a:p>
            </p:txBody>
          </p:sp>
          <p:sp>
            <p:nvSpPr>
              <p:cNvPr id="8993" name="Freeform 37"/>
              <p:cNvSpPr>
                <a:spLocks/>
              </p:cNvSpPr>
              <p:nvPr/>
            </p:nvSpPr>
            <p:spPr bwMode="auto">
              <a:xfrm>
                <a:off x="118" y="2020"/>
                <a:ext cx="54" cy="38"/>
              </a:xfrm>
              <a:custGeom>
                <a:avLst/>
                <a:gdLst>
                  <a:gd name="T0" fmla="*/ 53 w 54"/>
                  <a:gd name="T1" fmla="*/ 37 h 38"/>
                  <a:gd name="T2" fmla="*/ 53 w 54"/>
                  <a:gd name="T3" fmla="*/ 32 h 38"/>
                  <a:gd name="T4" fmla="*/ 0 w 54"/>
                  <a:gd name="T5" fmla="*/ 0 h 38"/>
                  <a:gd name="T6" fmla="*/ 0 w 54"/>
                  <a:gd name="T7" fmla="*/ 4 h 38"/>
                  <a:gd name="T8" fmla="*/ 53 w 54"/>
                  <a:gd name="T9" fmla="*/ 37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3" y="37"/>
                    </a:moveTo>
                    <a:lnTo>
                      <a:pt x="53" y="32"/>
                    </a:lnTo>
                    <a:lnTo>
                      <a:pt x="0" y="0"/>
                    </a:lnTo>
                    <a:lnTo>
                      <a:pt x="0" y="4"/>
                    </a:lnTo>
                    <a:lnTo>
                      <a:pt x="53" y="37"/>
                    </a:lnTo>
                  </a:path>
                </a:pathLst>
              </a:custGeom>
              <a:solidFill>
                <a:srgbClr val="996600"/>
              </a:solidFill>
              <a:ln w="9525" cap="rnd">
                <a:noFill/>
                <a:round/>
                <a:headEnd type="none" w="sm" len="sm"/>
                <a:tailEnd type="none" w="sm" len="sm"/>
              </a:ln>
            </p:spPr>
            <p:txBody>
              <a:bodyPr/>
              <a:lstStyle/>
              <a:p>
                <a:endParaRPr lang="en-US"/>
              </a:p>
            </p:txBody>
          </p:sp>
          <p:sp>
            <p:nvSpPr>
              <p:cNvPr id="8994" name="Freeform 38"/>
              <p:cNvSpPr>
                <a:spLocks/>
              </p:cNvSpPr>
              <p:nvPr/>
            </p:nvSpPr>
            <p:spPr bwMode="auto">
              <a:xfrm>
                <a:off x="118" y="2017"/>
                <a:ext cx="60" cy="37"/>
              </a:xfrm>
              <a:custGeom>
                <a:avLst/>
                <a:gdLst>
                  <a:gd name="T0" fmla="*/ 59 w 60"/>
                  <a:gd name="T1" fmla="*/ 31 h 37"/>
                  <a:gd name="T2" fmla="*/ 5 w 60"/>
                  <a:gd name="T3" fmla="*/ 0 h 37"/>
                  <a:gd name="T4" fmla="*/ 0 w 60"/>
                  <a:gd name="T5" fmla="*/ 2 h 37"/>
                  <a:gd name="T6" fmla="*/ 52 w 60"/>
                  <a:gd name="T7" fmla="*/ 36 h 37"/>
                  <a:gd name="T8" fmla="*/ 59 w 60"/>
                  <a:gd name="T9" fmla="*/ 31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31"/>
                    </a:moveTo>
                    <a:lnTo>
                      <a:pt x="5" y="0"/>
                    </a:lnTo>
                    <a:lnTo>
                      <a:pt x="0" y="2"/>
                    </a:lnTo>
                    <a:lnTo>
                      <a:pt x="52" y="36"/>
                    </a:lnTo>
                    <a:lnTo>
                      <a:pt x="59" y="31"/>
                    </a:lnTo>
                  </a:path>
                </a:pathLst>
              </a:custGeom>
              <a:solidFill>
                <a:srgbClr val="CC9900"/>
              </a:solidFill>
              <a:ln w="9525" cap="rnd">
                <a:noFill/>
                <a:round/>
                <a:headEnd type="none" w="sm" len="sm"/>
                <a:tailEnd type="none" w="sm" len="sm"/>
              </a:ln>
            </p:spPr>
            <p:txBody>
              <a:bodyPr/>
              <a:lstStyle/>
              <a:p>
                <a:endParaRPr lang="en-US"/>
              </a:p>
            </p:txBody>
          </p:sp>
          <p:sp>
            <p:nvSpPr>
              <p:cNvPr id="8995" name="Freeform 39"/>
              <p:cNvSpPr>
                <a:spLocks/>
              </p:cNvSpPr>
              <p:nvPr/>
            </p:nvSpPr>
            <p:spPr bwMode="auto">
              <a:xfrm>
                <a:off x="171" y="20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996" name="Freeform 40"/>
              <p:cNvSpPr>
                <a:spLocks/>
              </p:cNvSpPr>
              <p:nvPr/>
            </p:nvSpPr>
            <p:spPr bwMode="auto">
              <a:xfrm>
                <a:off x="136" y="2011"/>
                <a:ext cx="54" cy="36"/>
              </a:xfrm>
              <a:custGeom>
                <a:avLst/>
                <a:gdLst>
                  <a:gd name="T0" fmla="*/ 53 w 54"/>
                  <a:gd name="T1" fmla="*/ 35 h 36"/>
                  <a:gd name="T2" fmla="*/ 53 w 54"/>
                  <a:gd name="T3" fmla="*/ 30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30"/>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8997" name="Freeform 41"/>
              <p:cNvSpPr>
                <a:spLocks/>
              </p:cNvSpPr>
              <p:nvPr/>
            </p:nvSpPr>
            <p:spPr bwMode="auto">
              <a:xfrm>
                <a:off x="136" y="2008"/>
                <a:ext cx="60" cy="36"/>
              </a:xfrm>
              <a:custGeom>
                <a:avLst/>
                <a:gdLst>
                  <a:gd name="T0" fmla="*/ 59 w 60"/>
                  <a:gd name="T1" fmla="*/ 30 h 36"/>
                  <a:gd name="T2" fmla="*/ 4 w 60"/>
                  <a:gd name="T3" fmla="*/ 0 h 36"/>
                  <a:gd name="T4" fmla="*/ 0 w 60"/>
                  <a:gd name="T5" fmla="*/ 2 h 36"/>
                  <a:gd name="T6" fmla="*/ 52 w 60"/>
                  <a:gd name="T7" fmla="*/ 35 h 36"/>
                  <a:gd name="T8" fmla="*/ 59 w 60"/>
                  <a:gd name="T9" fmla="*/ 3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59" y="30"/>
                    </a:moveTo>
                    <a:lnTo>
                      <a:pt x="4" y="0"/>
                    </a:lnTo>
                    <a:lnTo>
                      <a:pt x="0" y="2"/>
                    </a:lnTo>
                    <a:lnTo>
                      <a:pt x="52" y="35"/>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8998" name="Freeform 42"/>
              <p:cNvSpPr>
                <a:spLocks/>
              </p:cNvSpPr>
              <p:nvPr/>
            </p:nvSpPr>
            <p:spPr bwMode="auto">
              <a:xfrm>
                <a:off x="189" y="2039"/>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8999" name="Freeform 43"/>
              <p:cNvSpPr>
                <a:spLocks/>
              </p:cNvSpPr>
              <p:nvPr/>
            </p:nvSpPr>
            <p:spPr bwMode="auto">
              <a:xfrm>
                <a:off x="153" y="2001"/>
                <a:ext cx="54" cy="36"/>
              </a:xfrm>
              <a:custGeom>
                <a:avLst/>
                <a:gdLst>
                  <a:gd name="T0" fmla="*/ 53 w 54"/>
                  <a:gd name="T1" fmla="*/ 35 h 36"/>
                  <a:gd name="T2" fmla="*/ 53 w 54"/>
                  <a:gd name="T3" fmla="*/ 29 h 36"/>
                  <a:gd name="T4" fmla="*/ 0 w 54"/>
                  <a:gd name="T5" fmla="*/ 0 h 36"/>
                  <a:gd name="T6" fmla="*/ 0 w 54"/>
                  <a:gd name="T7" fmla="*/ 4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4"/>
                    </a:lnTo>
                    <a:lnTo>
                      <a:pt x="53" y="35"/>
                    </a:lnTo>
                  </a:path>
                </a:pathLst>
              </a:custGeom>
              <a:solidFill>
                <a:srgbClr val="996600"/>
              </a:solidFill>
              <a:ln w="9525" cap="rnd">
                <a:noFill/>
                <a:round/>
                <a:headEnd type="none" w="sm" len="sm"/>
                <a:tailEnd type="none" w="sm" len="sm"/>
              </a:ln>
            </p:spPr>
            <p:txBody>
              <a:bodyPr/>
              <a:lstStyle/>
              <a:p>
                <a:endParaRPr lang="en-US"/>
              </a:p>
            </p:txBody>
          </p:sp>
          <p:sp>
            <p:nvSpPr>
              <p:cNvPr id="9000" name="Freeform 44"/>
              <p:cNvSpPr>
                <a:spLocks/>
              </p:cNvSpPr>
              <p:nvPr/>
            </p:nvSpPr>
            <p:spPr bwMode="auto">
              <a:xfrm>
                <a:off x="153" y="1999"/>
                <a:ext cx="60" cy="33"/>
              </a:xfrm>
              <a:custGeom>
                <a:avLst/>
                <a:gdLst>
                  <a:gd name="T0" fmla="*/ 59 w 60"/>
                  <a:gd name="T1" fmla="*/ 28 h 33"/>
                  <a:gd name="T2" fmla="*/ 5 w 60"/>
                  <a:gd name="T3" fmla="*/ 0 h 33"/>
                  <a:gd name="T4" fmla="*/ 0 w 60"/>
                  <a:gd name="T5" fmla="*/ 1 h 33"/>
                  <a:gd name="T6" fmla="*/ 52 w 60"/>
                  <a:gd name="T7" fmla="*/ 32 h 33"/>
                  <a:gd name="T8" fmla="*/ 59 w 60"/>
                  <a:gd name="T9" fmla="*/ 28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59" y="28"/>
                    </a:moveTo>
                    <a:lnTo>
                      <a:pt x="5" y="0"/>
                    </a:lnTo>
                    <a:lnTo>
                      <a:pt x="0" y="1"/>
                    </a:lnTo>
                    <a:lnTo>
                      <a:pt x="52" y="32"/>
                    </a:lnTo>
                    <a:lnTo>
                      <a:pt x="59" y="28"/>
                    </a:lnTo>
                  </a:path>
                </a:pathLst>
              </a:custGeom>
              <a:solidFill>
                <a:srgbClr val="CC9900"/>
              </a:solidFill>
              <a:ln w="9525" cap="rnd">
                <a:noFill/>
                <a:round/>
                <a:headEnd type="none" w="sm" len="sm"/>
                <a:tailEnd type="none" w="sm" len="sm"/>
              </a:ln>
            </p:spPr>
            <p:txBody>
              <a:bodyPr/>
              <a:lstStyle/>
              <a:p>
                <a:endParaRPr lang="en-US"/>
              </a:p>
            </p:txBody>
          </p:sp>
          <p:sp>
            <p:nvSpPr>
              <p:cNvPr id="9001" name="Freeform 45"/>
              <p:cNvSpPr>
                <a:spLocks/>
              </p:cNvSpPr>
              <p:nvPr/>
            </p:nvSpPr>
            <p:spPr bwMode="auto">
              <a:xfrm>
                <a:off x="206" y="2029"/>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002" name="Freeform 46"/>
              <p:cNvSpPr>
                <a:spLocks/>
              </p:cNvSpPr>
              <p:nvPr/>
            </p:nvSpPr>
            <p:spPr bwMode="auto">
              <a:xfrm>
                <a:off x="170" y="1991"/>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003" name="Freeform 47"/>
              <p:cNvSpPr>
                <a:spLocks/>
              </p:cNvSpPr>
              <p:nvPr/>
            </p:nvSpPr>
            <p:spPr bwMode="auto">
              <a:xfrm>
                <a:off x="170" y="1987"/>
                <a:ext cx="61" cy="35"/>
              </a:xfrm>
              <a:custGeom>
                <a:avLst/>
                <a:gdLst>
                  <a:gd name="T0" fmla="*/ 60 w 61"/>
                  <a:gd name="T1" fmla="*/ 30 h 35"/>
                  <a:gd name="T2" fmla="*/ 5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5"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004" name="Freeform 48"/>
              <p:cNvSpPr>
                <a:spLocks/>
              </p:cNvSpPr>
              <p:nvPr/>
            </p:nvSpPr>
            <p:spPr bwMode="auto">
              <a:xfrm>
                <a:off x="224" y="20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005" name="Freeform 49"/>
              <p:cNvSpPr>
                <a:spLocks/>
              </p:cNvSpPr>
              <p:nvPr/>
            </p:nvSpPr>
            <p:spPr bwMode="auto">
              <a:xfrm>
                <a:off x="188" y="1982"/>
                <a:ext cx="55" cy="35"/>
              </a:xfrm>
              <a:custGeom>
                <a:avLst/>
                <a:gdLst>
                  <a:gd name="T0" fmla="*/ 54 w 55"/>
                  <a:gd name="T1" fmla="*/ 34 h 35"/>
                  <a:gd name="T2" fmla="*/ 54 w 55"/>
                  <a:gd name="T3" fmla="*/ 29 h 35"/>
                  <a:gd name="T4" fmla="*/ 0 w 55"/>
                  <a:gd name="T5" fmla="*/ 0 h 35"/>
                  <a:gd name="T6" fmla="*/ 0 w 55"/>
                  <a:gd name="T7" fmla="*/ 3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3"/>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006" name="Freeform 50"/>
              <p:cNvSpPr>
                <a:spLocks/>
              </p:cNvSpPr>
              <p:nvPr/>
            </p:nvSpPr>
            <p:spPr bwMode="auto">
              <a:xfrm>
                <a:off x="188" y="1978"/>
                <a:ext cx="61" cy="35"/>
              </a:xfrm>
              <a:custGeom>
                <a:avLst/>
                <a:gdLst>
                  <a:gd name="T0" fmla="*/ 60 w 61"/>
                  <a:gd name="T1" fmla="*/ 30 h 35"/>
                  <a:gd name="T2" fmla="*/ 4 w 61"/>
                  <a:gd name="T3" fmla="*/ 0 h 35"/>
                  <a:gd name="T4" fmla="*/ 0 w 61"/>
                  <a:gd name="T5" fmla="*/ 3 h 35"/>
                  <a:gd name="T6" fmla="*/ 53 w 61"/>
                  <a:gd name="T7" fmla="*/ 34 h 35"/>
                  <a:gd name="T8" fmla="*/ 60 w 61"/>
                  <a:gd name="T9" fmla="*/ 30 h 35"/>
                  <a:gd name="T10" fmla="*/ 0 60000 65536"/>
                  <a:gd name="T11" fmla="*/ 0 60000 65536"/>
                  <a:gd name="T12" fmla="*/ 0 60000 65536"/>
                  <a:gd name="T13" fmla="*/ 0 60000 65536"/>
                  <a:gd name="T14" fmla="*/ 0 60000 65536"/>
                  <a:gd name="T15" fmla="*/ 0 w 61"/>
                  <a:gd name="T16" fmla="*/ 0 h 35"/>
                  <a:gd name="T17" fmla="*/ 61 w 61"/>
                  <a:gd name="T18" fmla="*/ 35 h 35"/>
                </a:gdLst>
                <a:ahLst/>
                <a:cxnLst>
                  <a:cxn ang="T10">
                    <a:pos x="T0" y="T1"/>
                  </a:cxn>
                  <a:cxn ang="T11">
                    <a:pos x="T2" y="T3"/>
                  </a:cxn>
                  <a:cxn ang="T12">
                    <a:pos x="T4" y="T5"/>
                  </a:cxn>
                  <a:cxn ang="T13">
                    <a:pos x="T6" y="T7"/>
                  </a:cxn>
                  <a:cxn ang="T14">
                    <a:pos x="T8" y="T9"/>
                  </a:cxn>
                </a:cxnLst>
                <a:rect l="T15" t="T16" r="T17" b="T18"/>
                <a:pathLst>
                  <a:path w="61" h="35">
                    <a:moveTo>
                      <a:pt x="60" y="30"/>
                    </a:moveTo>
                    <a:lnTo>
                      <a:pt x="4" y="0"/>
                    </a:lnTo>
                    <a:lnTo>
                      <a:pt x="0" y="3"/>
                    </a:lnTo>
                    <a:lnTo>
                      <a:pt x="53" y="34"/>
                    </a:lnTo>
                    <a:lnTo>
                      <a:pt x="60" y="30"/>
                    </a:lnTo>
                  </a:path>
                </a:pathLst>
              </a:custGeom>
              <a:solidFill>
                <a:srgbClr val="CC9900"/>
              </a:solidFill>
              <a:ln w="9525" cap="rnd">
                <a:noFill/>
                <a:round/>
                <a:headEnd type="none" w="sm" len="sm"/>
                <a:tailEnd type="none" w="sm" len="sm"/>
              </a:ln>
            </p:spPr>
            <p:txBody>
              <a:bodyPr/>
              <a:lstStyle/>
              <a:p>
                <a:endParaRPr lang="en-US"/>
              </a:p>
            </p:txBody>
          </p:sp>
          <p:sp>
            <p:nvSpPr>
              <p:cNvPr id="9007" name="Freeform 51"/>
              <p:cNvSpPr>
                <a:spLocks/>
              </p:cNvSpPr>
              <p:nvPr/>
            </p:nvSpPr>
            <p:spPr bwMode="auto">
              <a:xfrm>
                <a:off x="242" y="200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008" name="Freeform 52"/>
              <p:cNvSpPr>
                <a:spLocks/>
              </p:cNvSpPr>
              <p:nvPr/>
            </p:nvSpPr>
            <p:spPr bwMode="auto">
              <a:xfrm>
                <a:off x="205" y="1971"/>
                <a:ext cx="55" cy="35"/>
              </a:xfrm>
              <a:custGeom>
                <a:avLst/>
                <a:gdLst>
                  <a:gd name="T0" fmla="*/ 54 w 55"/>
                  <a:gd name="T1" fmla="*/ 34 h 35"/>
                  <a:gd name="T2" fmla="*/ 54 w 55"/>
                  <a:gd name="T3" fmla="*/ 29 h 35"/>
                  <a:gd name="T4" fmla="*/ 0 w 55"/>
                  <a:gd name="T5" fmla="*/ 0 h 35"/>
                  <a:gd name="T6" fmla="*/ 0 w 55"/>
                  <a:gd name="T7" fmla="*/ 4 h 35"/>
                  <a:gd name="T8" fmla="*/ 54 w 55"/>
                  <a:gd name="T9" fmla="*/ 34 h 35"/>
                  <a:gd name="T10" fmla="*/ 0 60000 65536"/>
                  <a:gd name="T11" fmla="*/ 0 60000 65536"/>
                  <a:gd name="T12" fmla="*/ 0 60000 65536"/>
                  <a:gd name="T13" fmla="*/ 0 60000 65536"/>
                  <a:gd name="T14" fmla="*/ 0 60000 65536"/>
                  <a:gd name="T15" fmla="*/ 0 w 55"/>
                  <a:gd name="T16" fmla="*/ 0 h 35"/>
                  <a:gd name="T17" fmla="*/ 55 w 55"/>
                  <a:gd name="T18" fmla="*/ 35 h 35"/>
                </a:gdLst>
                <a:ahLst/>
                <a:cxnLst>
                  <a:cxn ang="T10">
                    <a:pos x="T0" y="T1"/>
                  </a:cxn>
                  <a:cxn ang="T11">
                    <a:pos x="T2" y="T3"/>
                  </a:cxn>
                  <a:cxn ang="T12">
                    <a:pos x="T4" y="T5"/>
                  </a:cxn>
                  <a:cxn ang="T13">
                    <a:pos x="T6" y="T7"/>
                  </a:cxn>
                  <a:cxn ang="T14">
                    <a:pos x="T8" y="T9"/>
                  </a:cxn>
                </a:cxnLst>
                <a:rect l="T15" t="T16" r="T17" b="T18"/>
                <a:pathLst>
                  <a:path w="55" h="35">
                    <a:moveTo>
                      <a:pt x="54" y="34"/>
                    </a:moveTo>
                    <a:lnTo>
                      <a:pt x="54" y="29"/>
                    </a:lnTo>
                    <a:lnTo>
                      <a:pt x="0" y="0"/>
                    </a:lnTo>
                    <a:lnTo>
                      <a:pt x="0" y="4"/>
                    </a:lnTo>
                    <a:lnTo>
                      <a:pt x="54" y="34"/>
                    </a:lnTo>
                  </a:path>
                </a:pathLst>
              </a:custGeom>
              <a:solidFill>
                <a:srgbClr val="996600"/>
              </a:solidFill>
              <a:ln w="9525" cap="rnd">
                <a:noFill/>
                <a:round/>
                <a:headEnd type="none" w="sm" len="sm"/>
                <a:tailEnd type="none" w="sm" len="sm"/>
              </a:ln>
            </p:spPr>
            <p:txBody>
              <a:bodyPr/>
              <a:lstStyle/>
              <a:p>
                <a:endParaRPr lang="en-US"/>
              </a:p>
            </p:txBody>
          </p:sp>
          <p:sp>
            <p:nvSpPr>
              <p:cNvPr id="9009" name="Freeform 53"/>
              <p:cNvSpPr>
                <a:spLocks/>
              </p:cNvSpPr>
              <p:nvPr/>
            </p:nvSpPr>
            <p:spPr bwMode="auto">
              <a:xfrm>
                <a:off x="205" y="1968"/>
                <a:ext cx="61" cy="34"/>
              </a:xfrm>
              <a:custGeom>
                <a:avLst/>
                <a:gdLst>
                  <a:gd name="T0" fmla="*/ 60 w 61"/>
                  <a:gd name="T1" fmla="*/ 29 h 34"/>
                  <a:gd name="T2" fmla="*/ 5 w 61"/>
                  <a:gd name="T3" fmla="*/ 0 h 34"/>
                  <a:gd name="T4" fmla="*/ 0 w 61"/>
                  <a:gd name="T5" fmla="*/ 2 h 34"/>
                  <a:gd name="T6" fmla="*/ 53 w 61"/>
                  <a:gd name="T7" fmla="*/ 33 h 34"/>
                  <a:gd name="T8" fmla="*/ 60 w 61"/>
                  <a:gd name="T9" fmla="*/ 29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60" y="29"/>
                    </a:moveTo>
                    <a:lnTo>
                      <a:pt x="5" y="0"/>
                    </a:lnTo>
                    <a:lnTo>
                      <a:pt x="0" y="2"/>
                    </a:lnTo>
                    <a:lnTo>
                      <a:pt x="53" y="33"/>
                    </a:lnTo>
                    <a:lnTo>
                      <a:pt x="60" y="29"/>
                    </a:lnTo>
                  </a:path>
                </a:pathLst>
              </a:custGeom>
              <a:solidFill>
                <a:srgbClr val="CC9900"/>
              </a:solidFill>
              <a:ln w="9525" cap="rnd">
                <a:noFill/>
                <a:round/>
                <a:headEnd type="none" w="sm" len="sm"/>
                <a:tailEnd type="none" w="sm" len="sm"/>
              </a:ln>
            </p:spPr>
            <p:txBody>
              <a:bodyPr/>
              <a:lstStyle/>
              <a:p>
                <a:endParaRPr lang="en-US"/>
              </a:p>
            </p:txBody>
          </p:sp>
          <p:sp>
            <p:nvSpPr>
              <p:cNvPr id="9010" name="Freeform 54"/>
              <p:cNvSpPr>
                <a:spLocks/>
              </p:cNvSpPr>
              <p:nvPr/>
            </p:nvSpPr>
            <p:spPr bwMode="auto">
              <a:xfrm>
                <a:off x="259" y="1999"/>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3300"/>
              </a:solidFill>
              <a:ln w="9525" cap="rnd">
                <a:noFill/>
                <a:round/>
                <a:headEnd type="none" w="sm" len="sm"/>
                <a:tailEnd type="none" w="sm" len="sm"/>
              </a:ln>
            </p:spPr>
            <p:txBody>
              <a:bodyPr/>
              <a:lstStyle/>
              <a:p>
                <a:endParaRPr lang="en-US"/>
              </a:p>
            </p:txBody>
          </p:sp>
          <p:sp>
            <p:nvSpPr>
              <p:cNvPr id="9011" name="Freeform 55"/>
              <p:cNvSpPr>
                <a:spLocks/>
              </p:cNvSpPr>
              <p:nvPr/>
            </p:nvSpPr>
            <p:spPr bwMode="auto">
              <a:xfrm>
                <a:off x="223" y="1960"/>
                <a:ext cx="55" cy="38"/>
              </a:xfrm>
              <a:custGeom>
                <a:avLst/>
                <a:gdLst>
                  <a:gd name="T0" fmla="*/ 54 w 55"/>
                  <a:gd name="T1" fmla="*/ 37 h 38"/>
                  <a:gd name="T2" fmla="*/ 54 w 55"/>
                  <a:gd name="T3" fmla="*/ 32 h 38"/>
                  <a:gd name="T4" fmla="*/ 0 w 55"/>
                  <a:gd name="T5" fmla="*/ 0 h 38"/>
                  <a:gd name="T6" fmla="*/ 0 w 55"/>
                  <a:gd name="T7" fmla="*/ 4 h 38"/>
                  <a:gd name="T8" fmla="*/ 54 w 55"/>
                  <a:gd name="T9" fmla="*/ 37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37"/>
                    </a:moveTo>
                    <a:lnTo>
                      <a:pt x="54" y="32"/>
                    </a:lnTo>
                    <a:lnTo>
                      <a:pt x="0" y="0"/>
                    </a:lnTo>
                    <a:lnTo>
                      <a:pt x="0" y="4"/>
                    </a:lnTo>
                    <a:lnTo>
                      <a:pt x="54" y="37"/>
                    </a:lnTo>
                  </a:path>
                </a:pathLst>
              </a:custGeom>
              <a:solidFill>
                <a:srgbClr val="996600"/>
              </a:solidFill>
              <a:ln w="9525" cap="rnd">
                <a:noFill/>
                <a:round/>
                <a:headEnd type="none" w="sm" len="sm"/>
                <a:tailEnd type="none" w="sm" len="sm"/>
              </a:ln>
            </p:spPr>
            <p:txBody>
              <a:bodyPr/>
              <a:lstStyle/>
              <a:p>
                <a:endParaRPr lang="en-US"/>
              </a:p>
            </p:txBody>
          </p:sp>
          <p:sp>
            <p:nvSpPr>
              <p:cNvPr id="9012" name="Freeform 56"/>
              <p:cNvSpPr>
                <a:spLocks/>
              </p:cNvSpPr>
              <p:nvPr/>
            </p:nvSpPr>
            <p:spPr bwMode="auto">
              <a:xfrm>
                <a:off x="223" y="1957"/>
                <a:ext cx="61" cy="37"/>
              </a:xfrm>
              <a:custGeom>
                <a:avLst/>
                <a:gdLst>
                  <a:gd name="T0" fmla="*/ 60 w 61"/>
                  <a:gd name="T1" fmla="*/ 31 h 37"/>
                  <a:gd name="T2" fmla="*/ 5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5" y="0"/>
                    </a:lnTo>
                    <a:lnTo>
                      <a:pt x="0" y="2"/>
                    </a:lnTo>
                    <a:lnTo>
                      <a:pt x="53" y="36"/>
                    </a:lnTo>
                    <a:lnTo>
                      <a:pt x="60" y="31"/>
                    </a:lnTo>
                  </a:path>
                </a:pathLst>
              </a:custGeom>
              <a:solidFill>
                <a:srgbClr val="CC9900"/>
              </a:solidFill>
              <a:ln w="9525" cap="rnd">
                <a:noFill/>
                <a:round/>
                <a:headEnd type="none" w="sm" len="sm"/>
                <a:tailEnd type="none" w="sm" len="sm"/>
              </a:ln>
            </p:spPr>
            <p:txBody>
              <a:bodyPr/>
              <a:lstStyle/>
              <a:p>
                <a:endParaRPr lang="en-US"/>
              </a:p>
            </p:txBody>
          </p:sp>
          <p:sp>
            <p:nvSpPr>
              <p:cNvPr id="9013" name="Freeform 57"/>
              <p:cNvSpPr>
                <a:spLocks/>
              </p:cNvSpPr>
              <p:nvPr/>
            </p:nvSpPr>
            <p:spPr bwMode="auto">
              <a:xfrm>
                <a:off x="277" y="198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014" name="Freeform 58"/>
              <p:cNvSpPr>
                <a:spLocks/>
              </p:cNvSpPr>
              <p:nvPr/>
            </p:nvSpPr>
            <p:spPr bwMode="auto">
              <a:xfrm>
                <a:off x="241" y="1951"/>
                <a:ext cx="54" cy="36"/>
              </a:xfrm>
              <a:custGeom>
                <a:avLst/>
                <a:gdLst>
                  <a:gd name="T0" fmla="*/ 53 w 54"/>
                  <a:gd name="T1" fmla="*/ 35 h 36"/>
                  <a:gd name="T2" fmla="*/ 53 w 54"/>
                  <a:gd name="T3" fmla="*/ 29 h 36"/>
                  <a:gd name="T4" fmla="*/ 0 w 54"/>
                  <a:gd name="T5" fmla="*/ 0 h 36"/>
                  <a:gd name="T6" fmla="*/ 0 w 54"/>
                  <a:gd name="T7" fmla="*/ 3 h 36"/>
                  <a:gd name="T8" fmla="*/ 53 w 54"/>
                  <a:gd name="T9" fmla="*/ 35 h 36"/>
                  <a:gd name="T10" fmla="*/ 0 60000 65536"/>
                  <a:gd name="T11" fmla="*/ 0 60000 65536"/>
                  <a:gd name="T12" fmla="*/ 0 60000 65536"/>
                  <a:gd name="T13" fmla="*/ 0 60000 65536"/>
                  <a:gd name="T14" fmla="*/ 0 60000 65536"/>
                  <a:gd name="T15" fmla="*/ 0 w 54"/>
                  <a:gd name="T16" fmla="*/ 0 h 36"/>
                  <a:gd name="T17" fmla="*/ 54 w 54"/>
                  <a:gd name="T18" fmla="*/ 36 h 36"/>
                </a:gdLst>
                <a:ahLst/>
                <a:cxnLst>
                  <a:cxn ang="T10">
                    <a:pos x="T0" y="T1"/>
                  </a:cxn>
                  <a:cxn ang="T11">
                    <a:pos x="T2" y="T3"/>
                  </a:cxn>
                  <a:cxn ang="T12">
                    <a:pos x="T4" y="T5"/>
                  </a:cxn>
                  <a:cxn ang="T13">
                    <a:pos x="T6" y="T7"/>
                  </a:cxn>
                  <a:cxn ang="T14">
                    <a:pos x="T8" y="T9"/>
                  </a:cxn>
                </a:cxnLst>
                <a:rect l="T15" t="T16" r="T17" b="T18"/>
                <a:pathLst>
                  <a:path w="54" h="36">
                    <a:moveTo>
                      <a:pt x="53" y="35"/>
                    </a:moveTo>
                    <a:lnTo>
                      <a:pt x="53" y="29"/>
                    </a:lnTo>
                    <a:lnTo>
                      <a:pt x="0" y="0"/>
                    </a:lnTo>
                    <a:lnTo>
                      <a:pt x="0" y="3"/>
                    </a:lnTo>
                    <a:lnTo>
                      <a:pt x="53" y="35"/>
                    </a:lnTo>
                  </a:path>
                </a:pathLst>
              </a:custGeom>
              <a:solidFill>
                <a:srgbClr val="999999"/>
              </a:solidFill>
              <a:ln w="9525" cap="rnd">
                <a:noFill/>
                <a:round/>
                <a:headEnd type="none" w="sm" len="sm"/>
                <a:tailEnd type="none" w="sm" len="sm"/>
              </a:ln>
            </p:spPr>
            <p:txBody>
              <a:bodyPr/>
              <a:lstStyle/>
              <a:p>
                <a:endParaRPr lang="en-US"/>
              </a:p>
            </p:txBody>
          </p:sp>
          <p:sp>
            <p:nvSpPr>
              <p:cNvPr id="9015" name="Freeform 59"/>
              <p:cNvSpPr>
                <a:spLocks/>
              </p:cNvSpPr>
              <p:nvPr/>
            </p:nvSpPr>
            <p:spPr bwMode="auto">
              <a:xfrm>
                <a:off x="241" y="1948"/>
                <a:ext cx="60" cy="35"/>
              </a:xfrm>
              <a:custGeom>
                <a:avLst/>
                <a:gdLst>
                  <a:gd name="T0" fmla="*/ 59 w 60"/>
                  <a:gd name="T1" fmla="*/ 30 h 35"/>
                  <a:gd name="T2" fmla="*/ 4 w 60"/>
                  <a:gd name="T3" fmla="*/ 0 h 35"/>
                  <a:gd name="T4" fmla="*/ 0 w 60"/>
                  <a:gd name="T5" fmla="*/ 2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4" y="0"/>
                    </a:lnTo>
                    <a:lnTo>
                      <a:pt x="0" y="2"/>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016" name="Freeform 60"/>
              <p:cNvSpPr>
                <a:spLocks/>
              </p:cNvSpPr>
              <p:nvPr/>
            </p:nvSpPr>
            <p:spPr bwMode="auto">
              <a:xfrm>
                <a:off x="294" y="197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017" name="Freeform 61"/>
              <p:cNvSpPr>
                <a:spLocks/>
              </p:cNvSpPr>
              <p:nvPr/>
            </p:nvSpPr>
            <p:spPr bwMode="auto">
              <a:xfrm>
                <a:off x="258" y="1941"/>
                <a:ext cx="55" cy="36"/>
              </a:xfrm>
              <a:custGeom>
                <a:avLst/>
                <a:gdLst>
                  <a:gd name="T0" fmla="*/ 54 w 55"/>
                  <a:gd name="T1" fmla="*/ 35 h 36"/>
                  <a:gd name="T2" fmla="*/ 54 w 55"/>
                  <a:gd name="T3" fmla="*/ 29 h 36"/>
                  <a:gd name="T4" fmla="*/ 0 w 55"/>
                  <a:gd name="T5" fmla="*/ 0 h 36"/>
                  <a:gd name="T6" fmla="*/ 0 w 55"/>
                  <a:gd name="T7" fmla="*/ 3 h 36"/>
                  <a:gd name="T8" fmla="*/ 54 w 55"/>
                  <a:gd name="T9" fmla="*/ 35 h 36"/>
                  <a:gd name="T10" fmla="*/ 0 60000 65536"/>
                  <a:gd name="T11" fmla="*/ 0 60000 65536"/>
                  <a:gd name="T12" fmla="*/ 0 60000 65536"/>
                  <a:gd name="T13" fmla="*/ 0 60000 65536"/>
                  <a:gd name="T14" fmla="*/ 0 60000 65536"/>
                  <a:gd name="T15" fmla="*/ 0 w 55"/>
                  <a:gd name="T16" fmla="*/ 0 h 36"/>
                  <a:gd name="T17" fmla="*/ 55 w 55"/>
                  <a:gd name="T18" fmla="*/ 36 h 36"/>
                </a:gdLst>
                <a:ahLst/>
                <a:cxnLst>
                  <a:cxn ang="T10">
                    <a:pos x="T0" y="T1"/>
                  </a:cxn>
                  <a:cxn ang="T11">
                    <a:pos x="T2" y="T3"/>
                  </a:cxn>
                  <a:cxn ang="T12">
                    <a:pos x="T4" y="T5"/>
                  </a:cxn>
                  <a:cxn ang="T13">
                    <a:pos x="T6" y="T7"/>
                  </a:cxn>
                  <a:cxn ang="T14">
                    <a:pos x="T8" y="T9"/>
                  </a:cxn>
                </a:cxnLst>
                <a:rect l="T15" t="T16" r="T17" b="T18"/>
                <a:pathLst>
                  <a:path w="55" h="36">
                    <a:moveTo>
                      <a:pt x="54" y="35"/>
                    </a:moveTo>
                    <a:lnTo>
                      <a:pt x="54" y="29"/>
                    </a:lnTo>
                    <a:lnTo>
                      <a:pt x="0" y="0"/>
                    </a:lnTo>
                    <a:lnTo>
                      <a:pt x="0" y="3"/>
                    </a:lnTo>
                    <a:lnTo>
                      <a:pt x="54" y="35"/>
                    </a:lnTo>
                  </a:path>
                </a:pathLst>
              </a:custGeom>
              <a:solidFill>
                <a:srgbClr val="999999"/>
              </a:solidFill>
              <a:ln w="9525" cap="rnd">
                <a:noFill/>
                <a:round/>
                <a:headEnd type="none" w="sm" len="sm"/>
                <a:tailEnd type="none" w="sm" len="sm"/>
              </a:ln>
            </p:spPr>
            <p:txBody>
              <a:bodyPr/>
              <a:lstStyle/>
              <a:p>
                <a:endParaRPr lang="en-US"/>
              </a:p>
            </p:txBody>
          </p:sp>
          <p:sp>
            <p:nvSpPr>
              <p:cNvPr id="9018" name="Freeform 62"/>
              <p:cNvSpPr>
                <a:spLocks/>
              </p:cNvSpPr>
              <p:nvPr/>
            </p:nvSpPr>
            <p:spPr bwMode="auto">
              <a:xfrm>
                <a:off x="258" y="1937"/>
                <a:ext cx="60" cy="35"/>
              </a:xfrm>
              <a:custGeom>
                <a:avLst/>
                <a:gdLst>
                  <a:gd name="T0" fmla="*/ 59 w 60"/>
                  <a:gd name="T1" fmla="*/ 30 h 35"/>
                  <a:gd name="T2" fmla="*/ 5 w 60"/>
                  <a:gd name="T3" fmla="*/ 0 h 35"/>
                  <a:gd name="T4" fmla="*/ 0 w 60"/>
                  <a:gd name="T5" fmla="*/ 3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3"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019" name="Freeform 63"/>
              <p:cNvSpPr>
                <a:spLocks/>
              </p:cNvSpPr>
              <p:nvPr/>
            </p:nvSpPr>
            <p:spPr bwMode="auto">
              <a:xfrm>
                <a:off x="312" y="1969"/>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6666"/>
              </a:solidFill>
              <a:ln w="9525" cap="rnd">
                <a:noFill/>
                <a:round/>
                <a:headEnd type="none" w="sm" len="sm"/>
                <a:tailEnd type="none" w="sm" len="sm"/>
              </a:ln>
            </p:spPr>
            <p:txBody>
              <a:bodyPr/>
              <a:lstStyle/>
              <a:p>
                <a:endParaRPr lang="en-US"/>
              </a:p>
            </p:txBody>
          </p:sp>
          <p:sp>
            <p:nvSpPr>
              <p:cNvPr id="9020" name="Freeform 64"/>
              <p:cNvSpPr>
                <a:spLocks/>
              </p:cNvSpPr>
              <p:nvPr/>
            </p:nvSpPr>
            <p:spPr bwMode="auto">
              <a:xfrm>
                <a:off x="276" y="1930"/>
                <a:ext cx="54" cy="37"/>
              </a:xfrm>
              <a:custGeom>
                <a:avLst/>
                <a:gdLst>
                  <a:gd name="T0" fmla="*/ 53 w 54"/>
                  <a:gd name="T1" fmla="*/ 36 h 37"/>
                  <a:gd name="T2" fmla="*/ 53 w 54"/>
                  <a:gd name="T3" fmla="*/ 31 h 37"/>
                  <a:gd name="T4" fmla="*/ 0 w 54"/>
                  <a:gd name="T5" fmla="*/ 0 h 37"/>
                  <a:gd name="T6" fmla="*/ 0 w 54"/>
                  <a:gd name="T7" fmla="*/ 3 h 37"/>
                  <a:gd name="T8" fmla="*/ 53 w 54"/>
                  <a:gd name="T9" fmla="*/ 36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3" y="36"/>
                    </a:moveTo>
                    <a:lnTo>
                      <a:pt x="53" y="31"/>
                    </a:lnTo>
                    <a:lnTo>
                      <a:pt x="0" y="0"/>
                    </a:lnTo>
                    <a:lnTo>
                      <a:pt x="0" y="3"/>
                    </a:lnTo>
                    <a:lnTo>
                      <a:pt x="53" y="36"/>
                    </a:lnTo>
                  </a:path>
                </a:pathLst>
              </a:custGeom>
              <a:solidFill>
                <a:srgbClr val="999999"/>
              </a:solidFill>
              <a:ln w="9525" cap="rnd">
                <a:noFill/>
                <a:round/>
                <a:headEnd type="none" w="sm" len="sm"/>
                <a:tailEnd type="none" w="sm" len="sm"/>
              </a:ln>
            </p:spPr>
            <p:txBody>
              <a:bodyPr/>
              <a:lstStyle/>
              <a:p>
                <a:endParaRPr lang="en-US"/>
              </a:p>
            </p:txBody>
          </p:sp>
          <p:sp>
            <p:nvSpPr>
              <p:cNvPr id="9021" name="Freeform 65"/>
              <p:cNvSpPr>
                <a:spLocks/>
              </p:cNvSpPr>
              <p:nvPr/>
            </p:nvSpPr>
            <p:spPr bwMode="auto">
              <a:xfrm>
                <a:off x="276" y="1927"/>
                <a:ext cx="60" cy="35"/>
              </a:xfrm>
              <a:custGeom>
                <a:avLst/>
                <a:gdLst>
                  <a:gd name="T0" fmla="*/ 59 w 60"/>
                  <a:gd name="T1" fmla="*/ 30 h 35"/>
                  <a:gd name="T2" fmla="*/ 5 w 60"/>
                  <a:gd name="T3" fmla="*/ 0 h 35"/>
                  <a:gd name="T4" fmla="*/ 0 w 60"/>
                  <a:gd name="T5" fmla="*/ 3 h 35"/>
                  <a:gd name="T6" fmla="*/ 52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3"/>
                    </a:lnTo>
                    <a:lnTo>
                      <a:pt x="52" y="34"/>
                    </a:lnTo>
                    <a:lnTo>
                      <a:pt x="59" y="30"/>
                    </a:lnTo>
                  </a:path>
                </a:pathLst>
              </a:custGeom>
              <a:solidFill>
                <a:srgbClr val="CCCCCC"/>
              </a:solidFill>
              <a:ln w="9525" cap="rnd">
                <a:noFill/>
                <a:round/>
                <a:headEnd type="none" w="sm" len="sm"/>
                <a:tailEnd type="none" w="sm" len="sm"/>
              </a:ln>
            </p:spPr>
            <p:txBody>
              <a:bodyPr/>
              <a:lstStyle/>
              <a:p>
                <a:endParaRPr lang="en-US"/>
              </a:p>
            </p:txBody>
          </p:sp>
          <p:sp>
            <p:nvSpPr>
              <p:cNvPr id="9022" name="Freeform 66"/>
              <p:cNvSpPr>
                <a:spLocks/>
              </p:cNvSpPr>
              <p:nvPr/>
            </p:nvSpPr>
            <p:spPr bwMode="auto">
              <a:xfrm>
                <a:off x="329" y="1958"/>
                <a:ext cx="17" cy="17"/>
              </a:xfrm>
              <a:custGeom>
                <a:avLst/>
                <a:gdLst>
                  <a:gd name="T0" fmla="*/ 16 w 17"/>
                  <a:gd name="T1" fmla="*/ 8 h 17"/>
                  <a:gd name="T2" fmla="*/ 16 w 17"/>
                  <a:gd name="T3" fmla="*/ 0 h 17"/>
                  <a:gd name="T4" fmla="*/ 0 w 17"/>
                  <a:gd name="T5" fmla="*/ 6 h 17"/>
                  <a:gd name="T6" fmla="*/ 0 w 17"/>
                  <a:gd name="T7" fmla="*/ 16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6"/>
                    </a:lnTo>
                    <a:lnTo>
                      <a:pt x="0" y="16"/>
                    </a:lnTo>
                    <a:lnTo>
                      <a:pt x="16" y="8"/>
                    </a:lnTo>
                  </a:path>
                </a:pathLst>
              </a:custGeom>
              <a:solidFill>
                <a:srgbClr val="666666"/>
              </a:solidFill>
              <a:ln w="9525" cap="rnd">
                <a:noFill/>
                <a:round/>
                <a:headEnd type="none" w="sm" len="sm"/>
                <a:tailEnd type="none" w="sm" len="sm"/>
              </a:ln>
            </p:spPr>
            <p:txBody>
              <a:bodyPr/>
              <a:lstStyle/>
              <a:p>
                <a:endParaRPr lang="en-US"/>
              </a:p>
            </p:txBody>
          </p:sp>
          <p:sp>
            <p:nvSpPr>
              <p:cNvPr id="9023" name="Freeform 67"/>
              <p:cNvSpPr>
                <a:spLocks/>
              </p:cNvSpPr>
              <p:nvPr/>
            </p:nvSpPr>
            <p:spPr bwMode="auto">
              <a:xfrm>
                <a:off x="293" y="1920"/>
                <a:ext cx="55" cy="37"/>
              </a:xfrm>
              <a:custGeom>
                <a:avLst/>
                <a:gdLst>
                  <a:gd name="T0" fmla="*/ 54 w 55"/>
                  <a:gd name="T1" fmla="*/ 36 h 37"/>
                  <a:gd name="T2" fmla="*/ 54 w 55"/>
                  <a:gd name="T3" fmla="*/ 31 h 37"/>
                  <a:gd name="T4" fmla="*/ 0 w 55"/>
                  <a:gd name="T5" fmla="*/ 0 h 37"/>
                  <a:gd name="T6" fmla="*/ 0 w 55"/>
                  <a:gd name="T7" fmla="*/ 4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1"/>
                    </a:lnTo>
                    <a:lnTo>
                      <a:pt x="0" y="0"/>
                    </a:lnTo>
                    <a:lnTo>
                      <a:pt x="0" y="4"/>
                    </a:lnTo>
                    <a:lnTo>
                      <a:pt x="54" y="36"/>
                    </a:lnTo>
                  </a:path>
                </a:pathLst>
              </a:custGeom>
              <a:solidFill>
                <a:srgbClr val="999999"/>
              </a:solidFill>
              <a:ln w="9525" cap="rnd">
                <a:noFill/>
                <a:round/>
                <a:headEnd type="none" w="sm" len="sm"/>
                <a:tailEnd type="none" w="sm" len="sm"/>
              </a:ln>
            </p:spPr>
            <p:txBody>
              <a:bodyPr/>
              <a:lstStyle/>
              <a:p>
                <a:endParaRPr lang="en-US"/>
              </a:p>
            </p:txBody>
          </p:sp>
          <p:sp>
            <p:nvSpPr>
              <p:cNvPr id="9024" name="Freeform 68"/>
              <p:cNvSpPr>
                <a:spLocks/>
              </p:cNvSpPr>
              <p:nvPr/>
            </p:nvSpPr>
            <p:spPr bwMode="auto">
              <a:xfrm>
                <a:off x="293" y="1916"/>
                <a:ext cx="61" cy="37"/>
              </a:xfrm>
              <a:custGeom>
                <a:avLst/>
                <a:gdLst>
                  <a:gd name="T0" fmla="*/ 60 w 61"/>
                  <a:gd name="T1" fmla="*/ 31 h 37"/>
                  <a:gd name="T2" fmla="*/ 4 w 61"/>
                  <a:gd name="T3" fmla="*/ 0 h 37"/>
                  <a:gd name="T4" fmla="*/ 0 w 61"/>
                  <a:gd name="T5" fmla="*/ 2 h 37"/>
                  <a:gd name="T6" fmla="*/ 53 w 61"/>
                  <a:gd name="T7" fmla="*/ 36 h 37"/>
                  <a:gd name="T8" fmla="*/ 60 w 61"/>
                  <a:gd name="T9" fmla="*/ 31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1"/>
                    </a:moveTo>
                    <a:lnTo>
                      <a:pt x="4" y="0"/>
                    </a:lnTo>
                    <a:lnTo>
                      <a:pt x="0" y="2"/>
                    </a:lnTo>
                    <a:lnTo>
                      <a:pt x="53" y="36"/>
                    </a:lnTo>
                    <a:lnTo>
                      <a:pt x="60" y="31"/>
                    </a:lnTo>
                  </a:path>
                </a:pathLst>
              </a:custGeom>
              <a:solidFill>
                <a:srgbClr val="CCCCCC"/>
              </a:solidFill>
              <a:ln w="9525" cap="rnd">
                <a:noFill/>
                <a:round/>
                <a:headEnd type="none" w="sm" len="sm"/>
                <a:tailEnd type="none" w="sm" len="sm"/>
              </a:ln>
            </p:spPr>
            <p:txBody>
              <a:bodyPr/>
              <a:lstStyle/>
              <a:p>
                <a:endParaRPr lang="en-US"/>
              </a:p>
            </p:txBody>
          </p:sp>
          <p:sp>
            <p:nvSpPr>
              <p:cNvPr id="9025" name="Freeform 69"/>
              <p:cNvSpPr>
                <a:spLocks/>
              </p:cNvSpPr>
              <p:nvPr/>
            </p:nvSpPr>
            <p:spPr bwMode="auto">
              <a:xfrm>
                <a:off x="347" y="1948"/>
                <a:ext cx="17" cy="17"/>
              </a:xfrm>
              <a:custGeom>
                <a:avLst/>
                <a:gdLst>
                  <a:gd name="T0" fmla="*/ 16 w 17"/>
                  <a:gd name="T1" fmla="*/ 9 h 17"/>
                  <a:gd name="T2" fmla="*/ 16 w 17"/>
                  <a:gd name="T3" fmla="*/ 0 h 17"/>
                  <a:gd name="T4" fmla="*/ 0 w 17"/>
                  <a:gd name="T5" fmla="*/ 7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7"/>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026" name="Freeform 70"/>
              <p:cNvSpPr>
                <a:spLocks/>
              </p:cNvSpPr>
              <p:nvPr/>
            </p:nvSpPr>
            <p:spPr bwMode="auto">
              <a:xfrm>
                <a:off x="310" y="1910"/>
                <a:ext cx="56" cy="36"/>
              </a:xfrm>
              <a:custGeom>
                <a:avLst/>
                <a:gdLst>
                  <a:gd name="T0" fmla="*/ 55 w 56"/>
                  <a:gd name="T1" fmla="*/ 35 h 36"/>
                  <a:gd name="T2" fmla="*/ 55 w 56"/>
                  <a:gd name="T3" fmla="*/ 29 h 36"/>
                  <a:gd name="T4" fmla="*/ 0 w 56"/>
                  <a:gd name="T5" fmla="*/ 0 h 36"/>
                  <a:gd name="T6" fmla="*/ 0 w 56"/>
                  <a:gd name="T7" fmla="*/ 4 h 36"/>
                  <a:gd name="T8" fmla="*/ 55 w 56"/>
                  <a:gd name="T9" fmla="*/ 35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5" y="35"/>
                    </a:moveTo>
                    <a:lnTo>
                      <a:pt x="55" y="29"/>
                    </a:lnTo>
                    <a:lnTo>
                      <a:pt x="0" y="0"/>
                    </a:lnTo>
                    <a:lnTo>
                      <a:pt x="0" y="4"/>
                    </a:lnTo>
                    <a:lnTo>
                      <a:pt x="55" y="35"/>
                    </a:lnTo>
                  </a:path>
                </a:pathLst>
              </a:custGeom>
              <a:solidFill>
                <a:srgbClr val="CC9900"/>
              </a:solidFill>
              <a:ln w="9525" cap="rnd">
                <a:noFill/>
                <a:round/>
                <a:headEnd type="none" w="sm" len="sm"/>
                <a:tailEnd type="none" w="sm" len="sm"/>
              </a:ln>
            </p:spPr>
            <p:txBody>
              <a:bodyPr/>
              <a:lstStyle/>
              <a:p>
                <a:endParaRPr lang="en-US"/>
              </a:p>
            </p:txBody>
          </p:sp>
          <p:sp>
            <p:nvSpPr>
              <p:cNvPr id="9027" name="Freeform 71"/>
              <p:cNvSpPr>
                <a:spLocks/>
              </p:cNvSpPr>
              <p:nvPr/>
            </p:nvSpPr>
            <p:spPr bwMode="auto">
              <a:xfrm>
                <a:off x="310" y="1907"/>
                <a:ext cx="60" cy="35"/>
              </a:xfrm>
              <a:custGeom>
                <a:avLst/>
                <a:gdLst>
                  <a:gd name="T0" fmla="*/ 59 w 60"/>
                  <a:gd name="T1" fmla="*/ 30 h 35"/>
                  <a:gd name="T2" fmla="*/ 5 w 60"/>
                  <a:gd name="T3" fmla="*/ 0 h 35"/>
                  <a:gd name="T4" fmla="*/ 0 w 60"/>
                  <a:gd name="T5" fmla="*/ 2 h 35"/>
                  <a:gd name="T6" fmla="*/ 53 w 60"/>
                  <a:gd name="T7" fmla="*/ 34 h 35"/>
                  <a:gd name="T8" fmla="*/ 59 w 60"/>
                  <a:gd name="T9" fmla="*/ 30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59" y="30"/>
                    </a:moveTo>
                    <a:lnTo>
                      <a:pt x="5" y="0"/>
                    </a:lnTo>
                    <a:lnTo>
                      <a:pt x="0" y="2"/>
                    </a:lnTo>
                    <a:lnTo>
                      <a:pt x="53" y="34"/>
                    </a:lnTo>
                    <a:lnTo>
                      <a:pt x="59" y="30"/>
                    </a:lnTo>
                  </a:path>
                </a:pathLst>
              </a:custGeom>
              <a:solidFill>
                <a:srgbClr val="CC9900"/>
              </a:solidFill>
              <a:ln w="9525" cap="rnd">
                <a:noFill/>
                <a:round/>
                <a:headEnd type="none" w="sm" len="sm"/>
                <a:tailEnd type="none" w="sm" len="sm"/>
              </a:ln>
            </p:spPr>
            <p:txBody>
              <a:bodyPr/>
              <a:lstStyle/>
              <a:p>
                <a:endParaRPr lang="en-US"/>
              </a:p>
            </p:txBody>
          </p:sp>
          <p:sp>
            <p:nvSpPr>
              <p:cNvPr id="9028" name="Freeform 72"/>
              <p:cNvSpPr>
                <a:spLocks/>
              </p:cNvSpPr>
              <p:nvPr/>
            </p:nvSpPr>
            <p:spPr bwMode="auto">
              <a:xfrm>
                <a:off x="365" y="1938"/>
                <a:ext cx="17" cy="17"/>
              </a:xfrm>
              <a:custGeom>
                <a:avLst/>
                <a:gdLst>
                  <a:gd name="T0" fmla="*/ 16 w 17"/>
                  <a:gd name="T1" fmla="*/ 9 h 17"/>
                  <a:gd name="T2" fmla="*/ 16 w 17"/>
                  <a:gd name="T3" fmla="*/ 0 h 17"/>
                  <a:gd name="T4" fmla="*/ 0 w 17"/>
                  <a:gd name="T5" fmla="*/ 5 h 17"/>
                  <a:gd name="T6" fmla="*/ 0 w 17"/>
                  <a:gd name="T7" fmla="*/ 16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6" y="0"/>
                    </a:lnTo>
                    <a:lnTo>
                      <a:pt x="0" y="5"/>
                    </a:lnTo>
                    <a:lnTo>
                      <a:pt x="0" y="16"/>
                    </a:lnTo>
                    <a:lnTo>
                      <a:pt x="16" y="9"/>
                    </a:lnTo>
                  </a:path>
                </a:pathLst>
              </a:custGeom>
              <a:solidFill>
                <a:srgbClr val="663300"/>
              </a:solidFill>
              <a:ln w="9525" cap="rnd">
                <a:noFill/>
                <a:round/>
                <a:headEnd type="none" w="sm" len="sm"/>
                <a:tailEnd type="none" w="sm" len="sm"/>
              </a:ln>
            </p:spPr>
            <p:txBody>
              <a:bodyPr/>
              <a:lstStyle/>
              <a:p>
                <a:endParaRPr lang="en-US"/>
              </a:p>
            </p:txBody>
          </p:sp>
          <p:sp>
            <p:nvSpPr>
              <p:cNvPr id="9029" name="Freeform 73"/>
              <p:cNvSpPr>
                <a:spLocks/>
              </p:cNvSpPr>
              <p:nvPr/>
            </p:nvSpPr>
            <p:spPr bwMode="auto">
              <a:xfrm>
                <a:off x="382" y="1927"/>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030" name="Freeform 74"/>
              <p:cNvSpPr>
                <a:spLocks/>
              </p:cNvSpPr>
              <p:nvPr/>
            </p:nvSpPr>
            <p:spPr bwMode="auto">
              <a:xfrm>
                <a:off x="346" y="1890"/>
                <a:ext cx="55" cy="37"/>
              </a:xfrm>
              <a:custGeom>
                <a:avLst/>
                <a:gdLst>
                  <a:gd name="T0" fmla="*/ 54 w 55"/>
                  <a:gd name="T1" fmla="*/ 36 h 37"/>
                  <a:gd name="T2" fmla="*/ 54 w 55"/>
                  <a:gd name="T3" fmla="*/ 30 h 37"/>
                  <a:gd name="T4" fmla="*/ 0 w 55"/>
                  <a:gd name="T5" fmla="*/ 0 h 37"/>
                  <a:gd name="T6" fmla="*/ 0 w 55"/>
                  <a:gd name="T7" fmla="*/ 3 h 37"/>
                  <a:gd name="T8" fmla="*/ 54 w 55"/>
                  <a:gd name="T9" fmla="*/ 36 h 37"/>
                  <a:gd name="T10" fmla="*/ 0 60000 65536"/>
                  <a:gd name="T11" fmla="*/ 0 60000 65536"/>
                  <a:gd name="T12" fmla="*/ 0 60000 65536"/>
                  <a:gd name="T13" fmla="*/ 0 60000 65536"/>
                  <a:gd name="T14" fmla="*/ 0 60000 65536"/>
                  <a:gd name="T15" fmla="*/ 0 w 55"/>
                  <a:gd name="T16" fmla="*/ 0 h 37"/>
                  <a:gd name="T17" fmla="*/ 55 w 55"/>
                  <a:gd name="T18" fmla="*/ 37 h 37"/>
                </a:gdLst>
                <a:ahLst/>
                <a:cxnLst>
                  <a:cxn ang="T10">
                    <a:pos x="T0" y="T1"/>
                  </a:cxn>
                  <a:cxn ang="T11">
                    <a:pos x="T2" y="T3"/>
                  </a:cxn>
                  <a:cxn ang="T12">
                    <a:pos x="T4" y="T5"/>
                  </a:cxn>
                  <a:cxn ang="T13">
                    <a:pos x="T6" y="T7"/>
                  </a:cxn>
                  <a:cxn ang="T14">
                    <a:pos x="T8" y="T9"/>
                  </a:cxn>
                </a:cxnLst>
                <a:rect l="T15" t="T16" r="T17" b="T18"/>
                <a:pathLst>
                  <a:path w="55" h="37">
                    <a:moveTo>
                      <a:pt x="54" y="36"/>
                    </a:moveTo>
                    <a:lnTo>
                      <a:pt x="54" y="30"/>
                    </a:lnTo>
                    <a:lnTo>
                      <a:pt x="0" y="0"/>
                    </a:lnTo>
                    <a:lnTo>
                      <a:pt x="0" y="3"/>
                    </a:lnTo>
                    <a:lnTo>
                      <a:pt x="54" y="36"/>
                    </a:lnTo>
                  </a:path>
                </a:pathLst>
              </a:custGeom>
              <a:solidFill>
                <a:srgbClr val="996600"/>
              </a:solidFill>
              <a:ln w="9525" cap="rnd">
                <a:noFill/>
                <a:round/>
                <a:headEnd type="none" w="sm" len="sm"/>
                <a:tailEnd type="none" w="sm" len="sm"/>
              </a:ln>
            </p:spPr>
            <p:txBody>
              <a:bodyPr/>
              <a:lstStyle/>
              <a:p>
                <a:endParaRPr lang="en-US"/>
              </a:p>
            </p:txBody>
          </p:sp>
          <p:sp>
            <p:nvSpPr>
              <p:cNvPr id="9031" name="Freeform 75"/>
              <p:cNvSpPr>
                <a:spLocks/>
              </p:cNvSpPr>
              <p:nvPr/>
            </p:nvSpPr>
            <p:spPr bwMode="auto">
              <a:xfrm>
                <a:off x="346" y="1885"/>
                <a:ext cx="61" cy="37"/>
              </a:xfrm>
              <a:custGeom>
                <a:avLst/>
                <a:gdLst>
                  <a:gd name="T0" fmla="*/ 60 w 61"/>
                  <a:gd name="T1" fmla="*/ 32 h 37"/>
                  <a:gd name="T2" fmla="*/ 5 w 61"/>
                  <a:gd name="T3" fmla="*/ 0 h 37"/>
                  <a:gd name="T4" fmla="*/ 0 w 61"/>
                  <a:gd name="T5" fmla="*/ 3 h 37"/>
                  <a:gd name="T6" fmla="*/ 53 w 61"/>
                  <a:gd name="T7" fmla="*/ 36 h 37"/>
                  <a:gd name="T8" fmla="*/ 60 w 61"/>
                  <a:gd name="T9" fmla="*/ 32 h 37"/>
                  <a:gd name="T10" fmla="*/ 0 60000 65536"/>
                  <a:gd name="T11" fmla="*/ 0 60000 65536"/>
                  <a:gd name="T12" fmla="*/ 0 60000 65536"/>
                  <a:gd name="T13" fmla="*/ 0 60000 65536"/>
                  <a:gd name="T14" fmla="*/ 0 60000 65536"/>
                  <a:gd name="T15" fmla="*/ 0 w 61"/>
                  <a:gd name="T16" fmla="*/ 0 h 37"/>
                  <a:gd name="T17" fmla="*/ 61 w 61"/>
                  <a:gd name="T18" fmla="*/ 37 h 37"/>
                </a:gdLst>
                <a:ahLst/>
                <a:cxnLst>
                  <a:cxn ang="T10">
                    <a:pos x="T0" y="T1"/>
                  </a:cxn>
                  <a:cxn ang="T11">
                    <a:pos x="T2" y="T3"/>
                  </a:cxn>
                  <a:cxn ang="T12">
                    <a:pos x="T4" y="T5"/>
                  </a:cxn>
                  <a:cxn ang="T13">
                    <a:pos x="T6" y="T7"/>
                  </a:cxn>
                  <a:cxn ang="T14">
                    <a:pos x="T8" y="T9"/>
                  </a:cxn>
                </a:cxnLst>
                <a:rect l="T15" t="T16" r="T17" b="T18"/>
                <a:pathLst>
                  <a:path w="61" h="37">
                    <a:moveTo>
                      <a:pt x="60" y="32"/>
                    </a:moveTo>
                    <a:lnTo>
                      <a:pt x="5" y="0"/>
                    </a:lnTo>
                    <a:lnTo>
                      <a:pt x="0" y="3"/>
                    </a:lnTo>
                    <a:lnTo>
                      <a:pt x="53" y="36"/>
                    </a:lnTo>
                    <a:lnTo>
                      <a:pt x="60" y="32"/>
                    </a:lnTo>
                  </a:path>
                </a:pathLst>
              </a:custGeom>
              <a:solidFill>
                <a:srgbClr val="CC9900"/>
              </a:solidFill>
              <a:ln w="9525" cap="rnd">
                <a:noFill/>
                <a:round/>
                <a:headEnd type="none" w="sm" len="sm"/>
                <a:tailEnd type="none" w="sm" len="sm"/>
              </a:ln>
            </p:spPr>
            <p:txBody>
              <a:bodyPr/>
              <a:lstStyle/>
              <a:p>
                <a:endParaRPr lang="en-US"/>
              </a:p>
            </p:txBody>
          </p:sp>
          <p:sp>
            <p:nvSpPr>
              <p:cNvPr id="9032" name="Freeform 76"/>
              <p:cNvSpPr>
                <a:spLocks/>
              </p:cNvSpPr>
              <p:nvPr/>
            </p:nvSpPr>
            <p:spPr bwMode="auto">
              <a:xfrm>
                <a:off x="400" y="1918"/>
                <a:ext cx="17" cy="17"/>
              </a:xfrm>
              <a:custGeom>
                <a:avLst/>
                <a:gdLst>
                  <a:gd name="T0" fmla="*/ 16 w 17"/>
                  <a:gd name="T1" fmla="*/ 7 h 17"/>
                  <a:gd name="T2" fmla="*/ 16 w 17"/>
                  <a:gd name="T3" fmla="*/ 0 h 17"/>
                  <a:gd name="T4" fmla="*/ 0 w 17"/>
                  <a:gd name="T5" fmla="*/ 5 h 17"/>
                  <a:gd name="T6" fmla="*/ 0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0"/>
                    </a:lnTo>
                    <a:lnTo>
                      <a:pt x="0" y="5"/>
                    </a:lnTo>
                    <a:lnTo>
                      <a:pt x="0" y="16"/>
                    </a:lnTo>
                    <a:lnTo>
                      <a:pt x="16" y="7"/>
                    </a:lnTo>
                  </a:path>
                </a:pathLst>
              </a:custGeom>
              <a:solidFill>
                <a:srgbClr val="663300"/>
              </a:solidFill>
              <a:ln w="9525" cap="rnd">
                <a:noFill/>
                <a:round/>
                <a:headEnd type="none" w="sm" len="sm"/>
                <a:tailEnd type="none" w="sm" len="sm"/>
              </a:ln>
            </p:spPr>
            <p:txBody>
              <a:bodyPr/>
              <a:lstStyle/>
              <a:p>
                <a:endParaRPr lang="en-US"/>
              </a:p>
            </p:txBody>
          </p:sp>
          <p:sp>
            <p:nvSpPr>
              <p:cNvPr id="9033" name="Freeform 77"/>
              <p:cNvSpPr>
                <a:spLocks/>
              </p:cNvSpPr>
              <p:nvPr/>
            </p:nvSpPr>
            <p:spPr bwMode="auto">
              <a:xfrm>
                <a:off x="119" y="2027"/>
                <a:ext cx="17" cy="17"/>
              </a:xfrm>
              <a:custGeom>
                <a:avLst/>
                <a:gdLst>
                  <a:gd name="T0" fmla="*/ 16 w 17"/>
                  <a:gd name="T1" fmla="*/ 16 h 17"/>
                  <a:gd name="T2" fmla="*/ 16 w 17"/>
                  <a:gd name="T3" fmla="*/ 2 h 17"/>
                  <a:gd name="T4" fmla="*/ 0 w 17"/>
                  <a:gd name="T5" fmla="*/ 0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2"/>
                    </a:lnTo>
                    <a:lnTo>
                      <a:pt x="0" y="0"/>
                    </a:lnTo>
                    <a:lnTo>
                      <a:pt x="0" y="12"/>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034" name="Freeform 78"/>
              <p:cNvSpPr>
                <a:spLocks/>
              </p:cNvSpPr>
              <p:nvPr/>
            </p:nvSpPr>
            <p:spPr bwMode="auto">
              <a:xfrm>
                <a:off x="119" y="1882"/>
                <a:ext cx="253" cy="147"/>
              </a:xfrm>
              <a:custGeom>
                <a:avLst/>
                <a:gdLst>
                  <a:gd name="T0" fmla="*/ 252 w 253"/>
                  <a:gd name="T1" fmla="*/ 0 h 147"/>
                  <a:gd name="T2" fmla="*/ 249 w 253"/>
                  <a:gd name="T3" fmla="*/ 0 h 147"/>
                  <a:gd name="T4" fmla="*/ 0 w 253"/>
                  <a:gd name="T5" fmla="*/ 144 h 147"/>
                  <a:gd name="T6" fmla="*/ 1 w 253"/>
                  <a:gd name="T7" fmla="*/ 146 h 147"/>
                  <a:gd name="T8" fmla="*/ 252 w 253"/>
                  <a:gd name="T9" fmla="*/ 0 h 147"/>
                  <a:gd name="T10" fmla="*/ 0 60000 65536"/>
                  <a:gd name="T11" fmla="*/ 0 60000 65536"/>
                  <a:gd name="T12" fmla="*/ 0 60000 65536"/>
                  <a:gd name="T13" fmla="*/ 0 60000 65536"/>
                  <a:gd name="T14" fmla="*/ 0 60000 65536"/>
                  <a:gd name="T15" fmla="*/ 0 w 253"/>
                  <a:gd name="T16" fmla="*/ 0 h 147"/>
                  <a:gd name="T17" fmla="*/ 253 w 253"/>
                  <a:gd name="T18" fmla="*/ 147 h 147"/>
                </a:gdLst>
                <a:ahLst/>
                <a:cxnLst>
                  <a:cxn ang="T10">
                    <a:pos x="T0" y="T1"/>
                  </a:cxn>
                  <a:cxn ang="T11">
                    <a:pos x="T2" y="T3"/>
                  </a:cxn>
                  <a:cxn ang="T12">
                    <a:pos x="T4" y="T5"/>
                  </a:cxn>
                  <a:cxn ang="T13">
                    <a:pos x="T6" y="T7"/>
                  </a:cxn>
                  <a:cxn ang="T14">
                    <a:pos x="T8" y="T9"/>
                  </a:cxn>
                </a:cxnLst>
                <a:rect l="T15" t="T16" r="T17" b="T18"/>
                <a:pathLst>
                  <a:path w="253" h="147">
                    <a:moveTo>
                      <a:pt x="252" y="0"/>
                    </a:moveTo>
                    <a:lnTo>
                      <a:pt x="249" y="0"/>
                    </a:lnTo>
                    <a:lnTo>
                      <a:pt x="0" y="144"/>
                    </a:lnTo>
                    <a:lnTo>
                      <a:pt x="1" y="146"/>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035" name="Freeform 79"/>
              <p:cNvSpPr>
                <a:spLocks/>
              </p:cNvSpPr>
              <p:nvPr/>
            </p:nvSpPr>
            <p:spPr bwMode="auto">
              <a:xfrm>
                <a:off x="121" y="1883"/>
                <a:ext cx="251" cy="149"/>
              </a:xfrm>
              <a:custGeom>
                <a:avLst/>
                <a:gdLst>
                  <a:gd name="T0" fmla="*/ 250 w 251"/>
                  <a:gd name="T1" fmla="*/ 2 h 149"/>
                  <a:gd name="T2" fmla="*/ 250 w 251"/>
                  <a:gd name="T3" fmla="*/ 0 h 149"/>
                  <a:gd name="T4" fmla="*/ 0 w 251"/>
                  <a:gd name="T5" fmla="*/ 143 h 149"/>
                  <a:gd name="T6" fmla="*/ 0 w 251"/>
                  <a:gd name="T7" fmla="*/ 148 h 149"/>
                  <a:gd name="T8" fmla="*/ 250 w 251"/>
                  <a:gd name="T9" fmla="*/ 2 h 149"/>
                  <a:gd name="T10" fmla="*/ 0 60000 65536"/>
                  <a:gd name="T11" fmla="*/ 0 60000 65536"/>
                  <a:gd name="T12" fmla="*/ 0 60000 65536"/>
                  <a:gd name="T13" fmla="*/ 0 60000 65536"/>
                  <a:gd name="T14" fmla="*/ 0 60000 65536"/>
                  <a:gd name="T15" fmla="*/ 0 w 251"/>
                  <a:gd name="T16" fmla="*/ 0 h 149"/>
                  <a:gd name="T17" fmla="*/ 251 w 251"/>
                  <a:gd name="T18" fmla="*/ 149 h 149"/>
                </a:gdLst>
                <a:ahLst/>
                <a:cxnLst>
                  <a:cxn ang="T10">
                    <a:pos x="T0" y="T1"/>
                  </a:cxn>
                  <a:cxn ang="T11">
                    <a:pos x="T2" y="T3"/>
                  </a:cxn>
                  <a:cxn ang="T12">
                    <a:pos x="T4" y="T5"/>
                  </a:cxn>
                  <a:cxn ang="T13">
                    <a:pos x="T6" y="T7"/>
                  </a:cxn>
                  <a:cxn ang="T14">
                    <a:pos x="T8" y="T9"/>
                  </a:cxn>
                </a:cxnLst>
                <a:rect l="T15" t="T16" r="T17" b="T18"/>
                <a:pathLst>
                  <a:path w="251" h="149">
                    <a:moveTo>
                      <a:pt x="250" y="2"/>
                    </a:moveTo>
                    <a:lnTo>
                      <a:pt x="250" y="0"/>
                    </a:lnTo>
                    <a:lnTo>
                      <a:pt x="0" y="143"/>
                    </a:lnTo>
                    <a:lnTo>
                      <a:pt x="0" y="148"/>
                    </a:lnTo>
                    <a:lnTo>
                      <a:pt x="250" y="2"/>
                    </a:lnTo>
                  </a:path>
                </a:pathLst>
              </a:custGeom>
              <a:solidFill>
                <a:srgbClr val="666666"/>
              </a:solidFill>
              <a:ln w="9525" cap="rnd">
                <a:noFill/>
                <a:round/>
                <a:headEnd type="none" w="sm" len="sm"/>
                <a:tailEnd type="none" w="sm" len="sm"/>
              </a:ln>
            </p:spPr>
            <p:txBody>
              <a:bodyPr/>
              <a:lstStyle/>
              <a:p>
                <a:endParaRPr lang="en-US"/>
              </a:p>
            </p:txBody>
          </p:sp>
          <p:sp>
            <p:nvSpPr>
              <p:cNvPr id="9036" name="Freeform 80"/>
              <p:cNvSpPr>
                <a:spLocks/>
              </p:cNvSpPr>
              <p:nvPr/>
            </p:nvSpPr>
            <p:spPr bwMode="auto">
              <a:xfrm>
                <a:off x="154" y="2047"/>
                <a:ext cx="17" cy="17"/>
              </a:xfrm>
              <a:custGeom>
                <a:avLst/>
                <a:gdLst>
                  <a:gd name="T0" fmla="*/ 16 w 17"/>
                  <a:gd name="T1" fmla="*/ 16 h 17"/>
                  <a:gd name="T2" fmla="*/ 16 w 17"/>
                  <a:gd name="T3" fmla="*/ 3 h 17"/>
                  <a:gd name="T4" fmla="*/ 0 w 17"/>
                  <a:gd name="T5" fmla="*/ 0 h 17"/>
                  <a:gd name="T6" fmla="*/ 0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3"/>
                    </a:lnTo>
                    <a:lnTo>
                      <a:pt x="0" y="0"/>
                    </a:lnTo>
                    <a:lnTo>
                      <a:pt x="0" y="11"/>
                    </a:lnTo>
                    <a:lnTo>
                      <a:pt x="16" y="16"/>
                    </a:lnTo>
                  </a:path>
                </a:pathLst>
              </a:custGeom>
              <a:solidFill>
                <a:srgbClr val="999999"/>
              </a:solidFill>
              <a:ln w="9525" cap="rnd">
                <a:noFill/>
                <a:round/>
                <a:headEnd type="none" w="sm" len="sm"/>
                <a:tailEnd type="none" w="sm" len="sm"/>
              </a:ln>
            </p:spPr>
            <p:txBody>
              <a:bodyPr/>
              <a:lstStyle/>
              <a:p>
                <a:endParaRPr lang="en-US"/>
              </a:p>
            </p:txBody>
          </p:sp>
          <p:sp>
            <p:nvSpPr>
              <p:cNvPr id="9037" name="Freeform 81"/>
              <p:cNvSpPr>
                <a:spLocks/>
              </p:cNvSpPr>
              <p:nvPr/>
            </p:nvSpPr>
            <p:spPr bwMode="auto">
              <a:xfrm>
                <a:off x="154" y="1903"/>
                <a:ext cx="253" cy="146"/>
              </a:xfrm>
              <a:custGeom>
                <a:avLst/>
                <a:gdLst>
                  <a:gd name="T0" fmla="*/ 252 w 253"/>
                  <a:gd name="T1" fmla="*/ 0 h 146"/>
                  <a:gd name="T2" fmla="*/ 249 w 253"/>
                  <a:gd name="T3" fmla="*/ 0 h 146"/>
                  <a:gd name="T4" fmla="*/ 0 w 253"/>
                  <a:gd name="T5" fmla="*/ 143 h 146"/>
                  <a:gd name="T6" fmla="*/ 1 w 253"/>
                  <a:gd name="T7" fmla="*/ 145 h 146"/>
                  <a:gd name="T8" fmla="*/ 252 w 253"/>
                  <a:gd name="T9" fmla="*/ 0 h 146"/>
                  <a:gd name="T10" fmla="*/ 0 60000 65536"/>
                  <a:gd name="T11" fmla="*/ 0 60000 65536"/>
                  <a:gd name="T12" fmla="*/ 0 60000 65536"/>
                  <a:gd name="T13" fmla="*/ 0 60000 65536"/>
                  <a:gd name="T14" fmla="*/ 0 60000 65536"/>
                  <a:gd name="T15" fmla="*/ 0 w 253"/>
                  <a:gd name="T16" fmla="*/ 0 h 146"/>
                  <a:gd name="T17" fmla="*/ 253 w 253"/>
                  <a:gd name="T18" fmla="*/ 146 h 146"/>
                </a:gdLst>
                <a:ahLst/>
                <a:cxnLst>
                  <a:cxn ang="T10">
                    <a:pos x="T0" y="T1"/>
                  </a:cxn>
                  <a:cxn ang="T11">
                    <a:pos x="T2" y="T3"/>
                  </a:cxn>
                  <a:cxn ang="T12">
                    <a:pos x="T4" y="T5"/>
                  </a:cxn>
                  <a:cxn ang="T13">
                    <a:pos x="T6" y="T7"/>
                  </a:cxn>
                  <a:cxn ang="T14">
                    <a:pos x="T8" y="T9"/>
                  </a:cxn>
                </a:cxnLst>
                <a:rect l="T15" t="T16" r="T17" b="T18"/>
                <a:pathLst>
                  <a:path w="253" h="146">
                    <a:moveTo>
                      <a:pt x="252" y="0"/>
                    </a:moveTo>
                    <a:lnTo>
                      <a:pt x="249" y="0"/>
                    </a:lnTo>
                    <a:lnTo>
                      <a:pt x="0" y="143"/>
                    </a:lnTo>
                    <a:lnTo>
                      <a:pt x="1" y="145"/>
                    </a:lnTo>
                    <a:lnTo>
                      <a:pt x="252" y="0"/>
                    </a:lnTo>
                  </a:path>
                </a:pathLst>
              </a:custGeom>
              <a:solidFill>
                <a:srgbClr val="CCCCCC"/>
              </a:solidFill>
              <a:ln w="9525" cap="rnd">
                <a:noFill/>
                <a:round/>
                <a:headEnd type="none" w="sm" len="sm"/>
                <a:tailEnd type="none" w="sm" len="sm"/>
              </a:ln>
            </p:spPr>
            <p:txBody>
              <a:bodyPr/>
              <a:lstStyle/>
              <a:p>
                <a:endParaRPr lang="en-US"/>
              </a:p>
            </p:txBody>
          </p:sp>
          <p:sp>
            <p:nvSpPr>
              <p:cNvPr id="9038" name="Freeform 82"/>
              <p:cNvSpPr>
                <a:spLocks/>
              </p:cNvSpPr>
              <p:nvPr/>
            </p:nvSpPr>
            <p:spPr bwMode="auto">
              <a:xfrm>
                <a:off x="156" y="1904"/>
                <a:ext cx="251" cy="148"/>
              </a:xfrm>
              <a:custGeom>
                <a:avLst/>
                <a:gdLst>
                  <a:gd name="T0" fmla="*/ 250 w 251"/>
                  <a:gd name="T1" fmla="*/ 3 h 148"/>
                  <a:gd name="T2" fmla="*/ 250 w 251"/>
                  <a:gd name="T3" fmla="*/ 0 h 148"/>
                  <a:gd name="T4" fmla="*/ 0 w 251"/>
                  <a:gd name="T5" fmla="*/ 143 h 148"/>
                  <a:gd name="T6" fmla="*/ 0 w 251"/>
                  <a:gd name="T7" fmla="*/ 147 h 148"/>
                  <a:gd name="T8" fmla="*/ 250 w 251"/>
                  <a:gd name="T9" fmla="*/ 3 h 148"/>
                  <a:gd name="T10" fmla="*/ 0 60000 65536"/>
                  <a:gd name="T11" fmla="*/ 0 60000 65536"/>
                  <a:gd name="T12" fmla="*/ 0 60000 65536"/>
                  <a:gd name="T13" fmla="*/ 0 60000 65536"/>
                  <a:gd name="T14" fmla="*/ 0 60000 65536"/>
                  <a:gd name="T15" fmla="*/ 0 w 251"/>
                  <a:gd name="T16" fmla="*/ 0 h 148"/>
                  <a:gd name="T17" fmla="*/ 251 w 251"/>
                  <a:gd name="T18" fmla="*/ 148 h 148"/>
                </a:gdLst>
                <a:ahLst/>
                <a:cxnLst>
                  <a:cxn ang="T10">
                    <a:pos x="T0" y="T1"/>
                  </a:cxn>
                  <a:cxn ang="T11">
                    <a:pos x="T2" y="T3"/>
                  </a:cxn>
                  <a:cxn ang="T12">
                    <a:pos x="T4" y="T5"/>
                  </a:cxn>
                  <a:cxn ang="T13">
                    <a:pos x="T6" y="T7"/>
                  </a:cxn>
                  <a:cxn ang="T14">
                    <a:pos x="T8" y="T9"/>
                  </a:cxn>
                </a:cxnLst>
                <a:rect l="T15" t="T16" r="T17" b="T18"/>
                <a:pathLst>
                  <a:path w="251" h="148">
                    <a:moveTo>
                      <a:pt x="250" y="3"/>
                    </a:moveTo>
                    <a:lnTo>
                      <a:pt x="250" y="0"/>
                    </a:lnTo>
                    <a:lnTo>
                      <a:pt x="0" y="143"/>
                    </a:lnTo>
                    <a:lnTo>
                      <a:pt x="0" y="147"/>
                    </a:lnTo>
                    <a:lnTo>
                      <a:pt x="250" y="3"/>
                    </a:lnTo>
                  </a:path>
                </a:pathLst>
              </a:custGeom>
              <a:solidFill>
                <a:srgbClr val="666666"/>
              </a:solidFill>
              <a:ln w="9525" cap="rnd">
                <a:noFill/>
                <a:round/>
                <a:headEnd type="none" w="sm" len="sm"/>
                <a:tailEnd type="none" w="sm" len="sm"/>
              </a:ln>
            </p:spPr>
            <p:txBody>
              <a:bodyPr/>
              <a:lstStyle/>
              <a:p>
                <a:endParaRPr lang="en-US"/>
              </a:p>
            </p:txBody>
          </p:sp>
          <p:sp>
            <p:nvSpPr>
              <p:cNvPr id="9039" name="Freeform 83"/>
              <p:cNvSpPr>
                <a:spLocks/>
              </p:cNvSpPr>
              <p:nvPr/>
            </p:nvSpPr>
            <p:spPr bwMode="auto">
              <a:xfrm>
                <a:off x="149" y="1994"/>
                <a:ext cx="17" cy="17"/>
              </a:xfrm>
              <a:custGeom>
                <a:avLst/>
                <a:gdLst>
                  <a:gd name="T0" fmla="*/ 4 w 17"/>
                  <a:gd name="T1" fmla="*/ 14 h 17"/>
                  <a:gd name="T2" fmla="*/ 1 w 17"/>
                  <a:gd name="T3" fmla="*/ 13 h 17"/>
                  <a:gd name="T4" fmla="*/ 0 w 17"/>
                  <a:gd name="T5" fmla="*/ 13 h 17"/>
                  <a:gd name="T6" fmla="*/ 0 w 17"/>
                  <a:gd name="T7" fmla="*/ 12 h 17"/>
                  <a:gd name="T8" fmla="*/ 0 w 17"/>
                  <a:gd name="T9" fmla="*/ 10 h 17"/>
                  <a:gd name="T10" fmla="*/ 0 w 17"/>
                  <a:gd name="T11" fmla="*/ 6 h 17"/>
                  <a:gd name="T12" fmla="*/ 1 w 17"/>
                  <a:gd name="T13" fmla="*/ 4 h 17"/>
                  <a:gd name="T14" fmla="*/ 4 w 17"/>
                  <a:gd name="T15" fmla="*/ 2 h 17"/>
                  <a:gd name="T16" fmla="*/ 6 w 17"/>
                  <a:gd name="T17" fmla="*/ 0 h 17"/>
                  <a:gd name="T18" fmla="*/ 9 w 17"/>
                  <a:gd name="T19" fmla="*/ 0 h 17"/>
                  <a:gd name="T20" fmla="*/ 12 w 17"/>
                  <a:gd name="T21" fmla="*/ 0 h 17"/>
                  <a:gd name="T22" fmla="*/ 14 w 17"/>
                  <a:gd name="T23" fmla="*/ 0 h 17"/>
                  <a:gd name="T24" fmla="*/ 14 w 17"/>
                  <a:gd name="T25" fmla="*/ 1 h 17"/>
                  <a:gd name="T26" fmla="*/ 16 w 17"/>
                  <a:gd name="T27" fmla="*/ 2 h 17"/>
                  <a:gd name="T28" fmla="*/ 16 w 17"/>
                  <a:gd name="T29" fmla="*/ 4 h 17"/>
                  <a:gd name="T30" fmla="*/ 16 w 17"/>
                  <a:gd name="T31" fmla="*/ 6 h 17"/>
                  <a:gd name="T32" fmla="*/ 14 w 17"/>
                  <a:gd name="T33" fmla="*/ 10 h 17"/>
                  <a:gd name="T34" fmla="*/ 12 w 17"/>
                  <a:gd name="T35" fmla="*/ 12 h 17"/>
                  <a:gd name="T36" fmla="*/ 9 w 17"/>
                  <a:gd name="T37" fmla="*/ 14 h 17"/>
                  <a:gd name="T38" fmla="*/ 6 w 17"/>
                  <a:gd name="T39" fmla="*/ 16 h 17"/>
                  <a:gd name="T40" fmla="*/ 4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4" y="14"/>
                    </a:moveTo>
                    <a:lnTo>
                      <a:pt x="1" y="13"/>
                    </a:lnTo>
                    <a:lnTo>
                      <a:pt x="0" y="13"/>
                    </a:lnTo>
                    <a:lnTo>
                      <a:pt x="0" y="12"/>
                    </a:lnTo>
                    <a:lnTo>
                      <a:pt x="0" y="10"/>
                    </a:lnTo>
                    <a:lnTo>
                      <a:pt x="0" y="6"/>
                    </a:lnTo>
                    <a:lnTo>
                      <a:pt x="1" y="4"/>
                    </a:lnTo>
                    <a:lnTo>
                      <a:pt x="4" y="2"/>
                    </a:lnTo>
                    <a:lnTo>
                      <a:pt x="6" y="0"/>
                    </a:lnTo>
                    <a:lnTo>
                      <a:pt x="9" y="0"/>
                    </a:lnTo>
                    <a:lnTo>
                      <a:pt x="12" y="0"/>
                    </a:lnTo>
                    <a:lnTo>
                      <a:pt x="14" y="0"/>
                    </a:lnTo>
                    <a:lnTo>
                      <a:pt x="14" y="1"/>
                    </a:lnTo>
                    <a:lnTo>
                      <a:pt x="16" y="2"/>
                    </a:lnTo>
                    <a:lnTo>
                      <a:pt x="16" y="4"/>
                    </a:lnTo>
                    <a:lnTo>
                      <a:pt x="16" y="6"/>
                    </a:lnTo>
                    <a:lnTo>
                      <a:pt x="14" y="10"/>
                    </a:lnTo>
                    <a:lnTo>
                      <a:pt x="12" y="12"/>
                    </a:lnTo>
                    <a:lnTo>
                      <a:pt x="9" y="14"/>
                    </a:lnTo>
                    <a:lnTo>
                      <a:pt x="6" y="16"/>
                    </a:lnTo>
                    <a:lnTo>
                      <a:pt x="4" y="14"/>
                    </a:lnTo>
                  </a:path>
                </a:pathLst>
              </a:custGeom>
              <a:solidFill>
                <a:srgbClr val="999999"/>
              </a:solidFill>
              <a:ln w="9525" cap="rnd">
                <a:noFill/>
                <a:round/>
                <a:headEnd type="none" w="sm" len="sm"/>
                <a:tailEnd type="none" w="sm" len="sm"/>
              </a:ln>
            </p:spPr>
            <p:txBody>
              <a:bodyPr/>
              <a:lstStyle/>
              <a:p>
                <a:endParaRPr lang="en-US"/>
              </a:p>
            </p:txBody>
          </p:sp>
          <p:sp>
            <p:nvSpPr>
              <p:cNvPr id="9040" name="Freeform 84"/>
              <p:cNvSpPr>
                <a:spLocks/>
              </p:cNvSpPr>
              <p:nvPr/>
            </p:nvSpPr>
            <p:spPr bwMode="auto">
              <a:xfrm>
                <a:off x="151" y="1995"/>
                <a:ext cx="17" cy="17"/>
              </a:xfrm>
              <a:custGeom>
                <a:avLst/>
                <a:gdLst>
                  <a:gd name="T0" fmla="*/ 14 w 17"/>
                  <a:gd name="T1" fmla="*/ 9 h 17"/>
                  <a:gd name="T2" fmla="*/ 16 w 17"/>
                  <a:gd name="T3" fmla="*/ 6 h 17"/>
                  <a:gd name="T4" fmla="*/ 16 w 17"/>
                  <a:gd name="T5" fmla="*/ 3 h 17"/>
                  <a:gd name="T6" fmla="*/ 16 w 17"/>
                  <a:gd name="T7" fmla="*/ 1 h 17"/>
                  <a:gd name="T8" fmla="*/ 14 w 17"/>
                  <a:gd name="T9" fmla="*/ 0 h 17"/>
                  <a:gd name="T10" fmla="*/ 14 w 17"/>
                  <a:gd name="T11" fmla="*/ 0 h 17"/>
                  <a:gd name="T12" fmla="*/ 13 w 17"/>
                  <a:gd name="T13" fmla="*/ 0 h 17"/>
                  <a:gd name="T14" fmla="*/ 11 w 17"/>
                  <a:gd name="T15" fmla="*/ 0 h 17"/>
                  <a:gd name="T16" fmla="*/ 8 w 17"/>
                  <a:gd name="T17" fmla="*/ 0 h 17"/>
                  <a:gd name="T18" fmla="*/ 5 w 17"/>
                  <a:gd name="T19" fmla="*/ 1 h 17"/>
                  <a:gd name="T20" fmla="*/ 2 w 17"/>
                  <a:gd name="T21" fmla="*/ 5 h 17"/>
                  <a:gd name="T22" fmla="*/ 1 w 17"/>
                  <a:gd name="T23" fmla="*/ 7 h 17"/>
                  <a:gd name="T24" fmla="*/ 0 w 17"/>
                  <a:gd name="T25" fmla="*/ 11 h 17"/>
                  <a:gd name="T26" fmla="*/ 1 w 17"/>
                  <a:gd name="T27" fmla="*/ 13 h 17"/>
                  <a:gd name="T28" fmla="*/ 1 w 17"/>
                  <a:gd name="T29" fmla="*/ 14 h 17"/>
                  <a:gd name="T30" fmla="*/ 2 w 17"/>
                  <a:gd name="T31" fmla="*/ 14 h 17"/>
                  <a:gd name="T32" fmla="*/ 4 w 17"/>
                  <a:gd name="T33" fmla="*/ 16 h 17"/>
                  <a:gd name="T34" fmla="*/ 5 w 17"/>
                  <a:gd name="T35" fmla="*/ 16 h 17"/>
                  <a:gd name="T36" fmla="*/ 8 w 17"/>
                  <a:gd name="T37" fmla="*/ 14 h 17"/>
                  <a:gd name="T38" fmla="*/ 11 w 17"/>
                  <a:gd name="T39" fmla="*/ 12 h 17"/>
                  <a:gd name="T40" fmla="*/ 14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9"/>
                    </a:moveTo>
                    <a:lnTo>
                      <a:pt x="16" y="6"/>
                    </a:lnTo>
                    <a:lnTo>
                      <a:pt x="16" y="3"/>
                    </a:lnTo>
                    <a:lnTo>
                      <a:pt x="16" y="1"/>
                    </a:lnTo>
                    <a:lnTo>
                      <a:pt x="14" y="0"/>
                    </a:lnTo>
                    <a:lnTo>
                      <a:pt x="13" y="0"/>
                    </a:lnTo>
                    <a:lnTo>
                      <a:pt x="11" y="0"/>
                    </a:lnTo>
                    <a:lnTo>
                      <a:pt x="8" y="0"/>
                    </a:lnTo>
                    <a:lnTo>
                      <a:pt x="5" y="1"/>
                    </a:lnTo>
                    <a:lnTo>
                      <a:pt x="2" y="5"/>
                    </a:lnTo>
                    <a:lnTo>
                      <a:pt x="1" y="7"/>
                    </a:lnTo>
                    <a:lnTo>
                      <a:pt x="0" y="11"/>
                    </a:lnTo>
                    <a:lnTo>
                      <a:pt x="1" y="13"/>
                    </a:lnTo>
                    <a:lnTo>
                      <a:pt x="1" y="14"/>
                    </a:lnTo>
                    <a:lnTo>
                      <a:pt x="2" y="14"/>
                    </a:lnTo>
                    <a:lnTo>
                      <a:pt x="4" y="16"/>
                    </a:lnTo>
                    <a:lnTo>
                      <a:pt x="5" y="16"/>
                    </a:lnTo>
                    <a:lnTo>
                      <a:pt x="8" y="14"/>
                    </a:lnTo>
                    <a:lnTo>
                      <a:pt x="11" y="12"/>
                    </a:lnTo>
                    <a:lnTo>
                      <a:pt x="14" y="9"/>
                    </a:lnTo>
                  </a:path>
                </a:pathLst>
              </a:custGeom>
              <a:solidFill>
                <a:srgbClr val="333333"/>
              </a:solidFill>
              <a:ln w="9525" cap="rnd">
                <a:noFill/>
                <a:round/>
                <a:headEnd type="none" w="sm" len="sm"/>
                <a:tailEnd type="none" w="sm" len="sm"/>
              </a:ln>
            </p:spPr>
            <p:txBody>
              <a:bodyPr/>
              <a:lstStyle/>
              <a:p>
                <a:endParaRPr lang="en-US"/>
              </a:p>
            </p:txBody>
          </p:sp>
          <p:sp>
            <p:nvSpPr>
              <p:cNvPr id="9041" name="Freeform 85"/>
              <p:cNvSpPr>
                <a:spLocks/>
              </p:cNvSpPr>
              <p:nvPr/>
            </p:nvSpPr>
            <p:spPr bwMode="auto">
              <a:xfrm>
                <a:off x="152" y="1996"/>
                <a:ext cx="17" cy="17"/>
              </a:xfrm>
              <a:custGeom>
                <a:avLst/>
                <a:gdLst>
                  <a:gd name="T0" fmla="*/ 14 w 17"/>
                  <a:gd name="T1" fmla="*/ 9 h 17"/>
                  <a:gd name="T2" fmla="*/ 16 w 17"/>
                  <a:gd name="T3" fmla="*/ 6 h 17"/>
                  <a:gd name="T4" fmla="*/ 16 w 17"/>
                  <a:gd name="T5" fmla="*/ 5 h 17"/>
                  <a:gd name="T6" fmla="*/ 16 w 17"/>
                  <a:gd name="T7" fmla="*/ 2 h 17"/>
                  <a:gd name="T8" fmla="*/ 14 w 17"/>
                  <a:gd name="T9" fmla="*/ 0 h 17"/>
                  <a:gd name="T10" fmla="*/ 12 w 17"/>
                  <a:gd name="T11" fmla="*/ 0 h 17"/>
                  <a:gd name="T12" fmla="*/ 8 w 17"/>
                  <a:gd name="T13" fmla="*/ 0 h 17"/>
                  <a:gd name="T14" fmla="*/ 5 w 17"/>
                  <a:gd name="T15" fmla="*/ 2 h 17"/>
                  <a:gd name="T16" fmla="*/ 3 w 17"/>
                  <a:gd name="T17" fmla="*/ 5 h 17"/>
                  <a:gd name="T18" fmla="*/ 1 w 17"/>
                  <a:gd name="T19" fmla="*/ 8 h 17"/>
                  <a:gd name="T20" fmla="*/ 0 w 17"/>
                  <a:gd name="T21" fmla="*/ 11 h 17"/>
                  <a:gd name="T22" fmla="*/ 1 w 17"/>
                  <a:gd name="T23" fmla="*/ 14 h 17"/>
                  <a:gd name="T24" fmla="*/ 3 w 17"/>
                  <a:gd name="T25" fmla="*/ 16 h 17"/>
                  <a:gd name="T26" fmla="*/ 5 w 17"/>
                  <a:gd name="T27" fmla="*/ 16 h 17"/>
                  <a:gd name="T28" fmla="*/ 8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5"/>
                    </a:lnTo>
                    <a:lnTo>
                      <a:pt x="16" y="2"/>
                    </a:lnTo>
                    <a:lnTo>
                      <a:pt x="14" y="0"/>
                    </a:lnTo>
                    <a:lnTo>
                      <a:pt x="12" y="0"/>
                    </a:lnTo>
                    <a:lnTo>
                      <a:pt x="8" y="0"/>
                    </a:lnTo>
                    <a:lnTo>
                      <a:pt x="5" y="2"/>
                    </a:lnTo>
                    <a:lnTo>
                      <a:pt x="3" y="5"/>
                    </a:lnTo>
                    <a:lnTo>
                      <a:pt x="1" y="8"/>
                    </a:lnTo>
                    <a:lnTo>
                      <a:pt x="0" y="11"/>
                    </a:lnTo>
                    <a:lnTo>
                      <a:pt x="1" y="14"/>
                    </a:lnTo>
                    <a:lnTo>
                      <a:pt x="3" y="16"/>
                    </a:lnTo>
                    <a:lnTo>
                      <a:pt x="5" y="16"/>
                    </a:lnTo>
                    <a:lnTo>
                      <a:pt x="8"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042" name="Freeform 86"/>
              <p:cNvSpPr>
                <a:spLocks/>
              </p:cNvSpPr>
              <p:nvPr/>
            </p:nvSpPr>
            <p:spPr bwMode="auto">
              <a:xfrm>
                <a:off x="184" y="2013"/>
                <a:ext cx="17" cy="17"/>
              </a:xfrm>
              <a:custGeom>
                <a:avLst/>
                <a:gdLst>
                  <a:gd name="T0" fmla="*/ 3 w 17"/>
                  <a:gd name="T1" fmla="*/ 14 h 17"/>
                  <a:gd name="T2" fmla="*/ 0 w 17"/>
                  <a:gd name="T3" fmla="*/ 14 h 17"/>
                  <a:gd name="T4" fmla="*/ 0 w 17"/>
                  <a:gd name="T5" fmla="*/ 13 h 17"/>
                  <a:gd name="T6" fmla="*/ 0 w 17"/>
                  <a:gd name="T7" fmla="*/ 12 h 17"/>
                  <a:gd name="T8" fmla="*/ 0 w 17"/>
                  <a:gd name="T9" fmla="*/ 10 h 17"/>
                  <a:gd name="T10" fmla="*/ 0 w 17"/>
                  <a:gd name="T11" fmla="*/ 7 h 17"/>
                  <a:gd name="T12" fmla="*/ 0 w 17"/>
                  <a:gd name="T13" fmla="*/ 4 h 17"/>
                  <a:gd name="T14" fmla="*/ 3 w 17"/>
                  <a:gd name="T15" fmla="*/ 2 h 17"/>
                  <a:gd name="T16" fmla="*/ 6 w 17"/>
                  <a:gd name="T17" fmla="*/ 0 h 17"/>
                  <a:gd name="T18" fmla="*/ 8 w 17"/>
                  <a:gd name="T19" fmla="*/ 0 h 17"/>
                  <a:gd name="T20" fmla="*/ 11 w 17"/>
                  <a:gd name="T21" fmla="*/ 0 h 17"/>
                  <a:gd name="T22" fmla="*/ 14 w 17"/>
                  <a:gd name="T23" fmla="*/ 1 h 17"/>
                  <a:gd name="T24" fmla="*/ 16 w 17"/>
                  <a:gd name="T25" fmla="*/ 1 h 17"/>
                  <a:gd name="T26" fmla="*/ 16 w 17"/>
                  <a:gd name="T27" fmla="*/ 2 h 17"/>
                  <a:gd name="T28" fmla="*/ 16 w 17"/>
                  <a:gd name="T29" fmla="*/ 4 h 17"/>
                  <a:gd name="T30" fmla="*/ 16 w 17"/>
                  <a:gd name="T31" fmla="*/ 7 h 17"/>
                  <a:gd name="T32" fmla="*/ 14 w 17"/>
                  <a:gd name="T33" fmla="*/ 10 h 17"/>
                  <a:gd name="T34" fmla="*/ 11 w 17"/>
                  <a:gd name="T35" fmla="*/ 12 h 17"/>
                  <a:gd name="T36" fmla="*/ 8 w 17"/>
                  <a:gd name="T37" fmla="*/ 14 h 17"/>
                  <a:gd name="T38" fmla="*/ 6 w 17"/>
                  <a:gd name="T39" fmla="*/ 16 h 17"/>
                  <a:gd name="T40" fmla="*/ 3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3" y="14"/>
                    </a:moveTo>
                    <a:lnTo>
                      <a:pt x="0" y="14"/>
                    </a:lnTo>
                    <a:lnTo>
                      <a:pt x="0" y="13"/>
                    </a:lnTo>
                    <a:lnTo>
                      <a:pt x="0" y="12"/>
                    </a:lnTo>
                    <a:lnTo>
                      <a:pt x="0" y="10"/>
                    </a:lnTo>
                    <a:lnTo>
                      <a:pt x="0" y="7"/>
                    </a:lnTo>
                    <a:lnTo>
                      <a:pt x="0" y="4"/>
                    </a:lnTo>
                    <a:lnTo>
                      <a:pt x="3" y="2"/>
                    </a:lnTo>
                    <a:lnTo>
                      <a:pt x="6" y="0"/>
                    </a:lnTo>
                    <a:lnTo>
                      <a:pt x="8" y="0"/>
                    </a:lnTo>
                    <a:lnTo>
                      <a:pt x="11" y="0"/>
                    </a:lnTo>
                    <a:lnTo>
                      <a:pt x="14" y="1"/>
                    </a:lnTo>
                    <a:lnTo>
                      <a:pt x="16" y="1"/>
                    </a:lnTo>
                    <a:lnTo>
                      <a:pt x="16" y="2"/>
                    </a:lnTo>
                    <a:lnTo>
                      <a:pt x="16" y="4"/>
                    </a:lnTo>
                    <a:lnTo>
                      <a:pt x="16" y="7"/>
                    </a:lnTo>
                    <a:lnTo>
                      <a:pt x="14" y="10"/>
                    </a:lnTo>
                    <a:lnTo>
                      <a:pt x="11" y="12"/>
                    </a:lnTo>
                    <a:lnTo>
                      <a:pt x="8" y="14"/>
                    </a:lnTo>
                    <a:lnTo>
                      <a:pt x="6" y="16"/>
                    </a:lnTo>
                    <a:lnTo>
                      <a:pt x="3" y="14"/>
                    </a:lnTo>
                  </a:path>
                </a:pathLst>
              </a:custGeom>
              <a:solidFill>
                <a:srgbClr val="999999"/>
              </a:solidFill>
              <a:ln w="9525" cap="rnd">
                <a:noFill/>
                <a:round/>
                <a:headEnd type="none" w="sm" len="sm"/>
                <a:tailEnd type="none" w="sm" len="sm"/>
              </a:ln>
            </p:spPr>
            <p:txBody>
              <a:bodyPr/>
              <a:lstStyle/>
              <a:p>
                <a:endParaRPr lang="en-US"/>
              </a:p>
            </p:txBody>
          </p:sp>
          <p:sp>
            <p:nvSpPr>
              <p:cNvPr id="9043" name="Freeform 87"/>
              <p:cNvSpPr>
                <a:spLocks/>
              </p:cNvSpPr>
              <p:nvPr/>
            </p:nvSpPr>
            <p:spPr bwMode="auto">
              <a:xfrm>
                <a:off x="185" y="2014"/>
                <a:ext cx="17" cy="17"/>
              </a:xfrm>
              <a:custGeom>
                <a:avLst/>
                <a:gdLst>
                  <a:gd name="T0" fmla="*/ 14 w 17"/>
                  <a:gd name="T1" fmla="*/ 10 h 17"/>
                  <a:gd name="T2" fmla="*/ 16 w 17"/>
                  <a:gd name="T3" fmla="*/ 6 h 17"/>
                  <a:gd name="T4" fmla="*/ 16 w 17"/>
                  <a:gd name="T5" fmla="*/ 3 h 17"/>
                  <a:gd name="T6" fmla="*/ 16 w 17"/>
                  <a:gd name="T7" fmla="*/ 1 h 17"/>
                  <a:gd name="T8" fmla="*/ 16 w 17"/>
                  <a:gd name="T9" fmla="*/ 0 h 17"/>
                  <a:gd name="T10" fmla="*/ 14 w 17"/>
                  <a:gd name="T11" fmla="*/ 0 h 17"/>
                  <a:gd name="T12" fmla="*/ 12 w 17"/>
                  <a:gd name="T13" fmla="*/ 0 h 17"/>
                  <a:gd name="T14" fmla="*/ 11 w 17"/>
                  <a:gd name="T15" fmla="*/ 0 h 17"/>
                  <a:gd name="T16" fmla="*/ 8 w 17"/>
                  <a:gd name="T17" fmla="*/ 0 h 17"/>
                  <a:gd name="T18" fmla="*/ 5 w 17"/>
                  <a:gd name="T19" fmla="*/ 2 h 17"/>
                  <a:gd name="T20" fmla="*/ 2 w 17"/>
                  <a:gd name="T21" fmla="*/ 4 h 17"/>
                  <a:gd name="T22" fmla="*/ 0 w 17"/>
                  <a:gd name="T23" fmla="*/ 8 h 17"/>
                  <a:gd name="T24" fmla="*/ 0 w 17"/>
                  <a:gd name="T25" fmla="*/ 11 h 17"/>
                  <a:gd name="T26" fmla="*/ 0 w 17"/>
                  <a:gd name="T27" fmla="*/ 13 h 17"/>
                  <a:gd name="T28" fmla="*/ 0 w 17"/>
                  <a:gd name="T29" fmla="*/ 14 h 17"/>
                  <a:gd name="T30" fmla="*/ 2 w 17"/>
                  <a:gd name="T31" fmla="*/ 14 h 17"/>
                  <a:gd name="T32" fmla="*/ 3 w 17"/>
                  <a:gd name="T33" fmla="*/ 16 h 17"/>
                  <a:gd name="T34" fmla="*/ 5 w 17"/>
                  <a:gd name="T35" fmla="*/ 16 h 17"/>
                  <a:gd name="T36" fmla="*/ 8 w 17"/>
                  <a:gd name="T37" fmla="*/ 14 h 17"/>
                  <a:gd name="T38" fmla="*/ 11 w 17"/>
                  <a:gd name="T39" fmla="*/ 12 h 17"/>
                  <a:gd name="T40" fmla="*/ 14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10"/>
                    </a:moveTo>
                    <a:lnTo>
                      <a:pt x="16" y="6"/>
                    </a:lnTo>
                    <a:lnTo>
                      <a:pt x="16" y="3"/>
                    </a:lnTo>
                    <a:lnTo>
                      <a:pt x="16" y="1"/>
                    </a:lnTo>
                    <a:lnTo>
                      <a:pt x="16" y="0"/>
                    </a:lnTo>
                    <a:lnTo>
                      <a:pt x="14" y="0"/>
                    </a:lnTo>
                    <a:lnTo>
                      <a:pt x="12" y="0"/>
                    </a:lnTo>
                    <a:lnTo>
                      <a:pt x="11" y="0"/>
                    </a:lnTo>
                    <a:lnTo>
                      <a:pt x="8" y="0"/>
                    </a:lnTo>
                    <a:lnTo>
                      <a:pt x="5" y="2"/>
                    </a:lnTo>
                    <a:lnTo>
                      <a:pt x="2" y="4"/>
                    </a:lnTo>
                    <a:lnTo>
                      <a:pt x="0" y="8"/>
                    </a:lnTo>
                    <a:lnTo>
                      <a:pt x="0" y="11"/>
                    </a:lnTo>
                    <a:lnTo>
                      <a:pt x="0" y="13"/>
                    </a:lnTo>
                    <a:lnTo>
                      <a:pt x="0" y="14"/>
                    </a:lnTo>
                    <a:lnTo>
                      <a:pt x="2" y="14"/>
                    </a:lnTo>
                    <a:lnTo>
                      <a:pt x="3" y="16"/>
                    </a:lnTo>
                    <a:lnTo>
                      <a:pt x="5" y="16"/>
                    </a:lnTo>
                    <a:lnTo>
                      <a:pt x="8" y="14"/>
                    </a:lnTo>
                    <a:lnTo>
                      <a:pt x="11" y="12"/>
                    </a:lnTo>
                    <a:lnTo>
                      <a:pt x="14" y="10"/>
                    </a:lnTo>
                  </a:path>
                </a:pathLst>
              </a:custGeom>
              <a:solidFill>
                <a:srgbClr val="333333"/>
              </a:solidFill>
              <a:ln w="9525" cap="rnd">
                <a:noFill/>
                <a:round/>
                <a:headEnd type="none" w="sm" len="sm"/>
                <a:tailEnd type="none" w="sm" len="sm"/>
              </a:ln>
            </p:spPr>
            <p:txBody>
              <a:bodyPr/>
              <a:lstStyle/>
              <a:p>
                <a:endParaRPr lang="en-US"/>
              </a:p>
            </p:txBody>
          </p:sp>
          <p:sp>
            <p:nvSpPr>
              <p:cNvPr id="9044" name="Freeform 88"/>
              <p:cNvSpPr>
                <a:spLocks/>
              </p:cNvSpPr>
              <p:nvPr/>
            </p:nvSpPr>
            <p:spPr bwMode="auto">
              <a:xfrm>
                <a:off x="186" y="2016"/>
                <a:ext cx="17" cy="16"/>
              </a:xfrm>
              <a:custGeom>
                <a:avLst/>
                <a:gdLst>
                  <a:gd name="T0" fmla="*/ 14 w 17"/>
                  <a:gd name="T1" fmla="*/ 8 h 16"/>
                  <a:gd name="T2" fmla="*/ 16 w 17"/>
                  <a:gd name="T3" fmla="*/ 6 h 16"/>
                  <a:gd name="T4" fmla="*/ 16 w 17"/>
                  <a:gd name="T5" fmla="*/ 3 h 16"/>
                  <a:gd name="T6" fmla="*/ 16 w 17"/>
                  <a:gd name="T7" fmla="*/ 0 h 16"/>
                  <a:gd name="T8" fmla="*/ 14 w 17"/>
                  <a:gd name="T9" fmla="*/ 0 h 16"/>
                  <a:gd name="T10" fmla="*/ 12 w 17"/>
                  <a:gd name="T11" fmla="*/ 0 h 16"/>
                  <a:gd name="T12" fmla="*/ 8 w 17"/>
                  <a:gd name="T13" fmla="*/ 0 h 16"/>
                  <a:gd name="T14" fmla="*/ 4 w 17"/>
                  <a:gd name="T15" fmla="*/ 2 h 16"/>
                  <a:gd name="T16" fmla="*/ 2 w 17"/>
                  <a:gd name="T17" fmla="*/ 5 h 16"/>
                  <a:gd name="T18" fmla="*/ 0 w 17"/>
                  <a:gd name="T19" fmla="*/ 8 h 16"/>
                  <a:gd name="T20" fmla="*/ 0 w 17"/>
                  <a:gd name="T21" fmla="*/ 10 h 16"/>
                  <a:gd name="T22" fmla="*/ 0 w 17"/>
                  <a:gd name="T23" fmla="*/ 13 h 16"/>
                  <a:gd name="T24" fmla="*/ 2 w 17"/>
                  <a:gd name="T25" fmla="*/ 15 h 16"/>
                  <a:gd name="T26" fmla="*/ 4 w 17"/>
                  <a:gd name="T27" fmla="*/ 15 h 16"/>
                  <a:gd name="T28" fmla="*/ 8 w 17"/>
                  <a:gd name="T29" fmla="*/ 15 h 16"/>
                  <a:gd name="T30" fmla="*/ 12 w 17"/>
                  <a:gd name="T31" fmla="*/ 11 h 16"/>
                  <a:gd name="T32" fmla="*/ 14 w 17"/>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6"/>
                  <a:gd name="T53" fmla="*/ 17 w 1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6">
                    <a:moveTo>
                      <a:pt x="14" y="8"/>
                    </a:moveTo>
                    <a:lnTo>
                      <a:pt x="16" y="6"/>
                    </a:lnTo>
                    <a:lnTo>
                      <a:pt x="16" y="3"/>
                    </a:lnTo>
                    <a:lnTo>
                      <a:pt x="16" y="0"/>
                    </a:lnTo>
                    <a:lnTo>
                      <a:pt x="14" y="0"/>
                    </a:lnTo>
                    <a:lnTo>
                      <a:pt x="12" y="0"/>
                    </a:lnTo>
                    <a:lnTo>
                      <a:pt x="8" y="0"/>
                    </a:lnTo>
                    <a:lnTo>
                      <a:pt x="4" y="2"/>
                    </a:lnTo>
                    <a:lnTo>
                      <a:pt x="2" y="5"/>
                    </a:lnTo>
                    <a:lnTo>
                      <a:pt x="0" y="8"/>
                    </a:lnTo>
                    <a:lnTo>
                      <a:pt x="0" y="10"/>
                    </a:lnTo>
                    <a:lnTo>
                      <a:pt x="0" y="13"/>
                    </a:lnTo>
                    <a:lnTo>
                      <a:pt x="2" y="15"/>
                    </a:lnTo>
                    <a:lnTo>
                      <a:pt x="4" y="15"/>
                    </a:lnTo>
                    <a:lnTo>
                      <a:pt x="8" y="15"/>
                    </a:lnTo>
                    <a:lnTo>
                      <a:pt x="12" y="11"/>
                    </a:lnTo>
                    <a:lnTo>
                      <a:pt x="14" y="8"/>
                    </a:lnTo>
                  </a:path>
                </a:pathLst>
              </a:custGeom>
              <a:solidFill>
                <a:srgbClr val="000000"/>
              </a:solidFill>
              <a:ln w="9525" cap="rnd">
                <a:noFill/>
                <a:round/>
                <a:headEnd type="none" w="sm" len="sm"/>
                <a:tailEnd type="none" w="sm" len="sm"/>
              </a:ln>
            </p:spPr>
            <p:txBody>
              <a:bodyPr/>
              <a:lstStyle/>
              <a:p>
                <a:endParaRPr lang="en-US"/>
              </a:p>
            </p:txBody>
          </p:sp>
          <p:sp>
            <p:nvSpPr>
              <p:cNvPr id="9045" name="Freeform 89"/>
              <p:cNvSpPr>
                <a:spLocks/>
              </p:cNvSpPr>
              <p:nvPr/>
            </p:nvSpPr>
            <p:spPr bwMode="auto">
              <a:xfrm>
                <a:off x="204" y="2002"/>
                <a:ext cx="17" cy="16"/>
              </a:xfrm>
              <a:custGeom>
                <a:avLst/>
                <a:gdLst>
                  <a:gd name="T0" fmla="*/ 2 w 17"/>
                  <a:gd name="T1" fmla="*/ 15 h 16"/>
                  <a:gd name="T2" fmla="*/ 1 w 17"/>
                  <a:gd name="T3" fmla="*/ 13 h 16"/>
                  <a:gd name="T4" fmla="*/ 0 w 17"/>
                  <a:gd name="T5" fmla="*/ 12 h 16"/>
                  <a:gd name="T6" fmla="*/ 0 w 17"/>
                  <a:gd name="T7" fmla="*/ 11 h 16"/>
                  <a:gd name="T8" fmla="*/ 0 w 17"/>
                  <a:gd name="T9" fmla="*/ 9 h 16"/>
                  <a:gd name="T10" fmla="*/ 0 w 17"/>
                  <a:gd name="T11" fmla="*/ 6 h 16"/>
                  <a:gd name="T12" fmla="*/ 1 w 17"/>
                  <a:gd name="T13" fmla="*/ 4 h 16"/>
                  <a:gd name="T14" fmla="*/ 2 w 17"/>
                  <a:gd name="T15" fmla="*/ 1 h 16"/>
                  <a:gd name="T16" fmla="*/ 6 w 17"/>
                  <a:gd name="T17" fmla="*/ 0 h 16"/>
                  <a:gd name="T18" fmla="*/ 9 w 17"/>
                  <a:gd name="T19" fmla="*/ 0 h 16"/>
                  <a:gd name="T20" fmla="*/ 12 w 17"/>
                  <a:gd name="T21" fmla="*/ 0 h 16"/>
                  <a:gd name="T22" fmla="*/ 13 w 17"/>
                  <a:gd name="T23" fmla="*/ 0 h 16"/>
                  <a:gd name="T24" fmla="*/ 14 w 17"/>
                  <a:gd name="T25" fmla="*/ 0 h 16"/>
                  <a:gd name="T26" fmla="*/ 14 w 17"/>
                  <a:gd name="T27" fmla="*/ 1 h 16"/>
                  <a:gd name="T28" fmla="*/ 16 w 17"/>
                  <a:gd name="T29" fmla="*/ 4 h 16"/>
                  <a:gd name="T30" fmla="*/ 14 w 17"/>
                  <a:gd name="T31" fmla="*/ 6 h 16"/>
                  <a:gd name="T32" fmla="*/ 13 w 17"/>
                  <a:gd name="T33" fmla="*/ 9 h 16"/>
                  <a:gd name="T34" fmla="*/ 10 w 17"/>
                  <a:gd name="T35" fmla="*/ 12 h 16"/>
                  <a:gd name="T36" fmla="*/ 8 w 17"/>
                  <a:gd name="T37" fmla="*/ 13 h 16"/>
                  <a:gd name="T38" fmla="*/ 5 w 17"/>
                  <a:gd name="T39" fmla="*/ 15 h 16"/>
                  <a:gd name="T40" fmla="*/ 2 w 17"/>
                  <a:gd name="T41" fmla="*/ 1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6"/>
                  <a:gd name="T65" fmla="*/ 17 w 1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6">
                    <a:moveTo>
                      <a:pt x="2" y="15"/>
                    </a:moveTo>
                    <a:lnTo>
                      <a:pt x="1" y="13"/>
                    </a:lnTo>
                    <a:lnTo>
                      <a:pt x="0" y="12"/>
                    </a:lnTo>
                    <a:lnTo>
                      <a:pt x="0" y="11"/>
                    </a:lnTo>
                    <a:lnTo>
                      <a:pt x="0" y="9"/>
                    </a:lnTo>
                    <a:lnTo>
                      <a:pt x="0" y="6"/>
                    </a:lnTo>
                    <a:lnTo>
                      <a:pt x="1" y="4"/>
                    </a:lnTo>
                    <a:lnTo>
                      <a:pt x="2" y="1"/>
                    </a:lnTo>
                    <a:lnTo>
                      <a:pt x="6" y="0"/>
                    </a:lnTo>
                    <a:lnTo>
                      <a:pt x="9" y="0"/>
                    </a:lnTo>
                    <a:lnTo>
                      <a:pt x="12" y="0"/>
                    </a:lnTo>
                    <a:lnTo>
                      <a:pt x="13" y="0"/>
                    </a:lnTo>
                    <a:lnTo>
                      <a:pt x="14" y="0"/>
                    </a:lnTo>
                    <a:lnTo>
                      <a:pt x="14" y="1"/>
                    </a:lnTo>
                    <a:lnTo>
                      <a:pt x="16" y="4"/>
                    </a:lnTo>
                    <a:lnTo>
                      <a:pt x="14" y="6"/>
                    </a:lnTo>
                    <a:lnTo>
                      <a:pt x="13" y="9"/>
                    </a:lnTo>
                    <a:lnTo>
                      <a:pt x="10" y="12"/>
                    </a:lnTo>
                    <a:lnTo>
                      <a:pt x="8" y="13"/>
                    </a:lnTo>
                    <a:lnTo>
                      <a:pt x="5" y="15"/>
                    </a:lnTo>
                    <a:lnTo>
                      <a:pt x="2" y="15"/>
                    </a:lnTo>
                  </a:path>
                </a:pathLst>
              </a:custGeom>
              <a:solidFill>
                <a:srgbClr val="999999"/>
              </a:solidFill>
              <a:ln w="9525" cap="rnd">
                <a:noFill/>
                <a:round/>
                <a:headEnd type="none" w="sm" len="sm"/>
                <a:tailEnd type="none" w="sm" len="sm"/>
              </a:ln>
            </p:spPr>
            <p:txBody>
              <a:bodyPr/>
              <a:lstStyle/>
              <a:p>
                <a:endParaRPr lang="en-US"/>
              </a:p>
            </p:txBody>
          </p:sp>
          <p:sp>
            <p:nvSpPr>
              <p:cNvPr id="9046" name="Freeform 90"/>
              <p:cNvSpPr>
                <a:spLocks/>
              </p:cNvSpPr>
              <p:nvPr/>
            </p:nvSpPr>
            <p:spPr bwMode="auto">
              <a:xfrm>
                <a:off x="206" y="2002"/>
                <a:ext cx="17" cy="17"/>
              </a:xfrm>
              <a:custGeom>
                <a:avLst/>
                <a:gdLst>
                  <a:gd name="T0" fmla="*/ 12 w 17"/>
                  <a:gd name="T1" fmla="*/ 9 h 17"/>
                  <a:gd name="T2" fmla="*/ 14 w 17"/>
                  <a:gd name="T3" fmla="*/ 6 h 17"/>
                  <a:gd name="T4" fmla="*/ 16 w 17"/>
                  <a:gd name="T5" fmla="*/ 3 h 17"/>
                  <a:gd name="T6" fmla="*/ 14 w 17"/>
                  <a:gd name="T7" fmla="*/ 0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1 h 17"/>
                  <a:gd name="T20" fmla="*/ 0 w 17"/>
                  <a:gd name="T21" fmla="*/ 5 h 17"/>
                  <a:gd name="T22" fmla="*/ 0 w 17"/>
                  <a:gd name="T23" fmla="*/ 7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3 h 17"/>
                  <a:gd name="T40" fmla="*/ 12 w 17"/>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9"/>
                    </a:moveTo>
                    <a:lnTo>
                      <a:pt x="14" y="6"/>
                    </a:lnTo>
                    <a:lnTo>
                      <a:pt x="16" y="3"/>
                    </a:lnTo>
                    <a:lnTo>
                      <a:pt x="14" y="0"/>
                    </a:lnTo>
                    <a:lnTo>
                      <a:pt x="12" y="0"/>
                    </a:lnTo>
                    <a:lnTo>
                      <a:pt x="11" y="0"/>
                    </a:lnTo>
                    <a:lnTo>
                      <a:pt x="9" y="0"/>
                    </a:lnTo>
                    <a:lnTo>
                      <a:pt x="6" y="0"/>
                    </a:lnTo>
                    <a:lnTo>
                      <a:pt x="3" y="1"/>
                    </a:lnTo>
                    <a:lnTo>
                      <a:pt x="0" y="5"/>
                    </a:lnTo>
                    <a:lnTo>
                      <a:pt x="0" y="7"/>
                    </a:lnTo>
                    <a:lnTo>
                      <a:pt x="0" y="11"/>
                    </a:lnTo>
                    <a:lnTo>
                      <a:pt x="0" y="13"/>
                    </a:lnTo>
                    <a:lnTo>
                      <a:pt x="0" y="14"/>
                    </a:lnTo>
                    <a:lnTo>
                      <a:pt x="0" y="16"/>
                    </a:lnTo>
                    <a:lnTo>
                      <a:pt x="2" y="16"/>
                    </a:lnTo>
                    <a:lnTo>
                      <a:pt x="3" y="16"/>
                    </a:lnTo>
                    <a:lnTo>
                      <a:pt x="6" y="14"/>
                    </a:lnTo>
                    <a:lnTo>
                      <a:pt x="9" y="13"/>
                    </a:lnTo>
                    <a:lnTo>
                      <a:pt x="12" y="9"/>
                    </a:lnTo>
                  </a:path>
                </a:pathLst>
              </a:custGeom>
              <a:solidFill>
                <a:srgbClr val="333333"/>
              </a:solidFill>
              <a:ln w="9525" cap="rnd">
                <a:noFill/>
                <a:round/>
                <a:headEnd type="none" w="sm" len="sm"/>
                <a:tailEnd type="none" w="sm" len="sm"/>
              </a:ln>
            </p:spPr>
            <p:txBody>
              <a:bodyPr/>
              <a:lstStyle/>
              <a:p>
                <a:endParaRPr lang="en-US"/>
              </a:p>
            </p:txBody>
          </p:sp>
          <p:sp>
            <p:nvSpPr>
              <p:cNvPr id="9047" name="Freeform 91"/>
              <p:cNvSpPr>
                <a:spLocks/>
              </p:cNvSpPr>
              <p:nvPr/>
            </p:nvSpPr>
            <p:spPr bwMode="auto">
              <a:xfrm>
                <a:off x="207" y="2003"/>
                <a:ext cx="17" cy="17"/>
              </a:xfrm>
              <a:custGeom>
                <a:avLst/>
                <a:gdLst>
                  <a:gd name="T0" fmla="*/ 12 w 17"/>
                  <a:gd name="T1" fmla="*/ 10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4 w 17"/>
                  <a:gd name="T15" fmla="*/ 1 h 17"/>
                  <a:gd name="T16" fmla="*/ 0 w 17"/>
                  <a:gd name="T17" fmla="*/ 4 h 17"/>
                  <a:gd name="T18" fmla="*/ 0 w 17"/>
                  <a:gd name="T19" fmla="*/ 7 h 17"/>
                  <a:gd name="T20" fmla="*/ 0 w 17"/>
                  <a:gd name="T21" fmla="*/ 10 h 17"/>
                  <a:gd name="T22" fmla="*/ 0 w 17"/>
                  <a:gd name="T23" fmla="*/ 13 h 17"/>
                  <a:gd name="T24" fmla="*/ 0 w 17"/>
                  <a:gd name="T25" fmla="*/ 14 h 17"/>
                  <a:gd name="T26" fmla="*/ 4 w 17"/>
                  <a:gd name="T27" fmla="*/ 16 h 17"/>
                  <a:gd name="T28" fmla="*/ 6 w 17"/>
                  <a:gd name="T29" fmla="*/ 14 h 17"/>
                  <a:gd name="T30" fmla="*/ 10 w 17"/>
                  <a:gd name="T31" fmla="*/ 13 h 17"/>
                  <a:gd name="T32" fmla="*/ 12 w 17"/>
                  <a:gd name="T33" fmla="*/ 1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10"/>
                    </a:moveTo>
                    <a:lnTo>
                      <a:pt x="14" y="6"/>
                    </a:lnTo>
                    <a:lnTo>
                      <a:pt x="16" y="3"/>
                    </a:lnTo>
                    <a:lnTo>
                      <a:pt x="14" y="0"/>
                    </a:lnTo>
                    <a:lnTo>
                      <a:pt x="12" y="0"/>
                    </a:lnTo>
                    <a:lnTo>
                      <a:pt x="10" y="0"/>
                    </a:lnTo>
                    <a:lnTo>
                      <a:pt x="6" y="0"/>
                    </a:lnTo>
                    <a:lnTo>
                      <a:pt x="4" y="1"/>
                    </a:lnTo>
                    <a:lnTo>
                      <a:pt x="0" y="4"/>
                    </a:lnTo>
                    <a:lnTo>
                      <a:pt x="0" y="7"/>
                    </a:lnTo>
                    <a:lnTo>
                      <a:pt x="0" y="10"/>
                    </a:lnTo>
                    <a:lnTo>
                      <a:pt x="0" y="13"/>
                    </a:lnTo>
                    <a:lnTo>
                      <a:pt x="0" y="14"/>
                    </a:lnTo>
                    <a:lnTo>
                      <a:pt x="4" y="16"/>
                    </a:lnTo>
                    <a:lnTo>
                      <a:pt x="6" y="14"/>
                    </a:lnTo>
                    <a:lnTo>
                      <a:pt x="10" y="13"/>
                    </a:lnTo>
                    <a:lnTo>
                      <a:pt x="12" y="10"/>
                    </a:lnTo>
                  </a:path>
                </a:pathLst>
              </a:custGeom>
              <a:solidFill>
                <a:srgbClr val="000000"/>
              </a:solidFill>
              <a:ln w="9525" cap="rnd">
                <a:noFill/>
                <a:round/>
                <a:headEnd type="none" w="sm" len="sm"/>
                <a:tailEnd type="none" w="sm" len="sm"/>
              </a:ln>
            </p:spPr>
            <p:txBody>
              <a:bodyPr/>
              <a:lstStyle/>
              <a:p>
                <a:endParaRPr lang="en-US"/>
              </a:p>
            </p:txBody>
          </p:sp>
          <p:sp>
            <p:nvSpPr>
              <p:cNvPr id="9048" name="Freeform 92"/>
              <p:cNvSpPr>
                <a:spLocks/>
              </p:cNvSpPr>
              <p:nvPr/>
            </p:nvSpPr>
            <p:spPr bwMode="auto">
              <a:xfrm>
                <a:off x="188" y="2000"/>
                <a:ext cx="29" cy="21"/>
              </a:xfrm>
              <a:custGeom>
                <a:avLst/>
                <a:gdLst>
                  <a:gd name="T0" fmla="*/ 0 w 29"/>
                  <a:gd name="T1" fmla="*/ 13 h 21"/>
                  <a:gd name="T2" fmla="*/ 28 w 29"/>
                  <a:gd name="T3" fmla="*/ 0 h 21"/>
                  <a:gd name="T4" fmla="*/ 28 w 29"/>
                  <a:gd name="T5" fmla="*/ 4 h 21"/>
                  <a:gd name="T6" fmla="*/ 21 w 29"/>
                  <a:gd name="T7" fmla="*/ 9 h 21"/>
                  <a:gd name="T8" fmla="*/ 18 w 29"/>
                  <a:gd name="T9" fmla="*/ 13 h 21"/>
                  <a:gd name="T10" fmla="*/ 8 w 29"/>
                  <a:gd name="T11" fmla="*/ 20 h 21"/>
                  <a:gd name="T12" fmla="*/ 5 w 29"/>
                  <a:gd name="T13" fmla="*/ 17 h 21"/>
                  <a:gd name="T14" fmla="*/ 0 w 29"/>
                  <a:gd name="T15" fmla="*/ 18 h 21"/>
                  <a:gd name="T16" fmla="*/ 0 w 2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1"/>
                  <a:gd name="T29" fmla="*/ 29 w 2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1">
                    <a:moveTo>
                      <a:pt x="0" y="13"/>
                    </a:moveTo>
                    <a:lnTo>
                      <a:pt x="28" y="0"/>
                    </a:lnTo>
                    <a:lnTo>
                      <a:pt x="28" y="4"/>
                    </a:lnTo>
                    <a:lnTo>
                      <a:pt x="21" y="9"/>
                    </a:lnTo>
                    <a:lnTo>
                      <a:pt x="18" y="13"/>
                    </a:lnTo>
                    <a:lnTo>
                      <a:pt x="8" y="20"/>
                    </a:lnTo>
                    <a:lnTo>
                      <a:pt x="5" y="17"/>
                    </a:lnTo>
                    <a:lnTo>
                      <a:pt x="0" y="18"/>
                    </a:lnTo>
                    <a:lnTo>
                      <a:pt x="0" y="13"/>
                    </a:lnTo>
                  </a:path>
                </a:pathLst>
              </a:custGeom>
              <a:solidFill>
                <a:srgbClr val="333333"/>
              </a:solidFill>
              <a:ln w="9525" cap="rnd">
                <a:noFill/>
                <a:round/>
                <a:headEnd type="none" w="sm" len="sm"/>
                <a:tailEnd type="none" w="sm" len="sm"/>
              </a:ln>
            </p:spPr>
            <p:txBody>
              <a:bodyPr/>
              <a:lstStyle/>
              <a:p>
                <a:endParaRPr lang="en-US"/>
              </a:p>
            </p:txBody>
          </p:sp>
          <p:sp>
            <p:nvSpPr>
              <p:cNvPr id="9049" name="Freeform 93"/>
              <p:cNvSpPr>
                <a:spLocks/>
              </p:cNvSpPr>
              <p:nvPr/>
            </p:nvSpPr>
            <p:spPr bwMode="auto">
              <a:xfrm>
                <a:off x="197" y="2012"/>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050" name="Freeform 94"/>
              <p:cNvSpPr>
                <a:spLocks/>
              </p:cNvSpPr>
              <p:nvPr/>
            </p:nvSpPr>
            <p:spPr bwMode="auto">
              <a:xfrm>
                <a:off x="187" y="2014"/>
                <a:ext cx="17" cy="17"/>
              </a:xfrm>
              <a:custGeom>
                <a:avLst/>
                <a:gdLst>
                  <a:gd name="T0" fmla="*/ 0 w 17"/>
                  <a:gd name="T1" fmla="*/ 13 h 17"/>
                  <a:gd name="T2" fmla="*/ 0 w 17"/>
                  <a:gd name="T3" fmla="*/ 0 h 17"/>
                  <a:gd name="T4" fmla="*/ 16 w 17"/>
                  <a:gd name="T5" fmla="*/ 1 h 17"/>
                  <a:gd name="T6" fmla="*/ 16 w 17"/>
                  <a:gd name="T7" fmla="*/ 16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0" y="0"/>
                    </a:lnTo>
                    <a:lnTo>
                      <a:pt x="16" y="1"/>
                    </a:lnTo>
                    <a:lnTo>
                      <a:pt x="16" y="16"/>
                    </a:lnTo>
                    <a:lnTo>
                      <a:pt x="0" y="13"/>
                    </a:lnTo>
                  </a:path>
                </a:pathLst>
              </a:custGeom>
              <a:solidFill>
                <a:srgbClr val="666666"/>
              </a:solidFill>
              <a:ln w="9525" cap="rnd">
                <a:noFill/>
                <a:round/>
                <a:headEnd type="none" w="sm" len="sm"/>
                <a:tailEnd type="none" w="sm" len="sm"/>
              </a:ln>
            </p:spPr>
            <p:txBody>
              <a:bodyPr/>
              <a:lstStyle/>
              <a:p>
                <a:endParaRPr lang="en-US"/>
              </a:p>
            </p:txBody>
          </p:sp>
          <p:sp>
            <p:nvSpPr>
              <p:cNvPr id="9051" name="Freeform 95"/>
              <p:cNvSpPr>
                <a:spLocks/>
              </p:cNvSpPr>
              <p:nvPr/>
            </p:nvSpPr>
            <p:spPr bwMode="auto">
              <a:xfrm>
                <a:off x="187" y="2000"/>
                <a:ext cx="30" cy="17"/>
              </a:xfrm>
              <a:custGeom>
                <a:avLst/>
                <a:gdLst>
                  <a:gd name="T0" fmla="*/ 29 w 30"/>
                  <a:gd name="T1" fmla="*/ 0 h 17"/>
                  <a:gd name="T2" fmla="*/ 26 w 30"/>
                  <a:gd name="T3" fmla="*/ 0 h 17"/>
                  <a:gd name="T4" fmla="*/ 0 w 30"/>
                  <a:gd name="T5" fmla="*/ 14 h 17"/>
                  <a:gd name="T6" fmla="*/ 0 w 30"/>
                  <a:gd name="T7" fmla="*/ 16 h 17"/>
                  <a:gd name="T8" fmla="*/ 29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26" y="0"/>
                    </a:lnTo>
                    <a:lnTo>
                      <a:pt x="0" y="14"/>
                    </a:lnTo>
                    <a:lnTo>
                      <a:pt x="0" y="16"/>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052" name="Freeform 96"/>
              <p:cNvSpPr>
                <a:spLocks/>
              </p:cNvSpPr>
              <p:nvPr/>
            </p:nvSpPr>
            <p:spPr bwMode="auto">
              <a:xfrm>
                <a:off x="201" y="2010"/>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053" name="Freeform 97"/>
              <p:cNvSpPr>
                <a:spLocks/>
              </p:cNvSpPr>
              <p:nvPr/>
            </p:nvSpPr>
            <p:spPr bwMode="auto">
              <a:xfrm>
                <a:off x="204" y="2008"/>
                <a:ext cx="17" cy="17"/>
              </a:xfrm>
              <a:custGeom>
                <a:avLst/>
                <a:gdLst>
                  <a:gd name="T0" fmla="*/ 16 w 17"/>
                  <a:gd name="T1" fmla="*/ 13 h 17"/>
                  <a:gd name="T2" fmla="*/ 16 w 17"/>
                  <a:gd name="T3" fmla="*/ 0 h 17"/>
                  <a:gd name="T4" fmla="*/ 0 w 17"/>
                  <a:gd name="T5" fmla="*/ 1 h 17"/>
                  <a:gd name="T6" fmla="*/ 0 w 17"/>
                  <a:gd name="T7" fmla="*/ 16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6" y="0"/>
                    </a:lnTo>
                    <a:lnTo>
                      <a:pt x="0" y="1"/>
                    </a:lnTo>
                    <a:lnTo>
                      <a:pt x="0" y="16"/>
                    </a:lnTo>
                    <a:lnTo>
                      <a:pt x="16" y="13"/>
                    </a:lnTo>
                  </a:path>
                </a:pathLst>
              </a:custGeom>
              <a:solidFill>
                <a:srgbClr val="000000"/>
              </a:solidFill>
              <a:ln w="9525" cap="rnd">
                <a:noFill/>
                <a:round/>
                <a:headEnd type="none" w="sm" len="sm"/>
                <a:tailEnd type="none" w="sm" len="sm"/>
              </a:ln>
            </p:spPr>
            <p:txBody>
              <a:bodyPr/>
              <a:lstStyle/>
              <a:p>
                <a:endParaRPr lang="en-US"/>
              </a:p>
            </p:txBody>
          </p:sp>
          <p:sp>
            <p:nvSpPr>
              <p:cNvPr id="9054" name="Freeform 98"/>
              <p:cNvSpPr>
                <a:spLocks/>
              </p:cNvSpPr>
              <p:nvPr/>
            </p:nvSpPr>
            <p:spPr bwMode="auto">
              <a:xfrm>
                <a:off x="301" y="1945"/>
                <a:ext cx="17" cy="17"/>
              </a:xfrm>
              <a:custGeom>
                <a:avLst/>
                <a:gdLst>
                  <a:gd name="T0" fmla="*/ 2 w 17"/>
                  <a:gd name="T1" fmla="*/ 14 h 17"/>
                  <a:gd name="T2" fmla="*/ 0 w 17"/>
                  <a:gd name="T3" fmla="*/ 13 h 17"/>
                  <a:gd name="T4" fmla="*/ 0 w 17"/>
                  <a:gd name="T5" fmla="*/ 12 h 17"/>
                  <a:gd name="T6" fmla="*/ 0 w 17"/>
                  <a:gd name="T7" fmla="*/ 10 h 17"/>
                  <a:gd name="T8" fmla="*/ 0 w 17"/>
                  <a:gd name="T9" fmla="*/ 7 h 17"/>
                  <a:gd name="T10" fmla="*/ 0 w 17"/>
                  <a:gd name="T11" fmla="*/ 4 h 17"/>
                  <a:gd name="T12" fmla="*/ 2 w 17"/>
                  <a:gd name="T13" fmla="*/ 2 h 17"/>
                  <a:gd name="T14" fmla="*/ 5 w 17"/>
                  <a:gd name="T15" fmla="*/ 0 h 17"/>
                  <a:gd name="T16" fmla="*/ 9 w 17"/>
                  <a:gd name="T17" fmla="*/ 0 h 17"/>
                  <a:gd name="T18" fmla="*/ 10 w 17"/>
                  <a:gd name="T19" fmla="*/ 0 h 17"/>
                  <a:gd name="T20" fmla="*/ 13 w 17"/>
                  <a:gd name="T21" fmla="*/ 0 h 17"/>
                  <a:gd name="T22" fmla="*/ 14 w 17"/>
                  <a:gd name="T23" fmla="*/ 1 h 17"/>
                  <a:gd name="T24" fmla="*/ 14 w 17"/>
                  <a:gd name="T25" fmla="*/ 2 h 17"/>
                  <a:gd name="T26" fmla="*/ 16 w 17"/>
                  <a:gd name="T27" fmla="*/ 4 h 17"/>
                  <a:gd name="T28" fmla="*/ 14 w 17"/>
                  <a:gd name="T29" fmla="*/ 7 h 17"/>
                  <a:gd name="T30" fmla="*/ 13 w 17"/>
                  <a:gd name="T31" fmla="*/ 10 h 17"/>
                  <a:gd name="T32" fmla="*/ 10 w 17"/>
                  <a:gd name="T33" fmla="*/ 12 h 17"/>
                  <a:gd name="T34" fmla="*/ 8 w 17"/>
                  <a:gd name="T35" fmla="*/ 14 h 17"/>
                  <a:gd name="T36" fmla="*/ 5 w 17"/>
                  <a:gd name="T37" fmla="*/ 16 h 17"/>
                  <a:gd name="T38" fmla="*/ 2 w 17"/>
                  <a:gd name="T39" fmla="*/ 1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2" y="14"/>
                    </a:moveTo>
                    <a:lnTo>
                      <a:pt x="0" y="13"/>
                    </a:lnTo>
                    <a:lnTo>
                      <a:pt x="0" y="12"/>
                    </a:lnTo>
                    <a:lnTo>
                      <a:pt x="0" y="10"/>
                    </a:lnTo>
                    <a:lnTo>
                      <a:pt x="0" y="7"/>
                    </a:lnTo>
                    <a:lnTo>
                      <a:pt x="0" y="4"/>
                    </a:lnTo>
                    <a:lnTo>
                      <a:pt x="2" y="2"/>
                    </a:lnTo>
                    <a:lnTo>
                      <a:pt x="5" y="0"/>
                    </a:lnTo>
                    <a:lnTo>
                      <a:pt x="9" y="0"/>
                    </a:lnTo>
                    <a:lnTo>
                      <a:pt x="10" y="0"/>
                    </a:lnTo>
                    <a:lnTo>
                      <a:pt x="13" y="0"/>
                    </a:lnTo>
                    <a:lnTo>
                      <a:pt x="14" y="1"/>
                    </a:lnTo>
                    <a:lnTo>
                      <a:pt x="14" y="2"/>
                    </a:lnTo>
                    <a:lnTo>
                      <a:pt x="16" y="4"/>
                    </a:lnTo>
                    <a:lnTo>
                      <a:pt x="14" y="7"/>
                    </a:lnTo>
                    <a:lnTo>
                      <a:pt x="13" y="10"/>
                    </a:lnTo>
                    <a:lnTo>
                      <a:pt x="10" y="12"/>
                    </a:lnTo>
                    <a:lnTo>
                      <a:pt x="8" y="14"/>
                    </a:lnTo>
                    <a:lnTo>
                      <a:pt x="5" y="16"/>
                    </a:lnTo>
                    <a:lnTo>
                      <a:pt x="2" y="14"/>
                    </a:lnTo>
                  </a:path>
                </a:pathLst>
              </a:custGeom>
              <a:solidFill>
                <a:srgbClr val="999999"/>
              </a:solidFill>
              <a:ln w="9525" cap="rnd">
                <a:noFill/>
                <a:round/>
                <a:headEnd type="none" w="sm" len="sm"/>
                <a:tailEnd type="none" w="sm" len="sm"/>
              </a:ln>
            </p:spPr>
            <p:txBody>
              <a:bodyPr/>
              <a:lstStyle/>
              <a:p>
                <a:endParaRPr lang="en-US"/>
              </a:p>
            </p:txBody>
          </p:sp>
          <p:sp>
            <p:nvSpPr>
              <p:cNvPr id="9055" name="Freeform 99"/>
              <p:cNvSpPr>
                <a:spLocks/>
              </p:cNvSpPr>
              <p:nvPr/>
            </p:nvSpPr>
            <p:spPr bwMode="auto">
              <a:xfrm>
                <a:off x="302" y="1946"/>
                <a:ext cx="17" cy="18"/>
              </a:xfrm>
              <a:custGeom>
                <a:avLst/>
                <a:gdLst>
                  <a:gd name="T0" fmla="*/ 13 w 17"/>
                  <a:gd name="T1" fmla="*/ 11 h 18"/>
                  <a:gd name="T2" fmla="*/ 14 w 17"/>
                  <a:gd name="T3" fmla="*/ 7 h 18"/>
                  <a:gd name="T4" fmla="*/ 16 w 17"/>
                  <a:gd name="T5" fmla="*/ 3 h 18"/>
                  <a:gd name="T6" fmla="*/ 14 w 17"/>
                  <a:gd name="T7" fmla="*/ 1 h 18"/>
                  <a:gd name="T8" fmla="*/ 14 w 17"/>
                  <a:gd name="T9" fmla="*/ 0 h 18"/>
                  <a:gd name="T10" fmla="*/ 13 w 17"/>
                  <a:gd name="T11" fmla="*/ 0 h 18"/>
                  <a:gd name="T12" fmla="*/ 11 w 17"/>
                  <a:gd name="T13" fmla="*/ 0 h 18"/>
                  <a:gd name="T14" fmla="*/ 10 w 17"/>
                  <a:gd name="T15" fmla="*/ 0 h 18"/>
                  <a:gd name="T16" fmla="*/ 7 w 17"/>
                  <a:gd name="T17" fmla="*/ 0 h 18"/>
                  <a:gd name="T18" fmla="*/ 4 w 17"/>
                  <a:gd name="T19" fmla="*/ 2 h 18"/>
                  <a:gd name="T20" fmla="*/ 1 w 17"/>
                  <a:gd name="T21" fmla="*/ 5 h 18"/>
                  <a:gd name="T22" fmla="*/ 0 w 17"/>
                  <a:gd name="T23" fmla="*/ 8 h 18"/>
                  <a:gd name="T24" fmla="*/ 0 w 17"/>
                  <a:gd name="T25" fmla="*/ 12 h 18"/>
                  <a:gd name="T26" fmla="*/ 0 w 17"/>
                  <a:gd name="T27" fmla="*/ 14 h 18"/>
                  <a:gd name="T28" fmla="*/ 0 w 17"/>
                  <a:gd name="T29" fmla="*/ 15 h 18"/>
                  <a:gd name="T30" fmla="*/ 1 w 17"/>
                  <a:gd name="T31" fmla="*/ 15 h 18"/>
                  <a:gd name="T32" fmla="*/ 3 w 17"/>
                  <a:gd name="T33" fmla="*/ 17 h 18"/>
                  <a:gd name="T34" fmla="*/ 4 w 17"/>
                  <a:gd name="T35" fmla="*/ 17 h 18"/>
                  <a:gd name="T36" fmla="*/ 7 w 17"/>
                  <a:gd name="T37" fmla="*/ 15 h 18"/>
                  <a:gd name="T38" fmla="*/ 10 w 17"/>
                  <a:gd name="T39" fmla="*/ 13 h 18"/>
                  <a:gd name="T40" fmla="*/ 13 w 17"/>
                  <a:gd name="T41" fmla="*/ 1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3" y="11"/>
                    </a:moveTo>
                    <a:lnTo>
                      <a:pt x="14" y="7"/>
                    </a:lnTo>
                    <a:lnTo>
                      <a:pt x="16" y="3"/>
                    </a:lnTo>
                    <a:lnTo>
                      <a:pt x="14" y="1"/>
                    </a:lnTo>
                    <a:lnTo>
                      <a:pt x="14" y="0"/>
                    </a:lnTo>
                    <a:lnTo>
                      <a:pt x="13" y="0"/>
                    </a:lnTo>
                    <a:lnTo>
                      <a:pt x="11" y="0"/>
                    </a:lnTo>
                    <a:lnTo>
                      <a:pt x="10" y="0"/>
                    </a:lnTo>
                    <a:lnTo>
                      <a:pt x="7" y="0"/>
                    </a:lnTo>
                    <a:lnTo>
                      <a:pt x="4" y="2"/>
                    </a:lnTo>
                    <a:lnTo>
                      <a:pt x="1" y="5"/>
                    </a:lnTo>
                    <a:lnTo>
                      <a:pt x="0" y="8"/>
                    </a:lnTo>
                    <a:lnTo>
                      <a:pt x="0" y="12"/>
                    </a:lnTo>
                    <a:lnTo>
                      <a:pt x="0" y="14"/>
                    </a:lnTo>
                    <a:lnTo>
                      <a:pt x="0" y="15"/>
                    </a:lnTo>
                    <a:lnTo>
                      <a:pt x="1" y="15"/>
                    </a:lnTo>
                    <a:lnTo>
                      <a:pt x="3" y="17"/>
                    </a:lnTo>
                    <a:lnTo>
                      <a:pt x="4" y="17"/>
                    </a:lnTo>
                    <a:lnTo>
                      <a:pt x="7" y="15"/>
                    </a:lnTo>
                    <a:lnTo>
                      <a:pt x="10" y="13"/>
                    </a:lnTo>
                    <a:lnTo>
                      <a:pt x="13" y="11"/>
                    </a:lnTo>
                  </a:path>
                </a:pathLst>
              </a:custGeom>
              <a:solidFill>
                <a:srgbClr val="333333"/>
              </a:solidFill>
              <a:ln w="9525" cap="rnd">
                <a:noFill/>
                <a:round/>
                <a:headEnd type="none" w="sm" len="sm"/>
                <a:tailEnd type="none" w="sm" len="sm"/>
              </a:ln>
            </p:spPr>
            <p:txBody>
              <a:bodyPr/>
              <a:lstStyle/>
              <a:p>
                <a:endParaRPr lang="en-US"/>
              </a:p>
            </p:txBody>
          </p:sp>
          <p:sp>
            <p:nvSpPr>
              <p:cNvPr id="9056" name="Freeform 100"/>
              <p:cNvSpPr>
                <a:spLocks/>
              </p:cNvSpPr>
              <p:nvPr/>
            </p:nvSpPr>
            <p:spPr bwMode="auto">
              <a:xfrm>
                <a:off x="304" y="1949"/>
                <a:ext cx="17" cy="17"/>
              </a:xfrm>
              <a:custGeom>
                <a:avLst/>
                <a:gdLst>
                  <a:gd name="T0" fmla="*/ 12 w 17"/>
                  <a:gd name="T1" fmla="*/ 9 h 17"/>
                  <a:gd name="T2" fmla="*/ 14 w 17"/>
                  <a:gd name="T3" fmla="*/ 6 h 17"/>
                  <a:gd name="T4" fmla="*/ 16 w 17"/>
                  <a:gd name="T5" fmla="*/ 3 h 17"/>
                  <a:gd name="T6" fmla="*/ 14 w 17"/>
                  <a:gd name="T7" fmla="*/ 0 h 17"/>
                  <a:gd name="T8" fmla="*/ 12 w 17"/>
                  <a:gd name="T9" fmla="*/ 0 h 17"/>
                  <a:gd name="T10" fmla="*/ 10 w 17"/>
                  <a:gd name="T11" fmla="*/ 0 h 17"/>
                  <a:gd name="T12" fmla="*/ 6 w 17"/>
                  <a:gd name="T13" fmla="*/ 0 h 17"/>
                  <a:gd name="T14" fmla="*/ 2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2 w 17"/>
                  <a:gd name="T27" fmla="*/ 16 h 17"/>
                  <a:gd name="T28" fmla="*/ 6 w 17"/>
                  <a:gd name="T29" fmla="*/ 16 h 17"/>
                  <a:gd name="T30" fmla="*/ 10 w 17"/>
                  <a:gd name="T31" fmla="*/ 12 h 17"/>
                  <a:gd name="T32" fmla="*/ 12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2" y="9"/>
                    </a:moveTo>
                    <a:lnTo>
                      <a:pt x="14" y="6"/>
                    </a:lnTo>
                    <a:lnTo>
                      <a:pt x="16" y="3"/>
                    </a:lnTo>
                    <a:lnTo>
                      <a:pt x="14" y="0"/>
                    </a:lnTo>
                    <a:lnTo>
                      <a:pt x="12" y="0"/>
                    </a:lnTo>
                    <a:lnTo>
                      <a:pt x="10" y="0"/>
                    </a:lnTo>
                    <a:lnTo>
                      <a:pt x="6" y="0"/>
                    </a:lnTo>
                    <a:lnTo>
                      <a:pt x="2" y="2"/>
                    </a:lnTo>
                    <a:lnTo>
                      <a:pt x="0" y="5"/>
                    </a:lnTo>
                    <a:lnTo>
                      <a:pt x="0" y="8"/>
                    </a:lnTo>
                    <a:lnTo>
                      <a:pt x="0" y="11"/>
                    </a:lnTo>
                    <a:lnTo>
                      <a:pt x="0" y="14"/>
                    </a:lnTo>
                    <a:lnTo>
                      <a:pt x="0" y="16"/>
                    </a:lnTo>
                    <a:lnTo>
                      <a:pt x="2" y="16"/>
                    </a:lnTo>
                    <a:lnTo>
                      <a:pt x="6" y="16"/>
                    </a:lnTo>
                    <a:lnTo>
                      <a:pt x="10" y="12"/>
                    </a:lnTo>
                    <a:lnTo>
                      <a:pt x="12" y="9"/>
                    </a:lnTo>
                  </a:path>
                </a:pathLst>
              </a:custGeom>
              <a:solidFill>
                <a:srgbClr val="000000"/>
              </a:solidFill>
              <a:ln w="9525" cap="rnd">
                <a:noFill/>
                <a:round/>
                <a:headEnd type="none" w="sm" len="sm"/>
                <a:tailEnd type="none" w="sm" len="sm"/>
              </a:ln>
            </p:spPr>
            <p:txBody>
              <a:bodyPr/>
              <a:lstStyle/>
              <a:p>
                <a:endParaRPr lang="en-US"/>
              </a:p>
            </p:txBody>
          </p:sp>
          <p:sp>
            <p:nvSpPr>
              <p:cNvPr id="9057" name="Freeform 101"/>
              <p:cNvSpPr>
                <a:spLocks/>
              </p:cNvSpPr>
              <p:nvPr/>
            </p:nvSpPr>
            <p:spPr bwMode="auto">
              <a:xfrm>
                <a:off x="321" y="1934"/>
                <a:ext cx="17" cy="17"/>
              </a:xfrm>
              <a:custGeom>
                <a:avLst/>
                <a:gdLst>
                  <a:gd name="T0" fmla="*/ 2 w 17"/>
                  <a:gd name="T1" fmla="*/ 16 h 17"/>
                  <a:gd name="T2" fmla="*/ 1 w 17"/>
                  <a:gd name="T3" fmla="*/ 14 h 17"/>
                  <a:gd name="T4" fmla="*/ 0 w 17"/>
                  <a:gd name="T5" fmla="*/ 13 h 17"/>
                  <a:gd name="T6" fmla="*/ 0 w 17"/>
                  <a:gd name="T7" fmla="*/ 12 h 17"/>
                  <a:gd name="T8" fmla="*/ 0 w 17"/>
                  <a:gd name="T9" fmla="*/ 10 h 17"/>
                  <a:gd name="T10" fmla="*/ 0 w 17"/>
                  <a:gd name="T11" fmla="*/ 7 h 17"/>
                  <a:gd name="T12" fmla="*/ 1 w 17"/>
                  <a:gd name="T13" fmla="*/ 4 h 17"/>
                  <a:gd name="T14" fmla="*/ 4 w 17"/>
                  <a:gd name="T15" fmla="*/ 2 h 17"/>
                  <a:gd name="T16" fmla="*/ 6 w 17"/>
                  <a:gd name="T17" fmla="*/ 0 h 17"/>
                  <a:gd name="T18" fmla="*/ 9 w 17"/>
                  <a:gd name="T19" fmla="*/ 0 h 17"/>
                  <a:gd name="T20" fmla="*/ 12 w 17"/>
                  <a:gd name="T21" fmla="*/ 0 h 17"/>
                  <a:gd name="T22" fmla="*/ 13 w 17"/>
                  <a:gd name="T23" fmla="*/ 1 h 17"/>
                  <a:gd name="T24" fmla="*/ 14 w 17"/>
                  <a:gd name="T25" fmla="*/ 1 h 17"/>
                  <a:gd name="T26" fmla="*/ 16 w 17"/>
                  <a:gd name="T27" fmla="*/ 2 h 17"/>
                  <a:gd name="T28" fmla="*/ 16 w 17"/>
                  <a:gd name="T29" fmla="*/ 4 h 17"/>
                  <a:gd name="T30" fmla="*/ 16 w 17"/>
                  <a:gd name="T31" fmla="*/ 7 h 17"/>
                  <a:gd name="T32" fmla="*/ 13 w 17"/>
                  <a:gd name="T33" fmla="*/ 10 h 17"/>
                  <a:gd name="T34" fmla="*/ 10 w 17"/>
                  <a:gd name="T35" fmla="*/ 12 h 17"/>
                  <a:gd name="T36" fmla="*/ 8 w 17"/>
                  <a:gd name="T37" fmla="*/ 14 h 17"/>
                  <a:gd name="T38" fmla="*/ 5 w 17"/>
                  <a:gd name="T39" fmla="*/ 16 h 17"/>
                  <a:gd name="T40" fmla="*/ 2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2" y="16"/>
                    </a:moveTo>
                    <a:lnTo>
                      <a:pt x="1" y="14"/>
                    </a:lnTo>
                    <a:lnTo>
                      <a:pt x="0" y="13"/>
                    </a:lnTo>
                    <a:lnTo>
                      <a:pt x="0" y="12"/>
                    </a:lnTo>
                    <a:lnTo>
                      <a:pt x="0" y="10"/>
                    </a:lnTo>
                    <a:lnTo>
                      <a:pt x="0" y="7"/>
                    </a:lnTo>
                    <a:lnTo>
                      <a:pt x="1" y="4"/>
                    </a:lnTo>
                    <a:lnTo>
                      <a:pt x="4" y="2"/>
                    </a:lnTo>
                    <a:lnTo>
                      <a:pt x="6" y="0"/>
                    </a:lnTo>
                    <a:lnTo>
                      <a:pt x="9" y="0"/>
                    </a:lnTo>
                    <a:lnTo>
                      <a:pt x="12" y="0"/>
                    </a:lnTo>
                    <a:lnTo>
                      <a:pt x="13" y="1"/>
                    </a:lnTo>
                    <a:lnTo>
                      <a:pt x="14" y="1"/>
                    </a:lnTo>
                    <a:lnTo>
                      <a:pt x="16" y="2"/>
                    </a:lnTo>
                    <a:lnTo>
                      <a:pt x="16" y="4"/>
                    </a:lnTo>
                    <a:lnTo>
                      <a:pt x="16" y="7"/>
                    </a:lnTo>
                    <a:lnTo>
                      <a:pt x="13" y="10"/>
                    </a:lnTo>
                    <a:lnTo>
                      <a:pt x="10" y="12"/>
                    </a:lnTo>
                    <a:lnTo>
                      <a:pt x="8" y="14"/>
                    </a:lnTo>
                    <a:lnTo>
                      <a:pt x="5" y="16"/>
                    </a:lnTo>
                    <a:lnTo>
                      <a:pt x="2" y="16"/>
                    </a:lnTo>
                  </a:path>
                </a:pathLst>
              </a:custGeom>
              <a:solidFill>
                <a:srgbClr val="999999"/>
              </a:solidFill>
              <a:ln w="9525" cap="rnd">
                <a:noFill/>
                <a:round/>
                <a:headEnd type="none" w="sm" len="sm"/>
                <a:tailEnd type="none" w="sm" len="sm"/>
              </a:ln>
            </p:spPr>
            <p:txBody>
              <a:bodyPr/>
              <a:lstStyle/>
              <a:p>
                <a:endParaRPr lang="en-US"/>
              </a:p>
            </p:txBody>
          </p:sp>
          <p:sp>
            <p:nvSpPr>
              <p:cNvPr id="9058" name="Freeform 102"/>
              <p:cNvSpPr>
                <a:spLocks/>
              </p:cNvSpPr>
              <p:nvPr/>
            </p:nvSpPr>
            <p:spPr bwMode="auto">
              <a:xfrm>
                <a:off x="323" y="1935"/>
                <a:ext cx="17" cy="17"/>
              </a:xfrm>
              <a:custGeom>
                <a:avLst/>
                <a:gdLst>
                  <a:gd name="T0" fmla="*/ 12 w 17"/>
                  <a:gd name="T1" fmla="*/ 10 h 17"/>
                  <a:gd name="T2" fmla="*/ 16 w 17"/>
                  <a:gd name="T3" fmla="*/ 6 h 17"/>
                  <a:gd name="T4" fmla="*/ 16 w 17"/>
                  <a:gd name="T5" fmla="*/ 3 h 17"/>
                  <a:gd name="T6" fmla="*/ 16 w 17"/>
                  <a:gd name="T7" fmla="*/ 1 h 17"/>
                  <a:gd name="T8" fmla="*/ 14 w 17"/>
                  <a:gd name="T9" fmla="*/ 0 h 17"/>
                  <a:gd name="T10" fmla="*/ 12 w 17"/>
                  <a:gd name="T11" fmla="*/ 0 h 17"/>
                  <a:gd name="T12" fmla="*/ 11 w 17"/>
                  <a:gd name="T13" fmla="*/ 0 h 17"/>
                  <a:gd name="T14" fmla="*/ 9 w 17"/>
                  <a:gd name="T15" fmla="*/ 0 h 17"/>
                  <a:gd name="T16" fmla="*/ 6 w 17"/>
                  <a:gd name="T17" fmla="*/ 0 h 17"/>
                  <a:gd name="T18" fmla="*/ 3 w 17"/>
                  <a:gd name="T19" fmla="*/ 2 h 17"/>
                  <a:gd name="T20" fmla="*/ 0 w 17"/>
                  <a:gd name="T21" fmla="*/ 4 h 17"/>
                  <a:gd name="T22" fmla="*/ 0 w 17"/>
                  <a:gd name="T23" fmla="*/ 8 h 17"/>
                  <a:gd name="T24" fmla="*/ 0 w 17"/>
                  <a:gd name="T25" fmla="*/ 11 h 17"/>
                  <a:gd name="T26" fmla="*/ 0 w 17"/>
                  <a:gd name="T27" fmla="*/ 13 h 17"/>
                  <a:gd name="T28" fmla="*/ 0 w 17"/>
                  <a:gd name="T29" fmla="*/ 14 h 17"/>
                  <a:gd name="T30" fmla="*/ 0 w 17"/>
                  <a:gd name="T31" fmla="*/ 16 h 17"/>
                  <a:gd name="T32" fmla="*/ 2 w 17"/>
                  <a:gd name="T33" fmla="*/ 16 h 17"/>
                  <a:gd name="T34" fmla="*/ 3 w 17"/>
                  <a:gd name="T35" fmla="*/ 16 h 17"/>
                  <a:gd name="T36" fmla="*/ 6 w 17"/>
                  <a:gd name="T37" fmla="*/ 14 h 17"/>
                  <a:gd name="T38" fmla="*/ 9 w 17"/>
                  <a:gd name="T39" fmla="*/ 12 h 17"/>
                  <a:gd name="T40" fmla="*/ 12 w 1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2" y="10"/>
                    </a:moveTo>
                    <a:lnTo>
                      <a:pt x="16" y="6"/>
                    </a:lnTo>
                    <a:lnTo>
                      <a:pt x="16" y="3"/>
                    </a:lnTo>
                    <a:lnTo>
                      <a:pt x="16" y="1"/>
                    </a:lnTo>
                    <a:lnTo>
                      <a:pt x="14" y="0"/>
                    </a:lnTo>
                    <a:lnTo>
                      <a:pt x="12" y="0"/>
                    </a:lnTo>
                    <a:lnTo>
                      <a:pt x="11" y="0"/>
                    </a:lnTo>
                    <a:lnTo>
                      <a:pt x="9" y="0"/>
                    </a:lnTo>
                    <a:lnTo>
                      <a:pt x="6" y="0"/>
                    </a:lnTo>
                    <a:lnTo>
                      <a:pt x="3" y="2"/>
                    </a:lnTo>
                    <a:lnTo>
                      <a:pt x="0" y="4"/>
                    </a:lnTo>
                    <a:lnTo>
                      <a:pt x="0" y="8"/>
                    </a:lnTo>
                    <a:lnTo>
                      <a:pt x="0" y="11"/>
                    </a:lnTo>
                    <a:lnTo>
                      <a:pt x="0" y="13"/>
                    </a:lnTo>
                    <a:lnTo>
                      <a:pt x="0" y="14"/>
                    </a:lnTo>
                    <a:lnTo>
                      <a:pt x="0" y="16"/>
                    </a:lnTo>
                    <a:lnTo>
                      <a:pt x="2" y="16"/>
                    </a:lnTo>
                    <a:lnTo>
                      <a:pt x="3" y="16"/>
                    </a:lnTo>
                    <a:lnTo>
                      <a:pt x="6" y="14"/>
                    </a:lnTo>
                    <a:lnTo>
                      <a:pt x="9" y="12"/>
                    </a:lnTo>
                    <a:lnTo>
                      <a:pt x="12" y="10"/>
                    </a:lnTo>
                  </a:path>
                </a:pathLst>
              </a:custGeom>
              <a:solidFill>
                <a:srgbClr val="333333"/>
              </a:solidFill>
              <a:ln w="9525" cap="rnd">
                <a:noFill/>
                <a:round/>
                <a:headEnd type="none" w="sm" len="sm"/>
                <a:tailEnd type="none" w="sm" len="sm"/>
              </a:ln>
            </p:spPr>
            <p:txBody>
              <a:bodyPr/>
              <a:lstStyle/>
              <a:p>
                <a:endParaRPr lang="en-US"/>
              </a:p>
            </p:txBody>
          </p:sp>
          <p:sp>
            <p:nvSpPr>
              <p:cNvPr id="9059" name="Freeform 103"/>
              <p:cNvSpPr>
                <a:spLocks/>
              </p:cNvSpPr>
              <p:nvPr/>
            </p:nvSpPr>
            <p:spPr bwMode="auto">
              <a:xfrm>
                <a:off x="324" y="1937"/>
                <a:ext cx="17" cy="17"/>
              </a:xfrm>
              <a:custGeom>
                <a:avLst/>
                <a:gdLst>
                  <a:gd name="T0" fmla="*/ 14 w 17"/>
                  <a:gd name="T1" fmla="*/ 9 h 17"/>
                  <a:gd name="T2" fmla="*/ 16 w 17"/>
                  <a:gd name="T3" fmla="*/ 6 h 17"/>
                  <a:gd name="T4" fmla="*/ 16 w 17"/>
                  <a:gd name="T5" fmla="*/ 3 h 17"/>
                  <a:gd name="T6" fmla="*/ 16 w 17"/>
                  <a:gd name="T7" fmla="*/ 0 h 17"/>
                  <a:gd name="T8" fmla="*/ 14 w 17"/>
                  <a:gd name="T9" fmla="*/ 0 h 17"/>
                  <a:gd name="T10" fmla="*/ 10 w 17"/>
                  <a:gd name="T11" fmla="*/ 0 h 17"/>
                  <a:gd name="T12" fmla="*/ 6 w 17"/>
                  <a:gd name="T13" fmla="*/ 0 h 17"/>
                  <a:gd name="T14" fmla="*/ 4 w 17"/>
                  <a:gd name="T15" fmla="*/ 2 h 17"/>
                  <a:gd name="T16" fmla="*/ 0 w 17"/>
                  <a:gd name="T17" fmla="*/ 5 h 17"/>
                  <a:gd name="T18" fmla="*/ 0 w 17"/>
                  <a:gd name="T19" fmla="*/ 8 h 17"/>
                  <a:gd name="T20" fmla="*/ 0 w 17"/>
                  <a:gd name="T21" fmla="*/ 11 h 17"/>
                  <a:gd name="T22" fmla="*/ 0 w 17"/>
                  <a:gd name="T23" fmla="*/ 14 h 17"/>
                  <a:gd name="T24" fmla="*/ 0 w 17"/>
                  <a:gd name="T25" fmla="*/ 16 h 17"/>
                  <a:gd name="T26" fmla="*/ 4 w 17"/>
                  <a:gd name="T27" fmla="*/ 16 h 17"/>
                  <a:gd name="T28" fmla="*/ 6 w 17"/>
                  <a:gd name="T29" fmla="*/ 16 h 17"/>
                  <a:gd name="T30" fmla="*/ 10 w 17"/>
                  <a:gd name="T31" fmla="*/ 12 h 17"/>
                  <a:gd name="T32" fmla="*/ 14 w 17"/>
                  <a:gd name="T33" fmla="*/ 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9"/>
                    </a:moveTo>
                    <a:lnTo>
                      <a:pt x="16" y="6"/>
                    </a:lnTo>
                    <a:lnTo>
                      <a:pt x="16" y="3"/>
                    </a:lnTo>
                    <a:lnTo>
                      <a:pt x="16" y="0"/>
                    </a:lnTo>
                    <a:lnTo>
                      <a:pt x="14" y="0"/>
                    </a:lnTo>
                    <a:lnTo>
                      <a:pt x="10" y="0"/>
                    </a:lnTo>
                    <a:lnTo>
                      <a:pt x="6" y="0"/>
                    </a:lnTo>
                    <a:lnTo>
                      <a:pt x="4" y="2"/>
                    </a:lnTo>
                    <a:lnTo>
                      <a:pt x="0" y="5"/>
                    </a:lnTo>
                    <a:lnTo>
                      <a:pt x="0" y="8"/>
                    </a:lnTo>
                    <a:lnTo>
                      <a:pt x="0" y="11"/>
                    </a:lnTo>
                    <a:lnTo>
                      <a:pt x="0" y="14"/>
                    </a:lnTo>
                    <a:lnTo>
                      <a:pt x="0" y="16"/>
                    </a:lnTo>
                    <a:lnTo>
                      <a:pt x="4" y="16"/>
                    </a:lnTo>
                    <a:lnTo>
                      <a:pt x="6" y="16"/>
                    </a:lnTo>
                    <a:lnTo>
                      <a:pt x="10" y="12"/>
                    </a:lnTo>
                    <a:lnTo>
                      <a:pt x="14" y="9"/>
                    </a:lnTo>
                  </a:path>
                </a:pathLst>
              </a:custGeom>
              <a:solidFill>
                <a:srgbClr val="000000"/>
              </a:solidFill>
              <a:ln w="9525" cap="rnd">
                <a:noFill/>
                <a:round/>
                <a:headEnd type="none" w="sm" len="sm"/>
                <a:tailEnd type="none" w="sm" len="sm"/>
              </a:ln>
            </p:spPr>
            <p:txBody>
              <a:bodyPr/>
              <a:lstStyle/>
              <a:p>
                <a:endParaRPr lang="en-US"/>
              </a:p>
            </p:txBody>
          </p:sp>
          <p:sp>
            <p:nvSpPr>
              <p:cNvPr id="9060" name="Freeform 104"/>
              <p:cNvSpPr>
                <a:spLocks/>
              </p:cNvSpPr>
              <p:nvPr/>
            </p:nvSpPr>
            <p:spPr bwMode="auto">
              <a:xfrm>
                <a:off x="306" y="1931"/>
                <a:ext cx="28" cy="24"/>
              </a:xfrm>
              <a:custGeom>
                <a:avLst/>
                <a:gdLst>
                  <a:gd name="T0" fmla="*/ 0 w 28"/>
                  <a:gd name="T1" fmla="*/ 16 h 24"/>
                  <a:gd name="T2" fmla="*/ 27 w 28"/>
                  <a:gd name="T3" fmla="*/ 0 h 24"/>
                  <a:gd name="T4" fmla="*/ 27 w 28"/>
                  <a:gd name="T5" fmla="*/ 4 h 24"/>
                  <a:gd name="T6" fmla="*/ 20 w 28"/>
                  <a:gd name="T7" fmla="*/ 11 h 24"/>
                  <a:gd name="T8" fmla="*/ 17 w 28"/>
                  <a:gd name="T9" fmla="*/ 16 h 24"/>
                  <a:gd name="T10" fmla="*/ 7 w 28"/>
                  <a:gd name="T11" fmla="*/ 23 h 24"/>
                  <a:gd name="T12" fmla="*/ 4 w 28"/>
                  <a:gd name="T13" fmla="*/ 20 h 24"/>
                  <a:gd name="T14" fmla="*/ 0 w 28"/>
                  <a:gd name="T15" fmla="*/ 21 h 24"/>
                  <a:gd name="T16" fmla="*/ 0 w 28"/>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0" y="16"/>
                    </a:moveTo>
                    <a:lnTo>
                      <a:pt x="27" y="0"/>
                    </a:lnTo>
                    <a:lnTo>
                      <a:pt x="27" y="4"/>
                    </a:lnTo>
                    <a:lnTo>
                      <a:pt x="20" y="11"/>
                    </a:lnTo>
                    <a:lnTo>
                      <a:pt x="17" y="16"/>
                    </a:lnTo>
                    <a:lnTo>
                      <a:pt x="7" y="23"/>
                    </a:lnTo>
                    <a:lnTo>
                      <a:pt x="4" y="20"/>
                    </a:lnTo>
                    <a:lnTo>
                      <a:pt x="0" y="21"/>
                    </a:lnTo>
                    <a:lnTo>
                      <a:pt x="0" y="16"/>
                    </a:lnTo>
                  </a:path>
                </a:pathLst>
              </a:custGeom>
              <a:solidFill>
                <a:srgbClr val="333333"/>
              </a:solidFill>
              <a:ln w="9525" cap="rnd">
                <a:noFill/>
                <a:round/>
                <a:headEnd type="none" w="sm" len="sm"/>
                <a:tailEnd type="none" w="sm" len="sm"/>
              </a:ln>
            </p:spPr>
            <p:txBody>
              <a:bodyPr/>
              <a:lstStyle/>
              <a:p>
                <a:endParaRPr lang="en-US"/>
              </a:p>
            </p:txBody>
          </p:sp>
          <p:sp>
            <p:nvSpPr>
              <p:cNvPr id="9061" name="Freeform 105"/>
              <p:cNvSpPr>
                <a:spLocks/>
              </p:cNvSpPr>
              <p:nvPr/>
            </p:nvSpPr>
            <p:spPr bwMode="auto">
              <a:xfrm>
                <a:off x="314" y="1944"/>
                <a:ext cx="16" cy="17"/>
              </a:xfrm>
              <a:custGeom>
                <a:avLst/>
                <a:gdLst>
                  <a:gd name="T0" fmla="*/ 15 w 16"/>
                  <a:gd name="T1" fmla="*/ 11 h 17"/>
                  <a:gd name="T2" fmla="*/ 15 w 16"/>
                  <a:gd name="T3" fmla="*/ 0 h 17"/>
                  <a:gd name="T4" fmla="*/ 0 w 16"/>
                  <a:gd name="T5" fmla="*/ 1 h 17"/>
                  <a:gd name="T6" fmla="*/ 0 w 16"/>
                  <a:gd name="T7" fmla="*/ 16 h 17"/>
                  <a:gd name="T8" fmla="*/ 15 w 16"/>
                  <a:gd name="T9" fmla="*/ 1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1"/>
                    </a:moveTo>
                    <a:lnTo>
                      <a:pt x="15" y="0"/>
                    </a:lnTo>
                    <a:lnTo>
                      <a:pt x="0" y="1"/>
                    </a:lnTo>
                    <a:lnTo>
                      <a:pt x="0" y="16"/>
                    </a:lnTo>
                    <a:lnTo>
                      <a:pt x="15" y="11"/>
                    </a:lnTo>
                  </a:path>
                </a:pathLst>
              </a:custGeom>
              <a:solidFill>
                <a:srgbClr val="000000"/>
              </a:solidFill>
              <a:ln w="9525" cap="rnd">
                <a:noFill/>
                <a:round/>
                <a:headEnd type="none" w="sm" len="sm"/>
                <a:tailEnd type="none" w="sm" len="sm"/>
              </a:ln>
            </p:spPr>
            <p:txBody>
              <a:bodyPr/>
              <a:lstStyle/>
              <a:p>
                <a:endParaRPr lang="en-US"/>
              </a:p>
            </p:txBody>
          </p:sp>
          <p:sp>
            <p:nvSpPr>
              <p:cNvPr id="9062" name="Freeform 106"/>
              <p:cNvSpPr>
                <a:spLocks/>
              </p:cNvSpPr>
              <p:nvPr/>
            </p:nvSpPr>
            <p:spPr bwMode="auto">
              <a:xfrm>
                <a:off x="304" y="1946"/>
                <a:ext cx="17" cy="18"/>
              </a:xfrm>
              <a:custGeom>
                <a:avLst/>
                <a:gdLst>
                  <a:gd name="T0" fmla="*/ 0 w 17"/>
                  <a:gd name="T1" fmla="*/ 14 h 18"/>
                  <a:gd name="T2" fmla="*/ 0 w 17"/>
                  <a:gd name="T3" fmla="*/ 0 h 18"/>
                  <a:gd name="T4" fmla="*/ 16 w 17"/>
                  <a:gd name="T5" fmla="*/ 2 h 18"/>
                  <a:gd name="T6" fmla="*/ 16 w 17"/>
                  <a:gd name="T7" fmla="*/ 17 h 18"/>
                  <a:gd name="T8" fmla="*/ 0 w 17"/>
                  <a:gd name="T9" fmla="*/ 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4"/>
                    </a:moveTo>
                    <a:lnTo>
                      <a:pt x="0" y="0"/>
                    </a:lnTo>
                    <a:lnTo>
                      <a:pt x="16" y="2"/>
                    </a:lnTo>
                    <a:lnTo>
                      <a:pt x="16" y="17"/>
                    </a:lnTo>
                    <a:lnTo>
                      <a:pt x="0" y="14"/>
                    </a:lnTo>
                  </a:path>
                </a:pathLst>
              </a:custGeom>
              <a:solidFill>
                <a:srgbClr val="666666"/>
              </a:solidFill>
              <a:ln w="9525" cap="rnd">
                <a:noFill/>
                <a:round/>
                <a:headEnd type="none" w="sm" len="sm"/>
                <a:tailEnd type="none" w="sm" len="sm"/>
              </a:ln>
            </p:spPr>
            <p:txBody>
              <a:bodyPr/>
              <a:lstStyle/>
              <a:p>
                <a:endParaRPr lang="en-US"/>
              </a:p>
            </p:txBody>
          </p:sp>
          <p:sp>
            <p:nvSpPr>
              <p:cNvPr id="9063" name="Freeform 107"/>
              <p:cNvSpPr>
                <a:spLocks/>
              </p:cNvSpPr>
              <p:nvPr/>
            </p:nvSpPr>
            <p:spPr bwMode="auto">
              <a:xfrm>
                <a:off x="304" y="1930"/>
                <a:ext cx="30" cy="19"/>
              </a:xfrm>
              <a:custGeom>
                <a:avLst/>
                <a:gdLst>
                  <a:gd name="T0" fmla="*/ 29 w 30"/>
                  <a:gd name="T1" fmla="*/ 0 h 19"/>
                  <a:gd name="T2" fmla="*/ 26 w 30"/>
                  <a:gd name="T3" fmla="*/ 0 h 19"/>
                  <a:gd name="T4" fmla="*/ 0 w 30"/>
                  <a:gd name="T5" fmla="*/ 16 h 19"/>
                  <a:gd name="T6" fmla="*/ 0 w 30"/>
                  <a:gd name="T7" fmla="*/ 18 h 19"/>
                  <a:gd name="T8" fmla="*/ 29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29" y="0"/>
                    </a:moveTo>
                    <a:lnTo>
                      <a:pt x="26" y="0"/>
                    </a:lnTo>
                    <a:lnTo>
                      <a:pt x="0" y="16"/>
                    </a:lnTo>
                    <a:lnTo>
                      <a:pt x="0" y="18"/>
                    </a:lnTo>
                    <a:lnTo>
                      <a:pt x="29" y="0"/>
                    </a:lnTo>
                  </a:path>
                </a:pathLst>
              </a:custGeom>
              <a:solidFill>
                <a:srgbClr val="999999"/>
              </a:solidFill>
              <a:ln w="9525" cap="rnd">
                <a:noFill/>
                <a:round/>
                <a:headEnd type="none" w="sm" len="sm"/>
                <a:tailEnd type="none" w="sm" len="sm"/>
              </a:ln>
            </p:spPr>
            <p:txBody>
              <a:bodyPr/>
              <a:lstStyle/>
              <a:p>
                <a:endParaRPr lang="en-US"/>
              </a:p>
            </p:txBody>
          </p:sp>
          <p:sp>
            <p:nvSpPr>
              <p:cNvPr id="9064" name="Freeform 108"/>
              <p:cNvSpPr>
                <a:spLocks/>
              </p:cNvSpPr>
              <p:nvPr/>
            </p:nvSpPr>
            <p:spPr bwMode="auto">
              <a:xfrm>
                <a:off x="318" y="1942"/>
                <a:ext cx="17" cy="17"/>
              </a:xfrm>
              <a:custGeom>
                <a:avLst/>
                <a:gdLst>
                  <a:gd name="T0" fmla="*/ 16 w 17"/>
                  <a:gd name="T1" fmla="*/ 11 h 17"/>
                  <a:gd name="T2" fmla="*/ 16 w 17"/>
                  <a:gd name="T3" fmla="*/ 0 h 17"/>
                  <a:gd name="T4" fmla="*/ 0 w 17"/>
                  <a:gd name="T5" fmla="*/ 1 h 17"/>
                  <a:gd name="T6" fmla="*/ 0 w 17"/>
                  <a:gd name="T7" fmla="*/ 16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16" y="0"/>
                    </a:lnTo>
                    <a:lnTo>
                      <a:pt x="0" y="1"/>
                    </a:lnTo>
                    <a:lnTo>
                      <a:pt x="0" y="16"/>
                    </a:lnTo>
                    <a:lnTo>
                      <a:pt x="16" y="11"/>
                    </a:lnTo>
                  </a:path>
                </a:pathLst>
              </a:custGeom>
              <a:solidFill>
                <a:srgbClr val="000000"/>
              </a:solidFill>
              <a:ln w="9525" cap="rnd">
                <a:noFill/>
                <a:round/>
                <a:headEnd type="none" w="sm" len="sm"/>
                <a:tailEnd type="none" w="sm" len="sm"/>
              </a:ln>
            </p:spPr>
            <p:txBody>
              <a:bodyPr/>
              <a:lstStyle/>
              <a:p>
                <a:endParaRPr lang="en-US"/>
              </a:p>
            </p:txBody>
          </p:sp>
          <p:sp>
            <p:nvSpPr>
              <p:cNvPr id="9065" name="Freeform 109"/>
              <p:cNvSpPr>
                <a:spLocks/>
              </p:cNvSpPr>
              <p:nvPr/>
            </p:nvSpPr>
            <p:spPr bwMode="auto">
              <a:xfrm>
                <a:off x="321" y="1941"/>
                <a:ext cx="17" cy="16"/>
              </a:xfrm>
              <a:custGeom>
                <a:avLst/>
                <a:gdLst>
                  <a:gd name="T0" fmla="*/ 16 w 17"/>
                  <a:gd name="T1" fmla="*/ 10 h 16"/>
                  <a:gd name="T2" fmla="*/ 16 w 17"/>
                  <a:gd name="T3" fmla="*/ 0 h 16"/>
                  <a:gd name="T4" fmla="*/ 0 w 17"/>
                  <a:gd name="T5" fmla="*/ 1 h 16"/>
                  <a:gd name="T6" fmla="*/ 0 w 17"/>
                  <a:gd name="T7" fmla="*/ 15 h 16"/>
                  <a:gd name="T8" fmla="*/ 16 w 17"/>
                  <a:gd name="T9" fmla="*/ 1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0"/>
                    </a:moveTo>
                    <a:lnTo>
                      <a:pt x="16" y="0"/>
                    </a:lnTo>
                    <a:lnTo>
                      <a:pt x="0" y="1"/>
                    </a:lnTo>
                    <a:lnTo>
                      <a:pt x="0" y="15"/>
                    </a:lnTo>
                    <a:lnTo>
                      <a:pt x="16" y="10"/>
                    </a:lnTo>
                  </a:path>
                </a:pathLst>
              </a:custGeom>
              <a:solidFill>
                <a:srgbClr val="000000"/>
              </a:solidFill>
              <a:ln w="9525" cap="rnd">
                <a:noFill/>
                <a:round/>
                <a:headEnd type="none" w="sm" len="sm"/>
                <a:tailEnd type="none" w="sm" len="sm"/>
              </a:ln>
            </p:spPr>
            <p:txBody>
              <a:bodyPr/>
              <a:lstStyle/>
              <a:p>
                <a:endParaRPr lang="en-US"/>
              </a:p>
            </p:txBody>
          </p:sp>
          <p:sp>
            <p:nvSpPr>
              <p:cNvPr id="9066" name="Freeform 110"/>
              <p:cNvSpPr>
                <a:spLocks/>
              </p:cNvSpPr>
              <p:nvPr/>
            </p:nvSpPr>
            <p:spPr bwMode="auto">
              <a:xfrm>
                <a:off x="147" y="1941"/>
                <a:ext cx="40" cy="79"/>
              </a:xfrm>
              <a:custGeom>
                <a:avLst/>
                <a:gdLst>
                  <a:gd name="T0" fmla="*/ 0 w 40"/>
                  <a:gd name="T1" fmla="*/ 55 h 79"/>
                  <a:gd name="T2" fmla="*/ 39 w 40"/>
                  <a:gd name="T3" fmla="*/ 78 h 79"/>
                  <a:gd name="T4" fmla="*/ 39 w 40"/>
                  <a:gd name="T5" fmla="*/ 23 h 79"/>
                  <a:gd name="T6" fmla="*/ 0 w 40"/>
                  <a:gd name="T7" fmla="*/ 0 h 79"/>
                  <a:gd name="T8" fmla="*/ 0 w 40"/>
                  <a:gd name="T9" fmla="*/ 55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55"/>
                    </a:moveTo>
                    <a:lnTo>
                      <a:pt x="39" y="78"/>
                    </a:lnTo>
                    <a:lnTo>
                      <a:pt x="39" y="23"/>
                    </a:lnTo>
                    <a:lnTo>
                      <a:pt x="0" y="0"/>
                    </a:lnTo>
                    <a:lnTo>
                      <a:pt x="0" y="55"/>
                    </a:lnTo>
                  </a:path>
                </a:pathLst>
              </a:custGeom>
              <a:solidFill>
                <a:srgbClr val="7167B1"/>
              </a:solidFill>
              <a:ln w="9525" cap="rnd">
                <a:noFill/>
                <a:round/>
                <a:headEnd type="none" w="sm" len="sm"/>
                <a:tailEnd type="none" w="sm" len="sm"/>
              </a:ln>
            </p:spPr>
            <p:txBody>
              <a:bodyPr/>
              <a:lstStyle/>
              <a:p>
                <a:endParaRPr lang="en-US"/>
              </a:p>
            </p:txBody>
          </p:sp>
          <p:sp>
            <p:nvSpPr>
              <p:cNvPr id="9067" name="Freeform 111"/>
              <p:cNvSpPr>
                <a:spLocks/>
              </p:cNvSpPr>
              <p:nvPr/>
            </p:nvSpPr>
            <p:spPr bwMode="auto">
              <a:xfrm>
                <a:off x="147" y="1852"/>
                <a:ext cx="194" cy="114"/>
              </a:xfrm>
              <a:custGeom>
                <a:avLst/>
                <a:gdLst>
                  <a:gd name="T0" fmla="*/ 152 w 194"/>
                  <a:gd name="T1" fmla="*/ 0 h 114"/>
                  <a:gd name="T2" fmla="*/ 0 w 194"/>
                  <a:gd name="T3" fmla="*/ 88 h 114"/>
                  <a:gd name="T4" fmla="*/ 38 w 194"/>
                  <a:gd name="T5" fmla="*/ 113 h 114"/>
                  <a:gd name="T6" fmla="*/ 193 w 194"/>
                  <a:gd name="T7" fmla="*/ 22 h 114"/>
                  <a:gd name="T8" fmla="*/ 152 w 194"/>
                  <a:gd name="T9" fmla="*/ 0 h 114"/>
                  <a:gd name="T10" fmla="*/ 0 60000 65536"/>
                  <a:gd name="T11" fmla="*/ 0 60000 65536"/>
                  <a:gd name="T12" fmla="*/ 0 60000 65536"/>
                  <a:gd name="T13" fmla="*/ 0 60000 65536"/>
                  <a:gd name="T14" fmla="*/ 0 60000 65536"/>
                  <a:gd name="T15" fmla="*/ 0 w 194"/>
                  <a:gd name="T16" fmla="*/ 0 h 114"/>
                  <a:gd name="T17" fmla="*/ 194 w 194"/>
                  <a:gd name="T18" fmla="*/ 114 h 114"/>
                </a:gdLst>
                <a:ahLst/>
                <a:cxnLst>
                  <a:cxn ang="T10">
                    <a:pos x="T0" y="T1"/>
                  </a:cxn>
                  <a:cxn ang="T11">
                    <a:pos x="T2" y="T3"/>
                  </a:cxn>
                  <a:cxn ang="T12">
                    <a:pos x="T4" y="T5"/>
                  </a:cxn>
                  <a:cxn ang="T13">
                    <a:pos x="T6" y="T7"/>
                  </a:cxn>
                  <a:cxn ang="T14">
                    <a:pos x="T8" y="T9"/>
                  </a:cxn>
                </a:cxnLst>
                <a:rect l="T15" t="T16" r="T17" b="T18"/>
                <a:pathLst>
                  <a:path w="194" h="114">
                    <a:moveTo>
                      <a:pt x="152" y="0"/>
                    </a:moveTo>
                    <a:lnTo>
                      <a:pt x="0" y="88"/>
                    </a:lnTo>
                    <a:lnTo>
                      <a:pt x="38" y="113"/>
                    </a:lnTo>
                    <a:lnTo>
                      <a:pt x="193" y="22"/>
                    </a:lnTo>
                    <a:lnTo>
                      <a:pt x="152" y="0"/>
                    </a:lnTo>
                  </a:path>
                </a:pathLst>
              </a:custGeom>
              <a:solidFill>
                <a:srgbClr val="A19ACB"/>
              </a:solidFill>
              <a:ln w="9525" cap="rnd">
                <a:noFill/>
                <a:round/>
                <a:headEnd type="none" w="sm" len="sm"/>
                <a:tailEnd type="none" w="sm" len="sm"/>
              </a:ln>
            </p:spPr>
            <p:txBody>
              <a:bodyPr/>
              <a:lstStyle/>
              <a:p>
                <a:endParaRPr lang="en-US"/>
              </a:p>
            </p:txBody>
          </p:sp>
          <p:sp>
            <p:nvSpPr>
              <p:cNvPr id="9068" name="Freeform 112"/>
              <p:cNvSpPr>
                <a:spLocks/>
              </p:cNvSpPr>
              <p:nvPr/>
            </p:nvSpPr>
            <p:spPr bwMode="auto">
              <a:xfrm>
                <a:off x="186" y="1876"/>
                <a:ext cx="155" cy="144"/>
              </a:xfrm>
              <a:custGeom>
                <a:avLst/>
                <a:gdLst>
                  <a:gd name="T0" fmla="*/ 154 w 155"/>
                  <a:gd name="T1" fmla="*/ 55 h 144"/>
                  <a:gd name="T2" fmla="*/ 0 w 155"/>
                  <a:gd name="T3" fmla="*/ 143 h 144"/>
                  <a:gd name="T4" fmla="*/ 0 w 155"/>
                  <a:gd name="T5" fmla="*/ 87 h 144"/>
                  <a:gd name="T6" fmla="*/ 154 w 155"/>
                  <a:gd name="T7" fmla="*/ 0 h 144"/>
                  <a:gd name="T8" fmla="*/ 154 w 155"/>
                  <a:gd name="T9" fmla="*/ 55 h 144"/>
                  <a:gd name="T10" fmla="*/ 0 60000 65536"/>
                  <a:gd name="T11" fmla="*/ 0 60000 65536"/>
                  <a:gd name="T12" fmla="*/ 0 60000 65536"/>
                  <a:gd name="T13" fmla="*/ 0 60000 65536"/>
                  <a:gd name="T14" fmla="*/ 0 60000 65536"/>
                  <a:gd name="T15" fmla="*/ 0 w 155"/>
                  <a:gd name="T16" fmla="*/ 0 h 144"/>
                  <a:gd name="T17" fmla="*/ 155 w 155"/>
                  <a:gd name="T18" fmla="*/ 144 h 144"/>
                </a:gdLst>
                <a:ahLst/>
                <a:cxnLst>
                  <a:cxn ang="T10">
                    <a:pos x="T0" y="T1"/>
                  </a:cxn>
                  <a:cxn ang="T11">
                    <a:pos x="T2" y="T3"/>
                  </a:cxn>
                  <a:cxn ang="T12">
                    <a:pos x="T4" y="T5"/>
                  </a:cxn>
                  <a:cxn ang="T13">
                    <a:pos x="T6" y="T7"/>
                  </a:cxn>
                  <a:cxn ang="T14">
                    <a:pos x="T8" y="T9"/>
                  </a:cxn>
                </a:cxnLst>
                <a:rect l="T15" t="T16" r="T17" b="T18"/>
                <a:pathLst>
                  <a:path w="155" h="144">
                    <a:moveTo>
                      <a:pt x="154" y="55"/>
                    </a:moveTo>
                    <a:lnTo>
                      <a:pt x="0" y="143"/>
                    </a:lnTo>
                    <a:lnTo>
                      <a:pt x="0" y="87"/>
                    </a:lnTo>
                    <a:lnTo>
                      <a:pt x="154" y="0"/>
                    </a:lnTo>
                    <a:lnTo>
                      <a:pt x="154" y="55"/>
                    </a:lnTo>
                  </a:path>
                </a:pathLst>
              </a:custGeom>
              <a:solidFill>
                <a:srgbClr val="3E347E"/>
              </a:solidFill>
              <a:ln w="9525" cap="rnd">
                <a:noFill/>
                <a:round/>
                <a:headEnd type="none" w="sm" len="sm"/>
                <a:tailEnd type="none" w="sm" len="sm"/>
              </a:ln>
            </p:spPr>
            <p:txBody>
              <a:bodyPr/>
              <a:lstStyle/>
              <a:p>
                <a:endParaRPr lang="en-US"/>
              </a:p>
            </p:txBody>
          </p:sp>
          <p:sp>
            <p:nvSpPr>
              <p:cNvPr id="9069" name="Freeform 113"/>
              <p:cNvSpPr>
                <a:spLocks/>
              </p:cNvSpPr>
              <p:nvPr/>
            </p:nvSpPr>
            <p:spPr bwMode="auto">
              <a:xfrm>
                <a:off x="186" y="1963"/>
                <a:ext cx="17" cy="57"/>
              </a:xfrm>
              <a:custGeom>
                <a:avLst/>
                <a:gdLst>
                  <a:gd name="T0" fmla="*/ 16 w 17"/>
                  <a:gd name="T1" fmla="*/ 54 h 57"/>
                  <a:gd name="T2" fmla="*/ 0 w 17"/>
                  <a:gd name="T3" fmla="*/ 56 h 57"/>
                  <a:gd name="T4" fmla="*/ 0 w 17"/>
                  <a:gd name="T5" fmla="*/ 1 h 57"/>
                  <a:gd name="T6" fmla="*/ 16 w 17"/>
                  <a:gd name="T7" fmla="*/ 0 h 57"/>
                  <a:gd name="T8" fmla="*/ 16 w 17"/>
                  <a:gd name="T9" fmla="*/ 54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16" y="54"/>
                    </a:moveTo>
                    <a:lnTo>
                      <a:pt x="0" y="56"/>
                    </a:lnTo>
                    <a:lnTo>
                      <a:pt x="0" y="1"/>
                    </a:lnTo>
                    <a:lnTo>
                      <a:pt x="16" y="0"/>
                    </a:lnTo>
                    <a:lnTo>
                      <a:pt x="16" y="54"/>
                    </a:lnTo>
                  </a:path>
                </a:pathLst>
              </a:custGeom>
              <a:solidFill>
                <a:srgbClr val="A19ACB"/>
              </a:solidFill>
              <a:ln w="9525" cap="rnd">
                <a:noFill/>
                <a:round/>
                <a:headEnd type="none" w="sm" len="sm"/>
                <a:tailEnd type="none" w="sm" len="sm"/>
              </a:ln>
            </p:spPr>
            <p:txBody>
              <a:bodyPr/>
              <a:lstStyle/>
              <a:p>
                <a:endParaRPr lang="en-US"/>
              </a:p>
            </p:txBody>
          </p:sp>
          <p:sp>
            <p:nvSpPr>
              <p:cNvPr id="9070" name="Freeform 114"/>
              <p:cNvSpPr>
                <a:spLocks/>
              </p:cNvSpPr>
              <p:nvPr/>
            </p:nvSpPr>
            <p:spPr bwMode="auto">
              <a:xfrm>
                <a:off x="212" y="1948"/>
                <a:ext cx="17" cy="58"/>
              </a:xfrm>
              <a:custGeom>
                <a:avLst/>
                <a:gdLst>
                  <a:gd name="T0" fmla="*/ 16 w 17"/>
                  <a:gd name="T1" fmla="*/ 0 h 58"/>
                  <a:gd name="T2" fmla="*/ 16 w 17"/>
                  <a:gd name="T3" fmla="*/ 54 h 58"/>
                  <a:gd name="T4" fmla="*/ 0 w 17"/>
                  <a:gd name="T5" fmla="*/ 57 h 58"/>
                  <a:gd name="T6" fmla="*/ 0 w 17"/>
                  <a:gd name="T7" fmla="*/ 1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4"/>
                    </a:lnTo>
                    <a:lnTo>
                      <a:pt x="0" y="57"/>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071" name="Freeform 115"/>
              <p:cNvSpPr>
                <a:spLocks/>
              </p:cNvSpPr>
              <p:nvPr/>
            </p:nvSpPr>
            <p:spPr bwMode="auto">
              <a:xfrm>
                <a:off x="237" y="1934"/>
                <a:ext cx="17" cy="58"/>
              </a:xfrm>
              <a:custGeom>
                <a:avLst/>
                <a:gdLst>
                  <a:gd name="T0" fmla="*/ 16 w 17"/>
                  <a:gd name="T1" fmla="*/ 0 h 58"/>
                  <a:gd name="T2" fmla="*/ 16 w 17"/>
                  <a:gd name="T3" fmla="*/ 55 h 58"/>
                  <a:gd name="T4" fmla="*/ 0 w 17"/>
                  <a:gd name="T5" fmla="*/ 57 h 58"/>
                  <a:gd name="T6" fmla="*/ 0 w 17"/>
                  <a:gd name="T7" fmla="*/ 0 h 58"/>
                  <a:gd name="T8" fmla="*/ 16 w 17"/>
                  <a:gd name="T9" fmla="*/ 0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16" y="0"/>
                    </a:moveTo>
                    <a:lnTo>
                      <a:pt x="16" y="55"/>
                    </a:lnTo>
                    <a:lnTo>
                      <a:pt x="0" y="57"/>
                    </a:lnTo>
                    <a:lnTo>
                      <a:pt x="0" y="0"/>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072" name="Freeform 116"/>
              <p:cNvSpPr>
                <a:spLocks/>
              </p:cNvSpPr>
              <p:nvPr/>
            </p:nvSpPr>
            <p:spPr bwMode="auto">
              <a:xfrm>
                <a:off x="262" y="1919"/>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A19ACB"/>
              </a:solidFill>
              <a:ln w="9525" cap="rnd">
                <a:noFill/>
                <a:round/>
                <a:headEnd type="none" w="sm" len="sm"/>
                <a:tailEnd type="none" w="sm" len="sm"/>
              </a:ln>
            </p:spPr>
            <p:txBody>
              <a:bodyPr/>
              <a:lstStyle/>
              <a:p>
                <a:endParaRPr lang="en-US"/>
              </a:p>
            </p:txBody>
          </p:sp>
          <p:sp>
            <p:nvSpPr>
              <p:cNvPr id="9073" name="Freeform 117"/>
              <p:cNvSpPr>
                <a:spLocks/>
              </p:cNvSpPr>
              <p:nvPr/>
            </p:nvSpPr>
            <p:spPr bwMode="auto">
              <a:xfrm>
                <a:off x="287" y="1904"/>
                <a:ext cx="17" cy="60"/>
              </a:xfrm>
              <a:custGeom>
                <a:avLst/>
                <a:gdLst>
                  <a:gd name="T0" fmla="*/ 16 w 17"/>
                  <a:gd name="T1" fmla="*/ 0 h 60"/>
                  <a:gd name="T2" fmla="*/ 16 w 17"/>
                  <a:gd name="T3" fmla="*/ 56 h 60"/>
                  <a:gd name="T4" fmla="*/ 0 w 17"/>
                  <a:gd name="T5" fmla="*/ 59 h 60"/>
                  <a:gd name="T6" fmla="*/ 0 w 17"/>
                  <a:gd name="T7" fmla="*/ 1 h 60"/>
                  <a:gd name="T8" fmla="*/ 16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16" y="0"/>
                    </a:moveTo>
                    <a:lnTo>
                      <a:pt x="16" y="56"/>
                    </a:lnTo>
                    <a:lnTo>
                      <a:pt x="0" y="59"/>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074" name="Freeform 118"/>
              <p:cNvSpPr>
                <a:spLocks/>
              </p:cNvSpPr>
              <p:nvPr/>
            </p:nvSpPr>
            <p:spPr bwMode="auto">
              <a:xfrm>
                <a:off x="312" y="1890"/>
                <a:ext cx="17" cy="59"/>
              </a:xfrm>
              <a:custGeom>
                <a:avLst/>
                <a:gdLst>
                  <a:gd name="T0" fmla="*/ 16 w 17"/>
                  <a:gd name="T1" fmla="*/ 0 h 59"/>
                  <a:gd name="T2" fmla="*/ 16 w 17"/>
                  <a:gd name="T3" fmla="*/ 56 h 59"/>
                  <a:gd name="T4" fmla="*/ 0 w 17"/>
                  <a:gd name="T5" fmla="*/ 58 h 59"/>
                  <a:gd name="T6" fmla="*/ 0 w 17"/>
                  <a:gd name="T7" fmla="*/ 1 h 59"/>
                  <a:gd name="T8" fmla="*/ 16 w 17"/>
                  <a:gd name="T9" fmla="*/ 0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0"/>
                    </a:moveTo>
                    <a:lnTo>
                      <a:pt x="16" y="56"/>
                    </a:lnTo>
                    <a:lnTo>
                      <a:pt x="0" y="58"/>
                    </a:lnTo>
                    <a:lnTo>
                      <a:pt x="0" y="1"/>
                    </a:lnTo>
                    <a:lnTo>
                      <a:pt x="16" y="0"/>
                    </a:lnTo>
                  </a:path>
                </a:pathLst>
              </a:custGeom>
              <a:solidFill>
                <a:srgbClr val="808080"/>
              </a:solidFill>
              <a:ln w="9525" cap="rnd">
                <a:noFill/>
                <a:round/>
                <a:headEnd type="none" w="sm" len="sm"/>
                <a:tailEnd type="none" w="sm" len="sm"/>
              </a:ln>
            </p:spPr>
            <p:txBody>
              <a:bodyPr/>
              <a:lstStyle/>
              <a:p>
                <a:endParaRPr lang="en-US"/>
              </a:p>
            </p:txBody>
          </p:sp>
          <p:sp>
            <p:nvSpPr>
              <p:cNvPr id="9075" name="Freeform 119"/>
              <p:cNvSpPr>
                <a:spLocks/>
              </p:cNvSpPr>
              <p:nvPr/>
            </p:nvSpPr>
            <p:spPr bwMode="auto">
              <a:xfrm>
                <a:off x="337" y="1876"/>
                <a:ext cx="17" cy="59"/>
              </a:xfrm>
              <a:custGeom>
                <a:avLst/>
                <a:gdLst>
                  <a:gd name="T0" fmla="*/ 16 w 17"/>
                  <a:gd name="T1" fmla="*/ 55 h 59"/>
                  <a:gd name="T2" fmla="*/ 0 w 17"/>
                  <a:gd name="T3" fmla="*/ 58 h 59"/>
                  <a:gd name="T4" fmla="*/ 0 w 17"/>
                  <a:gd name="T5" fmla="*/ 1 h 59"/>
                  <a:gd name="T6" fmla="*/ 16 w 17"/>
                  <a:gd name="T7" fmla="*/ 0 h 59"/>
                  <a:gd name="T8" fmla="*/ 16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16" y="55"/>
                    </a:moveTo>
                    <a:lnTo>
                      <a:pt x="0" y="58"/>
                    </a:lnTo>
                    <a:lnTo>
                      <a:pt x="0" y="1"/>
                    </a:lnTo>
                    <a:lnTo>
                      <a:pt x="16" y="0"/>
                    </a:lnTo>
                    <a:lnTo>
                      <a:pt x="16" y="55"/>
                    </a:lnTo>
                  </a:path>
                </a:pathLst>
              </a:custGeom>
              <a:solidFill>
                <a:srgbClr val="A19ACB"/>
              </a:solidFill>
              <a:ln w="9525" cap="rnd">
                <a:noFill/>
                <a:round/>
                <a:headEnd type="none" w="sm" len="sm"/>
                <a:tailEnd type="none" w="sm" len="sm"/>
              </a:ln>
            </p:spPr>
            <p:txBody>
              <a:bodyPr/>
              <a:lstStyle/>
              <a:p>
                <a:endParaRPr lang="en-US"/>
              </a:p>
            </p:txBody>
          </p:sp>
          <p:sp>
            <p:nvSpPr>
              <p:cNvPr id="9076" name="Freeform 120"/>
              <p:cNvSpPr>
                <a:spLocks/>
              </p:cNvSpPr>
              <p:nvPr/>
            </p:nvSpPr>
            <p:spPr bwMode="auto">
              <a:xfrm>
                <a:off x="182" y="1961"/>
                <a:ext cx="17" cy="59"/>
              </a:xfrm>
              <a:custGeom>
                <a:avLst/>
                <a:gdLst>
                  <a:gd name="T0" fmla="*/ 0 w 17"/>
                  <a:gd name="T1" fmla="*/ 55 h 59"/>
                  <a:gd name="T2" fmla="*/ 16 w 17"/>
                  <a:gd name="T3" fmla="*/ 58 h 59"/>
                  <a:gd name="T4" fmla="*/ 16 w 17"/>
                  <a:gd name="T5" fmla="*/ 2 h 59"/>
                  <a:gd name="T6" fmla="*/ 0 w 17"/>
                  <a:gd name="T7" fmla="*/ 0 h 59"/>
                  <a:gd name="T8" fmla="*/ 0 w 17"/>
                  <a:gd name="T9" fmla="*/ 55 h 59"/>
                  <a:gd name="T10" fmla="*/ 0 60000 65536"/>
                  <a:gd name="T11" fmla="*/ 0 60000 65536"/>
                  <a:gd name="T12" fmla="*/ 0 60000 65536"/>
                  <a:gd name="T13" fmla="*/ 0 60000 65536"/>
                  <a:gd name="T14" fmla="*/ 0 60000 65536"/>
                  <a:gd name="T15" fmla="*/ 0 w 17"/>
                  <a:gd name="T16" fmla="*/ 0 h 59"/>
                  <a:gd name="T17" fmla="*/ 17 w 17"/>
                  <a:gd name="T18" fmla="*/ 59 h 59"/>
                </a:gdLst>
                <a:ahLst/>
                <a:cxnLst>
                  <a:cxn ang="T10">
                    <a:pos x="T0" y="T1"/>
                  </a:cxn>
                  <a:cxn ang="T11">
                    <a:pos x="T2" y="T3"/>
                  </a:cxn>
                  <a:cxn ang="T12">
                    <a:pos x="T4" y="T5"/>
                  </a:cxn>
                  <a:cxn ang="T13">
                    <a:pos x="T6" y="T7"/>
                  </a:cxn>
                  <a:cxn ang="T14">
                    <a:pos x="T8" y="T9"/>
                  </a:cxn>
                </a:cxnLst>
                <a:rect l="T15" t="T16" r="T17" b="T18"/>
                <a:pathLst>
                  <a:path w="17" h="59">
                    <a:moveTo>
                      <a:pt x="0" y="55"/>
                    </a:moveTo>
                    <a:lnTo>
                      <a:pt x="16" y="58"/>
                    </a:lnTo>
                    <a:lnTo>
                      <a:pt x="16" y="2"/>
                    </a:lnTo>
                    <a:lnTo>
                      <a:pt x="0" y="0"/>
                    </a:lnTo>
                    <a:lnTo>
                      <a:pt x="0" y="55"/>
                    </a:lnTo>
                  </a:path>
                </a:pathLst>
              </a:custGeom>
              <a:solidFill>
                <a:srgbClr val="D0CDE5"/>
              </a:solidFill>
              <a:ln w="9525" cap="rnd">
                <a:noFill/>
                <a:round/>
                <a:headEnd type="none" w="sm" len="sm"/>
                <a:tailEnd type="none" w="sm" len="sm"/>
              </a:ln>
            </p:spPr>
            <p:txBody>
              <a:bodyPr/>
              <a:lstStyle/>
              <a:p>
                <a:endParaRPr lang="en-US"/>
              </a:p>
            </p:txBody>
          </p:sp>
          <p:sp>
            <p:nvSpPr>
              <p:cNvPr id="9077" name="Freeform 121"/>
              <p:cNvSpPr>
                <a:spLocks/>
              </p:cNvSpPr>
              <p:nvPr/>
            </p:nvSpPr>
            <p:spPr bwMode="auto">
              <a:xfrm>
                <a:off x="147" y="1941"/>
                <a:ext cx="17" cy="60"/>
              </a:xfrm>
              <a:custGeom>
                <a:avLst/>
                <a:gdLst>
                  <a:gd name="T0" fmla="*/ 0 w 17"/>
                  <a:gd name="T1" fmla="*/ 56 h 60"/>
                  <a:gd name="T2" fmla="*/ 16 w 17"/>
                  <a:gd name="T3" fmla="*/ 59 h 60"/>
                  <a:gd name="T4" fmla="*/ 16 w 17"/>
                  <a:gd name="T5" fmla="*/ 1 h 60"/>
                  <a:gd name="T6" fmla="*/ 0 w 17"/>
                  <a:gd name="T7" fmla="*/ 0 h 60"/>
                  <a:gd name="T8" fmla="*/ 0 w 17"/>
                  <a:gd name="T9" fmla="*/ 56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56"/>
                    </a:moveTo>
                    <a:lnTo>
                      <a:pt x="16" y="59"/>
                    </a:lnTo>
                    <a:lnTo>
                      <a:pt x="16" y="1"/>
                    </a:lnTo>
                    <a:lnTo>
                      <a:pt x="0" y="0"/>
                    </a:lnTo>
                    <a:lnTo>
                      <a:pt x="0" y="56"/>
                    </a:lnTo>
                  </a:path>
                </a:pathLst>
              </a:custGeom>
              <a:solidFill>
                <a:srgbClr val="D0CDE5"/>
              </a:solidFill>
              <a:ln w="9525" cap="rnd">
                <a:noFill/>
                <a:round/>
                <a:headEnd type="none" w="sm" len="sm"/>
                <a:tailEnd type="none" w="sm" len="sm"/>
              </a:ln>
            </p:spPr>
            <p:txBody>
              <a:bodyPr/>
              <a:lstStyle/>
              <a:p>
                <a:endParaRPr lang="en-US"/>
              </a:p>
            </p:txBody>
          </p:sp>
          <p:sp>
            <p:nvSpPr>
              <p:cNvPr id="9078" name="Freeform 122"/>
              <p:cNvSpPr>
                <a:spLocks/>
              </p:cNvSpPr>
              <p:nvPr/>
            </p:nvSpPr>
            <p:spPr bwMode="auto">
              <a:xfrm>
                <a:off x="156" y="1930"/>
                <a:ext cx="34" cy="29"/>
              </a:xfrm>
              <a:custGeom>
                <a:avLst/>
                <a:gdLst>
                  <a:gd name="T0" fmla="*/ 33 w 34"/>
                  <a:gd name="T1" fmla="*/ 0 h 29"/>
                  <a:gd name="T2" fmla="*/ 0 w 34"/>
                  <a:gd name="T3" fmla="*/ 9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9"/>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079" name="Freeform 123"/>
              <p:cNvSpPr>
                <a:spLocks/>
              </p:cNvSpPr>
              <p:nvPr/>
            </p:nvSpPr>
            <p:spPr bwMode="auto">
              <a:xfrm>
                <a:off x="188" y="1930"/>
                <a:ext cx="36" cy="29"/>
              </a:xfrm>
              <a:custGeom>
                <a:avLst/>
                <a:gdLst>
                  <a:gd name="T0" fmla="*/ 0 w 36"/>
                  <a:gd name="T1" fmla="*/ 0 h 29"/>
                  <a:gd name="T2" fmla="*/ 35 w 36"/>
                  <a:gd name="T3" fmla="*/ 7 h 29"/>
                  <a:gd name="T4" fmla="*/ 0 w 36"/>
                  <a:gd name="T5" fmla="*/ 28 h 29"/>
                  <a:gd name="T6" fmla="*/ 0 w 36"/>
                  <a:gd name="T7" fmla="*/ 0 h 29"/>
                  <a:gd name="T8" fmla="*/ 0 60000 65536"/>
                  <a:gd name="T9" fmla="*/ 0 60000 65536"/>
                  <a:gd name="T10" fmla="*/ 0 60000 65536"/>
                  <a:gd name="T11" fmla="*/ 0 60000 65536"/>
                  <a:gd name="T12" fmla="*/ 0 w 36"/>
                  <a:gd name="T13" fmla="*/ 0 h 29"/>
                  <a:gd name="T14" fmla="*/ 36 w 36"/>
                  <a:gd name="T15" fmla="*/ 29 h 29"/>
                </a:gdLst>
                <a:ahLst/>
                <a:cxnLst>
                  <a:cxn ang="T8">
                    <a:pos x="T0" y="T1"/>
                  </a:cxn>
                  <a:cxn ang="T9">
                    <a:pos x="T2" y="T3"/>
                  </a:cxn>
                  <a:cxn ang="T10">
                    <a:pos x="T4" y="T5"/>
                  </a:cxn>
                  <a:cxn ang="T11">
                    <a:pos x="T6" y="T7"/>
                  </a:cxn>
                </a:cxnLst>
                <a:rect l="T12" t="T13" r="T14" b="T15"/>
                <a:pathLst>
                  <a:path w="36" h="29">
                    <a:moveTo>
                      <a:pt x="0" y="0"/>
                    </a:moveTo>
                    <a:lnTo>
                      <a:pt x="35"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080" name="Freeform 124"/>
              <p:cNvSpPr>
                <a:spLocks/>
              </p:cNvSpPr>
              <p:nvPr/>
            </p:nvSpPr>
            <p:spPr bwMode="auto">
              <a:xfrm>
                <a:off x="156" y="1920"/>
                <a:ext cx="35" cy="22"/>
              </a:xfrm>
              <a:custGeom>
                <a:avLst/>
                <a:gdLst>
                  <a:gd name="T0" fmla="*/ 32 w 35"/>
                  <a:gd name="T1" fmla="*/ 10 h 22"/>
                  <a:gd name="T2" fmla="*/ 0 w 35"/>
                  <a:gd name="T3" fmla="*/ 21 h 22"/>
                  <a:gd name="T4" fmla="*/ 34 w 35"/>
                  <a:gd name="T5" fmla="*/ 0 h 22"/>
                  <a:gd name="T6" fmla="*/ 32 w 35"/>
                  <a:gd name="T7" fmla="*/ 10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32" y="10"/>
                    </a:moveTo>
                    <a:lnTo>
                      <a:pt x="0" y="21"/>
                    </a:lnTo>
                    <a:lnTo>
                      <a:pt x="34"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081" name="Freeform 125"/>
              <p:cNvSpPr>
                <a:spLocks/>
              </p:cNvSpPr>
              <p:nvPr/>
            </p:nvSpPr>
            <p:spPr bwMode="auto">
              <a:xfrm>
                <a:off x="189" y="1920"/>
                <a:ext cx="35" cy="20"/>
              </a:xfrm>
              <a:custGeom>
                <a:avLst/>
                <a:gdLst>
                  <a:gd name="T0" fmla="*/ 0 w 35"/>
                  <a:gd name="T1" fmla="*/ 10 h 20"/>
                  <a:gd name="T2" fmla="*/ 0 w 35"/>
                  <a:gd name="T3" fmla="*/ 0 h 20"/>
                  <a:gd name="T4" fmla="*/ 34 w 35"/>
                  <a:gd name="T5" fmla="*/ 19 h 20"/>
                  <a:gd name="T6" fmla="*/ 0 w 35"/>
                  <a:gd name="T7" fmla="*/ 1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0"/>
                    </a:moveTo>
                    <a:lnTo>
                      <a:pt x="0" y="0"/>
                    </a:lnTo>
                    <a:lnTo>
                      <a:pt x="34"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082" name="Freeform 126"/>
              <p:cNvSpPr>
                <a:spLocks/>
              </p:cNvSpPr>
              <p:nvPr/>
            </p:nvSpPr>
            <p:spPr bwMode="auto">
              <a:xfrm>
                <a:off x="264" y="1868"/>
                <a:ext cx="34" cy="29"/>
              </a:xfrm>
              <a:custGeom>
                <a:avLst/>
                <a:gdLst>
                  <a:gd name="T0" fmla="*/ 33 w 34"/>
                  <a:gd name="T1" fmla="*/ 0 h 29"/>
                  <a:gd name="T2" fmla="*/ 0 w 34"/>
                  <a:gd name="T3" fmla="*/ 8 h 29"/>
                  <a:gd name="T4" fmla="*/ 31 w 34"/>
                  <a:gd name="T5" fmla="*/ 28 h 29"/>
                  <a:gd name="T6" fmla="*/ 33 w 34"/>
                  <a:gd name="T7" fmla="*/ 0 h 29"/>
                  <a:gd name="T8" fmla="*/ 0 60000 65536"/>
                  <a:gd name="T9" fmla="*/ 0 60000 65536"/>
                  <a:gd name="T10" fmla="*/ 0 60000 65536"/>
                  <a:gd name="T11" fmla="*/ 0 60000 65536"/>
                  <a:gd name="T12" fmla="*/ 0 w 34"/>
                  <a:gd name="T13" fmla="*/ 0 h 29"/>
                  <a:gd name="T14" fmla="*/ 34 w 34"/>
                  <a:gd name="T15" fmla="*/ 29 h 29"/>
                </a:gdLst>
                <a:ahLst/>
                <a:cxnLst>
                  <a:cxn ang="T8">
                    <a:pos x="T0" y="T1"/>
                  </a:cxn>
                  <a:cxn ang="T9">
                    <a:pos x="T2" y="T3"/>
                  </a:cxn>
                  <a:cxn ang="T10">
                    <a:pos x="T4" y="T5"/>
                  </a:cxn>
                  <a:cxn ang="T11">
                    <a:pos x="T6" y="T7"/>
                  </a:cxn>
                </a:cxnLst>
                <a:rect l="T12" t="T13" r="T14" b="T15"/>
                <a:pathLst>
                  <a:path w="34" h="29">
                    <a:moveTo>
                      <a:pt x="33" y="0"/>
                    </a:moveTo>
                    <a:lnTo>
                      <a:pt x="0" y="8"/>
                    </a:lnTo>
                    <a:lnTo>
                      <a:pt x="31" y="28"/>
                    </a:lnTo>
                    <a:lnTo>
                      <a:pt x="33" y="0"/>
                    </a:lnTo>
                  </a:path>
                </a:pathLst>
              </a:custGeom>
              <a:solidFill>
                <a:srgbClr val="B3B3B3"/>
              </a:solidFill>
              <a:ln w="9525" cap="rnd">
                <a:noFill/>
                <a:round/>
                <a:headEnd type="none" w="sm" len="sm"/>
                <a:tailEnd type="none" w="sm" len="sm"/>
              </a:ln>
            </p:spPr>
            <p:txBody>
              <a:bodyPr/>
              <a:lstStyle/>
              <a:p>
                <a:endParaRPr lang="en-US"/>
              </a:p>
            </p:txBody>
          </p:sp>
          <p:sp>
            <p:nvSpPr>
              <p:cNvPr id="9083" name="Freeform 127"/>
              <p:cNvSpPr>
                <a:spLocks/>
              </p:cNvSpPr>
              <p:nvPr/>
            </p:nvSpPr>
            <p:spPr bwMode="auto">
              <a:xfrm>
                <a:off x="296" y="1868"/>
                <a:ext cx="37" cy="29"/>
              </a:xfrm>
              <a:custGeom>
                <a:avLst/>
                <a:gdLst>
                  <a:gd name="T0" fmla="*/ 0 w 37"/>
                  <a:gd name="T1" fmla="*/ 0 h 29"/>
                  <a:gd name="T2" fmla="*/ 36 w 37"/>
                  <a:gd name="T3" fmla="*/ 7 h 29"/>
                  <a:gd name="T4" fmla="*/ 0 w 37"/>
                  <a:gd name="T5" fmla="*/ 28 h 29"/>
                  <a:gd name="T6" fmla="*/ 0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0"/>
                    </a:moveTo>
                    <a:lnTo>
                      <a:pt x="36" y="7"/>
                    </a:lnTo>
                    <a:lnTo>
                      <a:pt x="0" y="28"/>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084" name="Freeform 128"/>
              <p:cNvSpPr>
                <a:spLocks/>
              </p:cNvSpPr>
              <p:nvPr/>
            </p:nvSpPr>
            <p:spPr bwMode="auto">
              <a:xfrm>
                <a:off x="264" y="1858"/>
                <a:ext cx="36" cy="21"/>
              </a:xfrm>
              <a:custGeom>
                <a:avLst/>
                <a:gdLst>
                  <a:gd name="T0" fmla="*/ 32 w 36"/>
                  <a:gd name="T1" fmla="*/ 10 h 21"/>
                  <a:gd name="T2" fmla="*/ 0 w 36"/>
                  <a:gd name="T3" fmla="*/ 20 h 21"/>
                  <a:gd name="T4" fmla="*/ 35 w 36"/>
                  <a:gd name="T5" fmla="*/ 0 h 21"/>
                  <a:gd name="T6" fmla="*/ 32 w 36"/>
                  <a:gd name="T7" fmla="*/ 1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2" y="10"/>
                    </a:moveTo>
                    <a:lnTo>
                      <a:pt x="0" y="20"/>
                    </a:lnTo>
                    <a:lnTo>
                      <a:pt x="35" y="0"/>
                    </a:lnTo>
                    <a:lnTo>
                      <a:pt x="32" y="10"/>
                    </a:lnTo>
                  </a:path>
                </a:pathLst>
              </a:custGeom>
              <a:solidFill>
                <a:srgbClr val="E6E6E6"/>
              </a:solidFill>
              <a:ln w="9525" cap="rnd">
                <a:noFill/>
                <a:round/>
                <a:headEnd type="none" w="sm" len="sm"/>
                <a:tailEnd type="none" w="sm" len="sm"/>
              </a:ln>
            </p:spPr>
            <p:txBody>
              <a:bodyPr/>
              <a:lstStyle/>
              <a:p>
                <a:endParaRPr lang="en-US"/>
              </a:p>
            </p:txBody>
          </p:sp>
          <p:sp>
            <p:nvSpPr>
              <p:cNvPr id="9085" name="Freeform 129"/>
              <p:cNvSpPr>
                <a:spLocks/>
              </p:cNvSpPr>
              <p:nvPr/>
            </p:nvSpPr>
            <p:spPr bwMode="auto">
              <a:xfrm>
                <a:off x="297" y="1858"/>
                <a:ext cx="36" cy="20"/>
              </a:xfrm>
              <a:custGeom>
                <a:avLst/>
                <a:gdLst>
                  <a:gd name="T0" fmla="*/ 0 w 36"/>
                  <a:gd name="T1" fmla="*/ 10 h 20"/>
                  <a:gd name="T2" fmla="*/ 1 w 36"/>
                  <a:gd name="T3" fmla="*/ 0 h 20"/>
                  <a:gd name="T4" fmla="*/ 35 w 36"/>
                  <a:gd name="T5" fmla="*/ 19 h 20"/>
                  <a:gd name="T6" fmla="*/ 0 w 36"/>
                  <a:gd name="T7" fmla="*/ 10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10"/>
                    </a:moveTo>
                    <a:lnTo>
                      <a:pt x="1" y="0"/>
                    </a:lnTo>
                    <a:lnTo>
                      <a:pt x="35" y="19"/>
                    </a:lnTo>
                    <a:lnTo>
                      <a:pt x="0" y="10"/>
                    </a:lnTo>
                  </a:path>
                </a:pathLst>
              </a:custGeom>
              <a:solidFill>
                <a:srgbClr val="7F7F7F"/>
              </a:solidFill>
              <a:ln w="9525" cap="rnd">
                <a:noFill/>
                <a:round/>
                <a:headEnd type="none" w="sm" len="sm"/>
                <a:tailEnd type="none" w="sm" len="sm"/>
              </a:ln>
            </p:spPr>
            <p:txBody>
              <a:bodyPr/>
              <a:lstStyle/>
              <a:p>
                <a:endParaRPr lang="en-US"/>
              </a:p>
            </p:txBody>
          </p:sp>
          <p:sp>
            <p:nvSpPr>
              <p:cNvPr id="9086" name="Freeform 130"/>
              <p:cNvSpPr>
                <a:spLocks/>
              </p:cNvSpPr>
              <p:nvPr/>
            </p:nvSpPr>
            <p:spPr bwMode="auto">
              <a:xfrm>
                <a:off x="211" y="1897"/>
                <a:ext cx="35" cy="30"/>
              </a:xfrm>
              <a:custGeom>
                <a:avLst/>
                <a:gdLst>
                  <a:gd name="T0" fmla="*/ 34 w 35"/>
                  <a:gd name="T1" fmla="*/ 0 h 30"/>
                  <a:gd name="T2" fmla="*/ 0 w 35"/>
                  <a:gd name="T3" fmla="*/ 9 h 30"/>
                  <a:gd name="T4" fmla="*/ 32 w 35"/>
                  <a:gd name="T5" fmla="*/ 29 h 30"/>
                  <a:gd name="T6" fmla="*/ 34 w 35"/>
                  <a:gd name="T7" fmla="*/ 0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34" y="0"/>
                    </a:moveTo>
                    <a:lnTo>
                      <a:pt x="0" y="9"/>
                    </a:lnTo>
                    <a:lnTo>
                      <a:pt x="32" y="29"/>
                    </a:lnTo>
                    <a:lnTo>
                      <a:pt x="34" y="0"/>
                    </a:lnTo>
                  </a:path>
                </a:pathLst>
              </a:custGeom>
              <a:solidFill>
                <a:srgbClr val="B3B3B3"/>
              </a:solidFill>
              <a:ln w="9525" cap="rnd">
                <a:noFill/>
                <a:round/>
                <a:headEnd type="none" w="sm" len="sm"/>
                <a:tailEnd type="none" w="sm" len="sm"/>
              </a:ln>
            </p:spPr>
            <p:txBody>
              <a:bodyPr/>
              <a:lstStyle/>
              <a:p>
                <a:endParaRPr lang="en-US"/>
              </a:p>
            </p:txBody>
          </p:sp>
          <p:sp>
            <p:nvSpPr>
              <p:cNvPr id="9087" name="Freeform 131"/>
              <p:cNvSpPr>
                <a:spLocks/>
              </p:cNvSpPr>
              <p:nvPr/>
            </p:nvSpPr>
            <p:spPr bwMode="auto">
              <a:xfrm>
                <a:off x="244" y="1897"/>
                <a:ext cx="36" cy="30"/>
              </a:xfrm>
              <a:custGeom>
                <a:avLst/>
                <a:gdLst>
                  <a:gd name="T0" fmla="*/ 0 w 36"/>
                  <a:gd name="T1" fmla="*/ 0 h 30"/>
                  <a:gd name="T2" fmla="*/ 35 w 36"/>
                  <a:gd name="T3" fmla="*/ 8 h 30"/>
                  <a:gd name="T4" fmla="*/ 0 w 36"/>
                  <a:gd name="T5" fmla="*/ 29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0" y="0"/>
                    </a:moveTo>
                    <a:lnTo>
                      <a:pt x="35" y="8"/>
                    </a:lnTo>
                    <a:lnTo>
                      <a:pt x="0" y="29"/>
                    </a:lnTo>
                    <a:lnTo>
                      <a:pt x="0" y="0"/>
                    </a:lnTo>
                  </a:path>
                </a:pathLst>
              </a:custGeom>
              <a:solidFill>
                <a:srgbClr val="666666"/>
              </a:solidFill>
              <a:ln w="9525" cap="rnd">
                <a:noFill/>
                <a:round/>
                <a:headEnd type="none" w="sm" len="sm"/>
                <a:tailEnd type="none" w="sm" len="sm"/>
              </a:ln>
            </p:spPr>
            <p:txBody>
              <a:bodyPr/>
              <a:lstStyle/>
              <a:p>
                <a:endParaRPr lang="en-US"/>
              </a:p>
            </p:txBody>
          </p:sp>
          <p:sp>
            <p:nvSpPr>
              <p:cNvPr id="9088" name="Freeform 132"/>
              <p:cNvSpPr>
                <a:spLocks/>
              </p:cNvSpPr>
              <p:nvPr/>
            </p:nvSpPr>
            <p:spPr bwMode="auto">
              <a:xfrm>
                <a:off x="211" y="1888"/>
                <a:ext cx="36" cy="21"/>
              </a:xfrm>
              <a:custGeom>
                <a:avLst/>
                <a:gdLst>
                  <a:gd name="T0" fmla="*/ 33 w 36"/>
                  <a:gd name="T1" fmla="*/ 9 h 21"/>
                  <a:gd name="T2" fmla="*/ 0 w 36"/>
                  <a:gd name="T3" fmla="*/ 20 h 21"/>
                  <a:gd name="T4" fmla="*/ 35 w 36"/>
                  <a:gd name="T5" fmla="*/ 0 h 21"/>
                  <a:gd name="T6" fmla="*/ 33 w 36"/>
                  <a:gd name="T7" fmla="*/ 9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3" y="9"/>
                    </a:moveTo>
                    <a:lnTo>
                      <a:pt x="0" y="20"/>
                    </a:lnTo>
                    <a:lnTo>
                      <a:pt x="35" y="0"/>
                    </a:lnTo>
                    <a:lnTo>
                      <a:pt x="33" y="9"/>
                    </a:lnTo>
                  </a:path>
                </a:pathLst>
              </a:custGeom>
              <a:solidFill>
                <a:srgbClr val="E6E6E6"/>
              </a:solidFill>
              <a:ln w="9525" cap="rnd">
                <a:noFill/>
                <a:round/>
                <a:headEnd type="none" w="sm" len="sm"/>
                <a:tailEnd type="none" w="sm" len="sm"/>
              </a:ln>
            </p:spPr>
            <p:txBody>
              <a:bodyPr/>
              <a:lstStyle/>
              <a:p>
                <a:endParaRPr lang="en-US"/>
              </a:p>
            </p:txBody>
          </p:sp>
          <p:sp>
            <p:nvSpPr>
              <p:cNvPr id="9089" name="Freeform 133"/>
              <p:cNvSpPr>
                <a:spLocks/>
              </p:cNvSpPr>
              <p:nvPr/>
            </p:nvSpPr>
            <p:spPr bwMode="auto">
              <a:xfrm>
                <a:off x="245" y="1888"/>
                <a:ext cx="35" cy="20"/>
              </a:xfrm>
              <a:custGeom>
                <a:avLst/>
                <a:gdLst>
                  <a:gd name="T0" fmla="*/ 0 w 35"/>
                  <a:gd name="T1" fmla="*/ 9 h 20"/>
                  <a:gd name="T2" fmla="*/ 0 w 35"/>
                  <a:gd name="T3" fmla="*/ 0 h 20"/>
                  <a:gd name="T4" fmla="*/ 34 w 35"/>
                  <a:gd name="T5" fmla="*/ 19 h 20"/>
                  <a:gd name="T6" fmla="*/ 0 w 35"/>
                  <a:gd name="T7" fmla="*/ 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9"/>
                    </a:moveTo>
                    <a:lnTo>
                      <a:pt x="0" y="0"/>
                    </a:lnTo>
                    <a:lnTo>
                      <a:pt x="34" y="19"/>
                    </a:lnTo>
                    <a:lnTo>
                      <a:pt x="0" y="9"/>
                    </a:lnTo>
                  </a:path>
                </a:pathLst>
              </a:custGeom>
              <a:solidFill>
                <a:srgbClr val="7F7F7F"/>
              </a:solidFill>
              <a:ln w="9525" cap="rnd">
                <a:noFill/>
                <a:round/>
                <a:headEnd type="none" w="sm" len="sm"/>
                <a:tailEnd type="none" w="sm" len="sm"/>
              </a:ln>
            </p:spPr>
            <p:txBody>
              <a:bodyPr/>
              <a:lstStyle/>
              <a:p>
                <a:endParaRPr lang="en-US"/>
              </a:p>
            </p:txBody>
          </p:sp>
          <p:sp>
            <p:nvSpPr>
              <p:cNvPr id="9090" name="Freeform 134"/>
              <p:cNvSpPr>
                <a:spLocks/>
              </p:cNvSpPr>
              <p:nvPr/>
            </p:nvSpPr>
            <p:spPr bwMode="auto">
              <a:xfrm>
                <a:off x="156" y="2001"/>
                <a:ext cx="17" cy="16"/>
              </a:xfrm>
              <a:custGeom>
                <a:avLst/>
                <a:gdLst>
                  <a:gd name="T0" fmla="*/ 0 w 17"/>
                  <a:gd name="T1" fmla="*/ 9 h 16"/>
                  <a:gd name="T2" fmla="*/ 16 w 17"/>
                  <a:gd name="T3" fmla="*/ 15 h 16"/>
                  <a:gd name="T4" fmla="*/ 16 w 17"/>
                  <a:gd name="T5" fmla="*/ 4 h 16"/>
                  <a:gd name="T6" fmla="*/ 0 w 17"/>
                  <a:gd name="T7" fmla="*/ 0 h 16"/>
                  <a:gd name="T8" fmla="*/ 0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9"/>
                    </a:moveTo>
                    <a:lnTo>
                      <a:pt x="16" y="15"/>
                    </a:lnTo>
                    <a:lnTo>
                      <a:pt x="16" y="4"/>
                    </a:lnTo>
                    <a:lnTo>
                      <a:pt x="0" y="0"/>
                    </a:lnTo>
                    <a:lnTo>
                      <a:pt x="0" y="9"/>
                    </a:lnTo>
                  </a:path>
                </a:pathLst>
              </a:custGeom>
              <a:solidFill>
                <a:srgbClr val="999999"/>
              </a:solidFill>
              <a:ln w="9525" cap="rnd">
                <a:noFill/>
                <a:round/>
                <a:headEnd type="none" w="sm" len="sm"/>
                <a:tailEnd type="none" w="sm" len="sm"/>
              </a:ln>
            </p:spPr>
            <p:txBody>
              <a:bodyPr/>
              <a:lstStyle/>
              <a:p>
                <a:endParaRPr lang="en-US"/>
              </a:p>
            </p:txBody>
          </p:sp>
          <p:sp>
            <p:nvSpPr>
              <p:cNvPr id="9091" name="Freeform 135"/>
              <p:cNvSpPr>
                <a:spLocks/>
              </p:cNvSpPr>
              <p:nvPr/>
            </p:nvSpPr>
            <p:spPr bwMode="auto">
              <a:xfrm>
                <a:off x="156" y="1998"/>
                <a:ext cx="17" cy="17"/>
              </a:xfrm>
              <a:custGeom>
                <a:avLst/>
                <a:gdLst>
                  <a:gd name="T0" fmla="*/ 8 w 17"/>
                  <a:gd name="T1" fmla="*/ 0 h 17"/>
                  <a:gd name="T2" fmla="*/ 0 w 17"/>
                  <a:gd name="T3" fmla="*/ 6 h 17"/>
                  <a:gd name="T4" fmla="*/ 7 w 17"/>
                  <a:gd name="T5" fmla="*/ 16 h 17"/>
                  <a:gd name="T6" fmla="*/ 16 w 17"/>
                  <a:gd name="T7" fmla="*/ 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6"/>
                    </a:lnTo>
                    <a:lnTo>
                      <a:pt x="7" y="16"/>
                    </a:lnTo>
                    <a:lnTo>
                      <a:pt x="16" y="6"/>
                    </a:lnTo>
                    <a:lnTo>
                      <a:pt x="8" y="0"/>
                    </a:lnTo>
                  </a:path>
                </a:pathLst>
              </a:custGeom>
              <a:solidFill>
                <a:srgbClr val="CCCCCC"/>
              </a:solidFill>
              <a:ln w="9525" cap="rnd">
                <a:noFill/>
                <a:round/>
                <a:headEnd type="none" w="sm" len="sm"/>
                <a:tailEnd type="none" w="sm" len="sm"/>
              </a:ln>
            </p:spPr>
            <p:txBody>
              <a:bodyPr/>
              <a:lstStyle/>
              <a:p>
                <a:endParaRPr lang="en-US"/>
              </a:p>
            </p:txBody>
          </p:sp>
          <p:sp>
            <p:nvSpPr>
              <p:cNvPr id="9092" name="Freeform 136"/>
              <p:cNvSpPr>
                <a:spLocks/>
              </p:cNvSpPr>
              <p:nvPr/>
            </p:nvSpPr>
            <p:spPr bwMode="auto">
              <a:xfrm>
                <a:off x="163" y="2001"/>
                <a:ext cx="17" cy="16"/>
              </a:xfrm>
              <a:custGeom>
                <a:avLst/>
                <a:gdLst>
                  <a:gd name="T0" fmla="*/ 16 w 17"/>
                  <a:gd name="T1" fmla="*/ 9 h 16"/>
                  <a:gd name="T2" fmla="*/ 0 w 17"/>
                  <a:gd name="T3" fmla="*/ 15 h 16"/>
                  <a:gd name="T4" fmla="*/ 0 w 17"/>
                  <a:gd name="T5" fmla="*/ 4 h 16"/>
                  <a:gd name="T6" fmla="*/ 16 w 17"/>
                  <a:gd name="T7" fmla="*/ 0 h 16"/>
                  <a:gd name="T8" fmla="*/ 16 w 17"/>
                  <a:gd name="T9" fmla="*/ 9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9"/>
                    </a:moveTo>
                    <a:lnTo>
                      <a:pt x="0" y="15"/>
                    </a:lnTo>
                    <a:lnTo>
                      <a:pt x="0" y="4"/>
                    </a:lnTo>
                    <a:lnTo>
                      <a:pt x="16" y="0"/>
                    </a:lnTo>
                    <a:lnTo>
                      <a:pt x="16" y="9"/>
                    </a:lnTo>
                  </a:path>
                </a:pathLst>
              </a:custGeom>
              <a:solidFill>
                <a:srgbClr val="666666"/>
              </a:solidFill>
              <a:ln w="9525" cap="rnd">
                <a:noFill/>
                <a:round/>
                <a:headEnd type="none" w="sm" len="sm"/>
                <a:tailEnd type="none" w="sm" len="sm"/>
              </a:ln>
            </p:spPr>
            <p:txBody>
              <a:bodyPr/>
              <a:lstStyle/>
              <a:p>
                <a:endParaRPr lang="en-US"/>
              </a:p>
            </p:txBody>
          </p:sp>
          <p:sp>
            <p:nvSpPr>
              <p:cNvPr id="9093" name="Freeform 137"/>
              <p:cNvSpPr>
                <a:spLocks/>
              </p:cNvSpPr>
              <p:nvPr/>
            </p:nvSpPr>
            <p:spPr bwMode="auto">
              <a:xfrm>
                <a:off x="310" y="1886"/>
                <a:ext cx="17" cy="18"/>
              </a:xfrm>
              <a:custGeom>
                <a:avLst/>
                <a:gdLst>
                  <a:gd name="T0" fmla="*/ 16 w 17"/>
                  <a:gd name="T1" fmla="*/ 8 h 18"/>
                  <a:gd name="T2" fmla="*/ 6 w 17"/>
                  <a:gd name="T3" fmla="*/ 0 h 18"/>
                  <a:gd name="T4" fmla="*/ 0 w 17"/>
                  <a:gd name="T5" fmla="*/ 8 h 18"/>
                  <a:gd name="T6" fmla="*/ 6 w 17"/>
                  <a:gd name="T7" fmla="*/ 17 h 18"/>
                  <a:gd name="T8" fmla="*/ 16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8"/>
                    </a:moveTo>
                    <a:lnTo>
                      <a:pt x="6" y="0"/>
                    </a:lnTo>
                    <a:lnTo>
                      <a:pt x="0" y="8"/>
                    </a:lnTo>
                    <a:lnTo>
                      <a:pt x="6" y="17"/>
                    </a:lnTo>
                    <a:lnTo>
                      <a:pt x="16" y="8"/>
                    </a:lnTo>
                  </a:path>
                </a:pathLst>
              </a:custGeom>
              <a:solidFill>
                <a:srgbClr val="191919"/>
              </a:solidFill>
              <a:ln w="9525" cap="rnd">
                <a:noFill/>
                <a:round/>
                <a:headEnd type="none" w="sm" len="sm"/>
                <a:tailEnd type="none" w="sm" len="sm"/>
              </a:ln>
            </p:spPr>
            <p:txBody>
              <a:bodyPr/>
              <a:lstStyle/>
              <a:p>
                <a:endParaRPr lang="en-US"/>
              </a:p>
            </p:txBody>
          </p:sp>
          <p:sp>
            <p:nvSpPr>
              <p:cNvPr id="9094" name="Freeform 138"/>
              <p:cNvSpPr>
                <a:spLocks/>
              </p:cNvSpPr>
              <p:nvPr/>
            </p:nvSpPr>
            <p:spPr bwMode="auto">
              <a:xfrm>
                <a:off x="306" y="1994"/>
                <a:ext cx="44" cy="38"/>
              </a:xfrm>
              <a:custGeom>
                <a:avLst/>
                <a:gdLst>
                  <a:gd name="T0" fmla="*/ 0 w 44"/>
                  <a:gd name="T1" fmla="*/ 22 h 38"/>
                  <a:gd name="T2" fmla="*/ 43 w 44"/>
                  <a:gd name="T3" fmla="*/ 0 h 38"/>
                  <a:gd name="T4" fmla="*/ 23 w 44"/>
                  <a:gd name="T5" fmla="*/ 24 h 38"/>
                  <a:gd name="T6" fmla="*/ 1 w 44"/>
                  <a:gd name="T7" fmla="*/ 37 h 38"/>
                  <a:gd name="T8" fmla="*/ 0 w 44"/>
                  <a:gd name="T9" fmla="*/ 22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2"/>
                    </a:moveTo>
                    <a:lnTo>
                      <a:pt x="43" y="0"/>
                    </a:lnTo>
                    <a:lnTo>
                      <a:pt x="23" y="24"/>
                    </a:lnTo>
                    <a:lnTo>
                      <a:pt x="1" y="37"/>
                    </a:lnTo>
                    <a:lnTo>
                      <a:pt x="0" y="22"/>
                    </a:lnTo>
                  </a:path>
                </a:pathLst>
              </a:custGeom>
              <a:solidFill>
                <a:srgbClr val="333333"/>
              </a:solidFill>
              <a:ln w="9525" cap="rnd">
                <a:noFill/>
                <a:round/>
                <a:headEnd type="none" w="sm" len="sm"/>
                <a:tailEnd type="none" w="sm" len="sm"/>
              </a:ln>
            </p:spPr>
            <p:txBody>
              <a:bodyPr/>
              <a:lstStyle/>
              <a:p>
                <a:endParaRPr lang="en-US"/>
              </a:p>
            </p:txBody>
          </p:sp>
          <p:sp>
            <p:nvSpPr>
              <p:cNvPr id="9095" name="Freeform 139"/>
              <p:cNvSpPr>
                <a:spLocks/>
              </p:cNvSpPr>
              <p:nvPr/>
            </p:nvSpPr>
            <p:spPr bwMode="auto">
              <a:xfrm>
                <a:off x="272" y="1998"/>
                <a:ext cx="37" cy="34"/>
              </a:xfrm>
              <a:custGeom>
                <a:avLst/>
                <a:gdLst>
                  <a:gd name="T0" fmla="*/ 0 w 37"/>
                  <a:gd name="T1" fmla="*/ 0 h 34"/>
                  <a:gd name="T2" fmla="*/ 33 w 37"/>
                  <a:gd name="T3" fmla="*/ 18 h 34"/>
                  <a:gd name="T4" fmla="*/ 36 w 37"/>
                  <a:gd name="T5" fmla="*/ 33 h 34"/>
                  <a:gd name="T6" fmla="*/ 19 w 37"/>
                  <a:gd name="T7" fmla="*/ 22 h 34"/>
                  <a:gd name="T8" fmla="*/ 0 w 37"/>
                  <a:gd name="T9" fmla="*/ 0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0"/>
                    </a:moveTo>
                    <a:lnTo>
                      <a:pt x="33" y="18"/>
                    </a:lnTo>
                    <a:lnTo>
                      <a:pt x="36" y="33"/>
                    </a:lnTo>
                    <a:lnTo>
                      <a:pt x="19" y="22"/>
                    </a:lnTo>
                    <a:lnTo>
                      <a:pt x="0" y="0"/>
                    </a:lnTo>
                  </a:path>
                </a:pathLst>
              </a:custGeom>
              <a:solidFill>
                <a:srgbClr val="808080"/>
              </a:solidFill>
              <a:ln w="9525" cap="rnd">
                <a:noFill/>
                <a:round/>
                <a:headEnd type="none" w="sm" len="sm"/>
                <a:tailEnd type="none" w="sm" len="sm"/>
              </a:ln>
            </p:spPr>
            <p:txBody>
              <a:bodyPr/>
              <a:lstStyle/>
              <a:p>
                <a:endParaRPr lang="en-US"/>
              </a:p>
            </p:txBody>
          </p:sp>
          <p:sp>
            <p:nvSpPr>
              <p:cNvPr id="9096" name="Freeform 140"/>
              <p:cNvSpPr>
                <a:spLocks/>
              </p:cNvSpPr>
              <p:nvPr/>
            </p:nvSpPr>
            <p:spPr bwMode="auto">
              <a:xfrm>
                <a:off x="272" y="1911"/>
                <a:ext cx="35" cy="106"/>
              </a:xfrm>
              <a:custGeom>
                <a:avLst/>
                <a:gdLst>
                  <a:gd name="T0" fmla="*/ 34 w 35"/>
                  <a:gd name="T1" fmla="*/ 105 h 106"/>
                  <a:gd name="T2" fmla="*/ 34 w 35"/>
                  <a:gd name="T3" fmla="*/ 20 h 106"/>
                  <a:gd name="T4" fmla="*/ 0 w 35"/>
                  <a:gd name="T5" fmla="*/ 0 h 106"/>
                  <a:gd name="T6" fmla="*/ 0 w 35"/>
                  <a:gd name="T7" fmla="*/ 85 h 106"/>
                  <a:gd name="T8" fmla="*/ 34 w 35"/>
                  <a:gd name="T9" fmla="*/ 105 h 106"/>
                  <a:gd name="T10" fmla="*/ 0 60000 65536"/>
                  <a:gd name="T11" fmla="*/ 0 60000 65536"/>
                  <a:gd name="T12" fmla="*/ 0 60000 65536"/>
                  <a:gd name="T13" fmla="*/ 0 60000 65536"/>
                  <a:gd name="T14" fmla="*/ 0 60000 65536"/>
                  <a:gd name="T15" fmla="*/ 0 w 35"/>
                  <a:gd name="T16" fmla="*/ 0 h 106"/>
                  <a:gd name="T17" fmla="*/ 35 w 35"/>
                  <a:gd name="T18" fmla="*/ 106 h 106"/>
                </a:gdLst>
                <a:ahLst/>
                <a:cxnLst>
                  <a:cxn ang="T10">
                    <a:pos x="T0" y="T1"/>
                  </a:cxn>
                  <a:cxn ang="T11">
                    <a:pos x="T2" y="T3"/>
                  </a:cxn>
                  <a:cxn ang="T12">
                    <a:pos x="T4" y="T5"/>
                  </a:cxn>
                  <a:cxn ang="T13">
                    <a:pos x="T6" y="T7"/>
                  </a:cxn>
                  <a:cxn ang="T14">
                    <a:pos x="T8" y="T9"/>
                  </a:cxn>
                </a:cxnLst>
                <a:rect l="T15" t="T16" r="T17" b="T18"/>
                <a:pathLst>
                  <a:path w="35" h="106">
                    <a:moveTo>
                      <a:pt x="34" y="105"/>
                    </a:moveTo>
                    <a:lnTo>
                      <a:pt x="34" y="20"/>
                    </a:lnTo>
                    <a:lnTo>
                      <a:pt x="0" y="0"/>
                    </a:lnTo>
                    <a:lnTo>
                      <a:pt x="0" y="85"/>
                    </a:lnTo>
                    <a:lnTo>
                      <a:pt x="34" y="105"/>
                    </a:lnTo>
                  </a:path>
                </a:pathLst>
              </a:custGeom>
              <a:solidFill>
                <a:srgbClr val="666666"/>
              </a:solidFill>
              <a:ln w="9525" cap="rnd">
                <a:noFill/>
                <a:round/>
                <a:headEnd type="none" w="sm" len="sm"/>
                <a:tailEnd type="none" w="sm" len="sm"/>
              </a:ln>
            </p:spPr>
            <p:txBody>
              <a:bodyPr/>
              <a:lstStyle/>
              <a:p>
                <a:endParaRPr lang="en-US"/>
              </a:p>
            </p:txBody>
          </p:sp>
          <p:sp>
            <p:nvSpPr>
              <p:cNvPr id="9097" name="Freeform 141"/>
              <p:cNvSpPr>
                <a:spLocks/>
              </p:cNvSpPr>
              <p:nvPr/>
            </p:nvSpPr>
            <p:spPr bwMode="auto">
              <a:xfrm>
                <a:off x="272" y="1886"/>
                <a:ext cx="78" cy="46"/>
              </a:xfrm>
              <a:custGeom>
                <a:avLst/>
                <a:gdLst>
                  <a:gd name="T0" fmla="*/ 77 w 78"/>
                  <a:gd name="T1" fmla="*/ 19 h 46"/>
                  <a:gd name="T2" fmla="*/ 40 w 78"/>
                  <a:gd name="T3" fmla="*/ 0 h 46"/>
                  <a:gd name="T4" fmla="*/ 0 w 78"/>
                  <a:gd name="T5" fmla="*/ 23 h 46"/>
                  <a:gd name="T6" fmla="*/ 33 w 78"/>
                  <a:gd name="T7" fmla="*/ 45 h 46"/>
                  <a:gd name="T8" fmla="*/ 77 w 78"/>
                  <a:gd name="T9" fmla="*/ 19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7" y="19"/>
                    </a:moveTo>
                    <a:lnTo>
                      <a:pt x="40" y="0"/>
                    </a:lnTo>
                    <a:lnTo>
                      <a:pt x="0" y="23"/>
                    </a:lnTo>
                    <a:lnTo>
                      <a:pt x="33" y="45"/>
                    </a:lnTo>
                    <a:lnTo>
                      <a:pt x="77" y="19"/>
                    </a:lnTo>
                  </a:path>
                </a:pathLst>
              </a:custGeom>
              <a:solidFill>
                <a:srgbClr val="CCCCCC"/>
              </a:solidFill>
              <a:ln w="9525" cap="rnd">
                <a:noFill/>
                <a:round/>
                <a:headEnd type="none" w="sm" len="sm"/>
                <a:tailEnd type="none" w="sm" len="sm"/>
              </a:ln>
            </p:spPr>
            <p:txBody>
              <a:bodyPr/>
              <a:lstStyle/>
              <a:p>
                <a:endParaRPr lang="en-US"/>
              </a:p>
            </p:txBody>
          </p:sp>
          <p:sp>
            <p:nvSpPr>
              <p:cNvPr id="9098" name="Freeform 142"/>
              <p:cNvSpPr>
                <a:spLocks/>
              </p:cNvSpPr>
              <p:nvPr/>
            </p:nvSpPr>
            <p:spPr bwMode="auto">
              <a:xfrm>
                <a:off x="306" y="1907"/>
                <a:ext cx="44" cy="110"/>
              </a:xfrm>
              <a:custGeom>
                <a:avLst/>
                <a:gdLst>
                  <a:gd name="T0" fmla="*/ 43 w 44"/>
                  <a:gd name="T1" fmla="*/ 85 h 110"/>
                  <a:gd name="T2" fmla="*/ 43 w 44"/>
                  <a:gd name="T3" fmla="*/ 0 h 110"/>
                  <a:gd name="T4" fmla="*/ 0 w 44"/>
                  <a:gd name="T5" fmla="*/ 24 h 110"/>
                  <a:gd name="T6" fmla="*/ 0 w 44"/>
                  <a:gd name="T7" fmla="*/ 109 h 110"/>
                  <a:gd name="T8" fmla="*/ 43 w 44"/>
                  <a:gd name="T9" fmla="*/ 85 h 110"/>
                  <a:gd name="T10" fmla="*/ 0 60000 65536"/>
                  <a:gd name="T11" fmla="*/ 0 60000 65536"/>
                  <a:gd name="T12" fmla="*/ 0 60000 65536"/>
                  <a:gd name="T13" fmla="*/ 0 60000 65536"/>
                  <a:gd name="T14" fmla="*/ 0 60000 65536"/>
                  <a:gd name="T15" fmla="*/ 0 w 44"/>
                  <a:gd name="T16" fmla="*/ 0 h 110"/>
                  <a:gd name="T17" fmla="*/ 44 w 44"/>
                  <a:gd name="T18" fmla="*/ 110 h 110"/>
                </a:gdLst>
                <a:ahLst/>
                <a:cxnLst>
                  <a:cxn ang="T10">
                    <a:pos x="T0" y="T1"/>
                  </a:cxn>
                  <a:cxn ang="T11">
                    <a:pos x="T2" y="T3"/>
                  </a:cxn>
                  <a:cxn ang="T12">
                    <a:pos x="T4" y="T5"/>
                  </a:cxn>
                  <a:cxn ang="T13">
                    <a:pos x="T6" y="T7"/>
                  </a:cxn>
                  <a:cxn ang="T14">
                    <a:pos x="T8" y="T9"/>
                  </a:cxn>
                </a:cxnLst>
                <a:rect l="T15" t="T16" r="T17" b="T18"/>
                <a:pathLst>
                  <a:path w="44" h="110">
                    <a:moveTo>
                      <a:pt x="43" y="85"/>
                    </a:moveTo>
                    <a:lnTo>
                      <a:pt x="43" y="0"/>
                    </a:lnTo>
                    <a:lnTo>
                      <a:pt x="0" y="24"/>
                    </a:lnTo>
                    <a:lnTo>
                      <a:pt x="0" y="109"/>
                    </a:lnTo>
                    <a:lnTo>
                      <a:pt x="43" y="85"/>
                    </a:lnTo>
                  </a:path>
                </a:pathLst>
              </a:custGeom>
              <a:solidFill>
                <a:srgbClr val="666666"/>
              </a:solidFill>
              <a:ln w="9525" cap="rnd">
                <a:noFill/>
                <a:round/>
                <a:headEnd type="none" w="sm" len="sm"/>
                <a:tailEnd type="none" w="sm" len="sm"/>
              </a:ln>
            </p:spPr>
            <p:txBody>
              <a:bodyPr/>
              <a:lstStyle/>
              <a:p>
                <a:endParaRPr lang="en-US"/>
              </a:p>
            </p:txBody>
          </p:sp>
          <p:sp>
            <p:nvSpPr>
              <p:cNvPr id="9099" name="Freeform 143"/>
              <p:cNvSpPr>
                <a:spLocks/>
              </p:cNvSpPr>
              <p:nvPr/>
            </p:nvSpPr>
            <p:spPr bwMode="auto">
              <a:xfrm>
                <a:off x="303" y="1927"/>
                <a:ext cx="17" cy="17"/>
              </a:xfrm>
              <a:custGeom>
                <a:avLst/>
                <a:gdLst>
                  <a:gd name="T0" fmla="*/ 16 w 17"/>
                  <a:gd name="T1" fmla="*/ 7 h 17"/>
                  <a:gd name="T2" fmla="*/ 8 w 17"/>
                  <a:gd name="T3" fmla="*/ 0 h 17"/>
                  <a:gd name="T4" fmla="*/ 0 w 17"/>
                  <a:gd name="T5" fmla="*/ 7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8" y="0"/>
                    </a:lnTo>
                    <a:lnTo>
                      <a:pt x="0" y="7"/>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100" name="Freeform 144"/>
              <p:cNvSpPr>
                <a:spLocks/>
              </p:cNvSpPr>
              <p:nvPr/>
            </p:nvSpPr>
            <p:spPr bwMode="auto">
              <a:xfrm>
                <a:off x="272" y="1912"/>
                <a:ext cx="17" cy="129"/>
              </a:xfrm>
              <a:custGeom>
                <a:avLst/>
                <a:gdLst>
                  <a:gd name="T0" fmla="*/ 16 w 17"/>
                  <a:gd name="T1" fmla="*/ 128 h 129"/>
                  <a:gd name="T2" fmla="*/ 16 w 17"/>
                  <a:gd name="T3" fmla="*/ 0 h 129"/>
                  <a:gd name="T4" fmla="*/ 0 w 17"/>
                  <a:gd name="T5" fmla="*/ 0 h 129"/>
                  <a:gd name="T6" fmla="*/ 0 w 17"/>
                  <a:gd name="T7" fmla="*/ 125 h 129"/>
                  <a:gd name="T8" fmla="*/ 16 w 17"/>
                  <a:gd name="T9" fmla="*/ 128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6" y="128"/>
                    </a:moveTo>
                    <a:lnTo>
                      <a:pt x="16" y="0"/>
                    </a:lnTo>
                    <a:lnTo>
                      <a:pt x="0" y="0"/>
                    </a:lnTo>
                    <a:lnTo>
                      <a:pt x="0" y="125"/>
                    </a:lnTo>
                    <a:lnTo>
                      <a:pt x="16" y="128"/>
                    </a:lnTo>
                  </a:path>
                </a:pathLst>
              </a:custGeom>
              <a:solidFill>
                <a:srgbClr val="B3B3B3"/>
              </a:solidFill>
              <a:ln w="9525" cap="rnd">
                <a:noFill/>
                <a:round/>
                <a:headEnd type="none" w="sm" len="sm"/>
                <a:tailEnd type="none" w="sm" len="sm"/>
              </a:ln>
            </p:spPr>
            <p:txBody>
              <a:bodyPr/>
              <a:lstStyle/>
              <a:p>
                <a:endParaRPr lang="en-US"/>
              </a:p>
            </p:txBody>
          </p:sp>
          <p:sp>
            <p:nvSpPr>
              <p:cNvPr id="9101" name="Freeform 145"/>
              <p:cNvSpPr>
                <a:spLocks/>
              </p:cNvSpPr>
              <p:nvPr/>
            </p:nvSpPr>
            <p:spPr bwMode="auto">
              <a:xfrm>
                <a:off x="345" y="1908"/>
                <a:ext cx="17" cy="129"/>
              </a:xfrm>
              <a:custGeom>
                <a:avLst/>
                <a:gdLst>
                  <a:gd name="T0" fmla="*/ 11 w 17"/>
                  <a:gd name="T1" fmla="*/ 125 h 129"/>
                  <a:gd name="T2" fmla="*/ 16 w 17"/>
                  <a:gd name="T3" fmla="*/ 0 h 129"/>
                  <a:gd name="T4" fmla="*/ 0 w 17"/>
                  <a:gd name="T5" fmla="*/ 1 h 129"/>
                  <a:gd name="T6" fmla="*/ 0 w 17"/>
                  <a:gd name="T7" fmla="*/ 128 h 129"/>
                  <a:gd name="T8" fmla="*/ 11 w 17"/>
                  <a:gd name="T9" fmla="*/ 125 h 129"/>
                  <a:gd name="T10" fmla="*/ 0 60000 65536"/>
                  <a:gd name="T11" fmla="*/ 0 60000 65536"/>
                  <a:gd name="T12" fmla="*/ 0 60000 65536"/>
                  <a:gd name="T13" fmla="*/ 0 60000 65536"/>
                  <a:gd name="T14" fmla="*/ 0 60000 65536"/>
                  <a:gd name="T15" fmla="*/ 0 w 17"/>
                  <a:gd name="T16" fmla="*/ 0 h 129"/>
                  <a:gd name="T17" fmla="*/ 17 w 17"/>
                  <a:gd name="T18" fmla="*/ 129 h 129"/>
                </a:gdLst>
                <a:ahLst/>
                <a:cxnLst>
                  <a:cxn ang="T10">
                    <a:pos x="T0" y="T1"/>
                  </a:cxn>
                  <a:cxn ang="T11">
                    <a:pos x="T2" y="T3"/>
                  </a:cxn>
                  <a:cxn ang="T12">
                    <a:pos x="T4" y="T5"/>
                  </a:cxn>
                  <a:cxn ang="T13">
                    <a:pos x="T6" y="T7"/>
                  </a:cxn>
                  <a:cxn ang="T14">
                    <a:pos x="T8" y="T9"/>
                  </a:cxn>
                </a:cxnLst>
                <a:rect l="T15" t="T16" r="T17" b="T18"/>
                <a:pathLst>
                  <a:path w="17" h="129">
                    <a:moveTo>
                      <a:pt x="11" y="125"/>
                    </a:moveTo>
                    <a:lnTo>
                      <a:pt x="16" y="0"/>
                    </a:lnTo>
                    <a:lnTo>
                      <a:pt x="0" y="1"/>
                    </a:lnTo>
                    <a:lnTo>
                      <a:pt x="0" y="128"/>
                    </a:lnTo>
                    <a:lnTo>
                      <a:pt x="11" y="125"/>
                    </a:lnTo>
                  </a:path>
                </a:pathLst>
              </a:custGeom>
              <a:solidFill>
                <a:srgbClr val="808080"/>
              </a:solidFill>
              <a:ln w="9525" cap="rnd">
                <a:noFill/>
                <a:round/>
                <a:headEnd type="none" w="sm" len="sm"/>
                <a:tailEnd type="none" w="sm" len="sm"/>
              </a:ln>
            </p:spPr>
            <p:txBody>
              <a:bodyPr/>
              <a:lstStyle/>
              <a:p>
                <a:endParaRPr lang="en-US"/>
              </a:p>
            </p:txBody>
          </p:sp>
          <p:sp>
            <p:nvSpPr>
              <p:cNvPr id="9102" name="Freeform 146"/>
              <p:cNvSpPr>
                <a:spLocks/>
              </p:cNvSpPr>
              <p:nvPr/>
            </p:nvSpPr>
            <p:spPr bwMode="auto">
              <a:xfrm>
                <a:off x="306" y="1929"/>
                <a:ext cx="17" cy="131"/>
              </a:xfrm>
              <a:custGeom>
                <a:avLst/>
                <a:gdLst>
                  <a:gd name="T0" fmla="*/ 11 w 17"/>
                  <a:gd name="T1" fmla="*/ 127 h 131"/>
                  <a:gd name="T2" fmla="*/ 16 w 17"/>
                  <a:gd name="T3" fmla="*/ 0 h 131"/>
                  <a:gd name="T4" fmla="*/ 0 w 17"/>
                  <a:gd name="T5" fmla="*/ 1 h 131"/>
                  <a:gd name="T6" fmla="*/ 0 w 17"/>
                  <a:gd name="T7" fmla="*/ 130 h 131"/>
                  <a:gd name="T8" fmla="*/ 11 w 17"/>
                  <a:gd name="T9" fmla="*/ 127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1" y="127"/>
                    </a:moveTo>
                    <a:lnTo>
                      <a:pt x="16" y="0"/>
                    </a:lnTo>
                    <a:lnTo>
                      <a:pt x="0" y="1"/>
                    </a:lnTo>
                    <a:lnTo>
                      <a:pt x="0" y="130"/>
                    </a:lnTo>
                    <a:lnTo>
                      <a:pt x="11" y="127"/>
                    </a:lnTo>
                  </a:path>
                </a:pathLst>
              </a:custGeom>
              <a:solidFill>
                <a:srgbClr val="808080"/>
              </a:solidFill>
              <a:ln w="9525" cap="rnd">
                <a:noFill/>
                <a:round/>
                <a:headEnd type="none" w="sm" len="sm"/>
                <a:tailEnd type="none" w="sm" len="sm"/>
              </a:ln>
            </p:spPr>
            <p:txBody>
              <a:bodyPr/>
              <a:lstStyle/>
              <a:p>
                <a:endParaRPr lang="en-US"/>
              </a:p>
            </p:txBody>
          </p:sp>
          <p:sp>
            <p:nvSpPr>
              <p:cNvPr id="9103" name="Freeform 147"/>
              <p:cNvSpPr>
                <a:spLocks/>
              </p:cNvSpPr>
              <p:nvPr/>
            </p:nvSpPr>
            <p:spPr bwMode="auto">
              <a:xfrm>
                <a:off x="303" y="1929"/>
                <a:ext cx="17" cy="131"/>
              </a:xfrm>
              <a:custGeom>
                <a:avLst/>
                <a:gdLst>
                  <a:gd name="T0" fmla="*/ 16 w 17"/>
                  <a:gd name="T1" fmla="*/ 130 h 131"/>
                  <a:gd name="T2" fmla="*/ 16 w 17"/>
                  <a:gd name="T3" fmla="*/ 1 h 131"/>
                  <a:gd name="T4" fmla="*/ 0 w 17"/>
                  <a:gd name="T5" fmla="*/ 0 h 131"/>
                  <a:gd name="T6" fmla="*/ 0 w 17"/>
                  <a:gd name="T7" fmla="*/ 127 h 131"/>
                  <a:gd name="T8" fmla="*/ 16 w 17"/>
                  <a:gd name="T9" fmla="*/ 13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6" y="130"/>
                    </a:moveTo>
                    <a:lnTo>
                      <a:pt x="16" y="1"/>
                    </a:lnTo>
                    <a:lnTo>
                      <a:pt x="0" y="0"/>
                    </a:lnTo>
                    <a:lnTo>
                      <a:pt x="0" y="127"/>
                    </a:lnTo>
                    <a:lnTo>
                      <a:pt x="16" y="130"/>
                    </a:lnTo>
                  </a:path>
                </a:pathLst>
              </a:custGeom>
              <a:solidFill>
                <a:srgbClr val="B3B3B3"/>
              </a:solidFill>
              <a:ln w="9525" cap="rnd">
                <a:noFill/>
                <a:round/>
                <a:headEnd type="none" w="sm" len="sm"/>
                <a:tailEnd type="none" w="sm" len="sm"/>
              </a:ln>
            </p:spPr>
            <p:txBody>
              <a:bodyPr/>
              <a:lstStyle/>
              <a:p>
                <a:endParaRPr lang="en-US"/>
              </a:p>
            </p:txBody>
          </p:sp>
          <p:sp>
            <p:nvSpPr>
              <p:cNvPr id="9104" name="Freeform 148"/>
              <p:cNvSpPr>
                <a:spLocks/>
              </p:cNvSpPr>
              <p:nvPr/>
            </p:nvSpPr>
            <p:spPr bwMode="auto">
              <a:xfrm>
                <a:off x="272" y="1909"/>
                <a:ext cx="17" cy="17"/>
              </a:xfrm>
              <a:custGeom>
                <a:avLst/>
                <a:gdLst>
                  <a:gd name="T0" fmla="*/ 16 w 17"/>
                  <a:gd name="T1" fmla="*/ 7 h 17"/>
                  <a:gd name="T2" fmla="*/ 9 w 17"/>
                  <a:gd name="T3" fmla="*/ 0 h 17"/>
                  <a:gd name="T4" fmla="*/ 0 w 17"/>
                  <a:gd name="T5" fmla="*/ 11 h 17"/>
                  <a:gd name="T6" fmla="*/ 6 w 17"/>
                  <a:gd name="T7" fmla="*/ 16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11"/>
                    </a:lnTo>
                    <a:lnTo>
                      <a:pt x="6" y="16"/>
                    </a:lnTo>
                    <a:lnTo>
                      <a:pt x="16" y="7"/>
                    </a:lnTo>
                  </a:path>
                </a:pathLst>
              </a:custGeom>
              <a:solidFill>
                <a:srgbClr val="191919"/>
              </a:solidFill>
              <a:ln w="9525" cap="rnd">
                <a:noFill/>
                <a:round/>
                <a:headEnd type="none" w="sm" len="sm"/>
                <a:tailEnd type="none" w="sm" len="sm"/>
              </a:ln>
            </p:spPr>
            <p:txBody>
              <a:bodyPr/>
              <a:lstStyle/>
              <a:p>
                <a:endParaRPr lang="en-US"/>
              </a:p>
            </p:txBody>
          </p:sp>
          <p:sp>
            <p:nvSpPr>
              <p:cNvPr id="9105" name="Freeform 149"/>
              <p:cNvSpPr>
                <a:spLocks/>
              </p:cNvSpPr>
              <p:nvPr/>
            </p:nvSpPr>
            <p:spPr bwMode="auto">
              <a:xfrm>
                <a:off x="342" y="1906"/>
                <a:ext cx="17" cy="17"/>
              </a:xfrm>
              <a:custGeom>
                <a:avLst/>
                <a:gdLst>
                  <a:gd name="T0" fmla="*/ 16 w 17"/>
                  <a:gd name="T1" fmla="*/ 3 h 17"/>
                  <a:gd name="T2" fmla="*/ 6 w 17"/>
                  <a:gd name="T3" fmla="*/ 0 h 17"/>
                  <a:gd name="T4" fmla="*/ 0 w 17"/>
                  <a:gd name="T5" fmla="*/ 7 h 17"/>
                  <a:gd name="T6" fmla="*/ 6 w 17"/>
                  <a:gd name="T7" fmla="*/ 16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6" y="0"/>
                    </a:lnTo>
                    <a:lnTo>
                      <a:pt x="0" y="7"/>
                    </a:lnTo>
                    <a:lnTo>
                      <a:pt x="6" y="16"/>
                    </a:lnTo>
                    <a:lnTo>
                      <a:pt x="16" y="3"/>
                    </a:lnTo>
                  </a:path>
                </a:pathLst>
              </a:custGeom>
              <a:solidFill>
                <a:srgbClr val="191919"/>
              </a:solidFill>
              <a:ln w="9525" cap="rnd">
                <a:noFill/>
                <a:round/>
                <a:headEnd type="none" w="sm" len="sm"/>
                <a:tailEnd type="none" w="sm" len="sm"/>
              </a:ln>
            </p:spPr>
            <p:txBody>
              <a:bodyPr/>
              <a:lstStyle/>
              <a:p>
                <a:endParaRPr lang="en-US"/>
              </a:p>
            </p:txBody>
          </p:sp>
          <p:sp>
            <p:nvSpPr>
              <p:cNvPr id="9106" name="Freeform 15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07" name="Freeform 15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08" name="Oval 15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09" name="Freeform 15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10" name="Oval 15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11" name="Oval 15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12" name="Oval 15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13" name="Freeform 15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14" name="Freeform 15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15" name="Oval 15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16" name="Freeform 16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17" name="Oval 16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18" name="Oval 16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19" name="Oval 16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20" name="Freeform 16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21" name="Freeform 16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22" name="Oval 16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23" name="Freeform 16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24" name="Oval 16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25" name="Oval 16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26" name="Oval 17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27" name="Freeform 17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28" name="Freeform 17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29" name="Oval 17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30" name="Freeform 17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31" name="Oval 17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32" name="Oval 17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33" name="Oval 17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34" name="Freeform 17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35" name="Freeform 17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36" name="Oval 18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37" name="Freeform 18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38" name="Oval 18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39" name="Oval 18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40" name="Oval 18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41" name="Freeform 18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42" name="Freeform 18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43" name="Oval 18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44" name="Freeform 18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45" name="Oval 18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46" name="Oval 19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47" name="Oval 19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48" name="Freeform 192"/>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49" name="Freeform 193"/>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50" name="Oval 194"/>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51" name="Freeform 195"/>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52" name="Oval 196"/>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53" name="Oval 197"/>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54" name="Oval 198"/>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55" name="Freeform 199"/>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56" name="Freeform 200"/>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57" name="Oval 201"/>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58" name="Freeform 202"/>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59" name="Oval 203"/>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60" name="Oval 204"/>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61" name="Oval 205"/>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62" name="Freeform 206"/>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63" name="Freeform 207"/>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64" name="Oval 208"/>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65" name="Freeform 209"/>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66" name="Oval 210"/>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67" name="Oval 211"/>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68" name="Oval 212"/>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69" name="Freeform 213"/>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70" name="Freeform 214"/>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71" name="Oval 215"/>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72" name="Freeform 216"/>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73" name="Oval 217"/>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74" name="Oval 218"/>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75" name="Oval 219"/>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76" name="Freeform 220"/>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77" name="Freeform 221"/>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78" name="Oval 222"/>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79" name="Freeform 223"/>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80" name="Oval 224"/>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81" name="Oval 225"/>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82" name="Oval 226"/>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83" name="Freeform 227"/>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84" name="Freeform 228"/>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85" name="Oval 229"/>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86" name="Freeform 230"/>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87" name="Oval 231"/>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88" name="Oval 232"/>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89" name="Oval 233"/>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90" name="Freeform 234"/>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91" name="Freeform 235"/>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92" name="Oval 236"/>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193" name="Freeform 237"/>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94" name="Oval 238"/>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195" name="Oval 239"/>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196" name="Oval 240"/>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197" name="Freeform 241"/>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198" name="Freeform 242"/>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199" name="Oval 243"/>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200" name="Freeform 244"/>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201" name="Oval 245"/>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202" name="Oval 246"/>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203" name="Oval 247"/>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204" name="Freeform 248"/>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205" name="Freeform 249"/>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206" name="Oval 250"/>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207" name="Freeform 251"/>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208" name="Oval 252"/>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209" name="Oval 253"/>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210" name="Oval 254"/>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211" name="Freeform 255"/>
              <p:cNvSpPr>
                <a:spLocks/>
              </p:cNvSpPr>
              <p:nvPr/>
            </p:nvSpPr>
            <p:spPr bwMode="auto">
              <a:xfrm>
                <a:off x="304" y="1890"/>
                <a:ext cx="17" cy="20"/>
              </a:xfrm>
              <a:custGeom>
                <a:avLst/>
                <a:gdLst>
                  <a:gd name="T0" fmla="*/ 0 w 17"/>
                  <a:gd name="T1" fmla="*/ 0 h 20"/>
                  <a:gd name="T2" fmla="*/ 16 w 17"/>
                  <a:gd name="T3" fmla="*/ 0 h 20"/>
                  <a:gd name="T4" fmla="*/ 16 w 17"/>
                  <a:gd name="T5" fmla="*/ 19 h 20"/>
                  <a:gd name="T6" fmla="*/ 0 w 17"/>
                  <a:gd name="T7" fmla="*/ 19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6" y="0"/>
                    </a:lnTo>
                    <a:lnTo>
                      <a:pt x="16" y="19"/>
                    </a:lnTo>
                    <a:lnTo>
                      <a:pt x="0" y="19"/>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212" name="Freeform 256"/>
              <p:cNvSpPr>
                <a:spLocks/>
              </p:cNvSpPr>
              <p:nvPr/>
            </p:nvSpPr>
            <p:spPr bwMode="auto">
              <a:xfrm>
                <a:off x="246" y="1844"/>
                <a:ext cx="68" cy="52"/>
              </a:xfrm>
              <a:custGeom>
                <a:avLst/>
                <a:gdLst>
                  <a:gd name="T0" fmla="*/ 59 w 68"/>
                  <a:gd name="T1" fmla="*/ 51 h 52"/>
                  <a:gd name="T2" fmla="*/ 67 w 68"/>
                  <a:gd name="T3" fmla="*/ 41 h 52"/>
                  <a:gd name="T4" fmla="*/ 6 w 68"/>
                  <a:gd name="T5" fmla="*/ 0 h 52"/>
                  <a:gd name="T6" fmla="*/ 0 w 68"/>
                  <a:gd name="T7" fmla="*/ 8 h 52"/>
                  <a:gd name="T8" fmla="*/ 59 w 68"/>
                  <a:gd name="T9" fmla="*/ 51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59" y="51"/>
                    </a:moveTo>
                    <a:lnTo>
                      <a:pt x="67" y="41"/>
                    </a:lnTo>
                    <a:lnTo>
                      <a:pt x="6" y="0"/>
                    </a:lnTo>
                    <a:lnTo>
                      <a:pt x="0" y="8"/>
                    </a:lnTo>
                    <a:lnTo>
                      <a:pt x="59" y="51"/>
                    </a:lnTo>
                  </a:path>
                </a:pathLst>
              </a:custGeom>
              <a:solidFill>
                <a:srgbClr val="333333"/>
              </a:solidFill>
              <a:ln w="9525" cap="rnd">
                <a:noFill/>
                <a:round/>
                <a:headEnd type="none" w="sm" len="sm"/>
                <a:tailEnd type="none" w="sm" len="sm"/>
              </a:ln>
            </p:spPr>
            <p:txBody>
              <a:bodyPr/>
              <a:lstStyle/>
              <a:p>
                <a:endParaRPr lang="en-US"/>
              </a:p>
            </p:txBody>
          </p:sp>
          <p:sp>
            <p:nvSpPr>
              <p:cNvPr id="9213" name="Oval 257"/>
              <p:cNvSpPr>
                <a:spLocks noChangeArrowheads="1"/>
              </p:cNvSpPr>
              <p:nvPr/>
            </p:nvSpPr>
            <p:spPr bwMode="auto">
              <a:xfrm>
                <a:off x="304" y="1883"/>
                <a:ext cx="16" cy="16"/>
              </a:xfrm>
              <a:prstGeom prst="ellipse">
                <a:avLst/>
              </a:prstGeom>
              <a:solidFill>
                <a:srgbClr val="333333"/>
              </a:solidFill>
              <a:ln w="9525">
                <a:noFill/>
                <a:round/>
                <a:headEnd/>
                <a:tailEnd/>
              </a:ln>
            </p:spPr>
            <p:txBody>
              <a:bodyPr wrap="none" anchor="ctr"/>
              <a:lstStyle/>
              <a:p>
                <a:endParaRPr lang="en-US"/>
              </a:p>
            </p:txBody>
          </p:sp>
          <p:sp>
            <p:nvSpPr>
              <p:cNvPr id="9214" name="Freeform 258"/>
              <p:cNvSpPr>
                <a:spLocks/>
              </p:cNvSpPr>
              <p:nvPr/>
            </p:nvSpPr>
            <p:spPr bwMode="auto">
              <a:xfrm>
                <a:off x="244" y="1848"/>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0"/>
                    </a:moveTo>
                    <a:lnTo>
                      <a:pt x="16" y="0"/>
                    </a:lnTo>
                    <a:lnTo>
                      <a:pt x="16" y="48"/>
                    </a:lnTo>
                    <a:lnTo>
                      <a:pt x="0" y="48"/>
                    </a:lnTo>
                    <a:lnTo>
                      <a:pt x="0" y="0"/>
                    </a:lnTo>
                  </a:path>
                </a:pathLst>
              </a:custGeom>
              <a:solidFill>
                <a:srgbClr val="333333"/>
              </a:solidFill>
              <a:ln w="9525" cap="rnd">
                <a:noFill/>
                <a:round/>
                <a:headEnd type="none" w="sm" len="sm"/>
                <a:tailEnd type="none" w="sm" len="sm"/>
              </a:ln>
            </p:spPr>
            <p:txBody>
              <a:bodyPr/>
              <a:lstStyle/>
              <a:p>
                <a:endParaRPr lang="en-US"/>
              </a:p>
            </p:txBody>
          </p:sp>
          <p:sp>
            <p:nvSpPr>
              <p:cNvPr id="9215" name="Oval 259"/>
              <p:cNvSpPr>
                <a:spLocks noChangeArrowheads="1"/>
              </p:cNvSpPr>
              <p:nvPr/>
            </p:nvSpPr>
            <p:spPr bwMode="auto">
              <a:xfrm>
                <a:off x="244" y="1841"/>
                <a:ext cx="16" cy="17"/>
              </a:xfrm>
              <a:prstGeom prst="ellipse">
                <a:avLst/>
              </a:prstGeom>
              <a:solidFill>
                <a:srgbClr val="333333"/>
              </a:solidFill>
              <a:ln w="9525">
                <a:noFill/>
                <a:round/>
                <a:headEnd/>
                <a:tailEnd/>
              </a:ln>
            </p:spPr>
            <p:txBody>
              <a:bodyPr wrap="none" anchor="ctr"/>
              <a:lstStyle/>
              <a:p>
                <a:endParaRPr lang="en-US"/>
              </a:p>
            </p:txBody>
          </p:sp>
          <p:sp>
            <p:nvSpPr>
              <p:cNvPr id="9216" name="Oval 260"/>
              <p:cNvSpPr>
                <a:spLocks noChangeArrowheads="1"/>
              </p:cNvSpPr>
              <p:nvPr/>
            </p:nvSpPr>
            <p:spPr bwMode="auto">
              <a:xfrm>
                <a:off x="244" y="1891"/>
                <a:ext cx="16" cy="16"/>
              </a:xfrm>
              <a:prstGeom prst="ellipse">
                <a:avLst/>
              </a:prstGeom>
              <a:solidFill>
                <a:srgbClr val="333333"/>
              </a:solidFill>
              <a:ln w="9525">
                <a:noFill/>
                <a:round/>
                <a:headEnd/>
                <a:tailEnd/>
              </a:ln>
            </p:spPr>
            <p:txBody>
              <a:bodyPr wrap="none" anchor="ctr"/>
              <a:lstStyle/>
              <a:p>
                <a:endParaRPr lang="en-US"/>
              </a:p>
            </p:txBody>
          </p:sp>
          <p:sp>
            <p:nvSpPr>
              <p:cNvPr id="9217" name="Oval 261"/>
              <p:cNvSpPr>
                <a:spLocks noChangeArrowheads="1"/>
              </p:cNvSpPr>
              <p:nvPr/>
            </p:nvSpPr>
            <p:spPr bwMode="auto">
              <a:xfrm>
                <a:off x="304" y="1903"/>
                <a:ext cx="16" cy="16"/>
              </a:xfrm>
              <a:prstGeom prst="ellipse">
                <a:avLst/>
              </a:prstGeom>
              <a:solidFill>
                <a:srgbClr val="333333"/>
              </a:solidFill>
              <a:ln w="9525">
                <a:noFill/>
                <a:round/>
                <a:headEnd/>
                <a:tailEnd/>
              </a:ln>
            </p:spPr>
            <p:txBody>
              <a:bodyPr wrap="none" anchor="ctr"/>
              <a:lstStyle/>
              <a:p>
                <a:endParaRPr lang="en-US"/>
              </a:p>
            </p:txBody>
          </p:sp>
          <p:sp>
            <p:nvSpPr>
              <p:cNvPr id="9218" name="Freeform 262"/>
              <p:cNvSpPr>
                <a:spLocks/>
              </p:cNvSpPr>
              <p:nvPr/>
            </p:nvSpPr>
            <p:spPr bwMode="auto">
              <a:xfrm>
                <a:off x="399" y="1393"/>
                <a:ext cx="311" cy="125"/>
              </a:xfrm>
              <a:custGeom>
                <a:avLst/>
                <a:gdLst>
                  <a:gd name="T0" fmla="*/ 196 w 311"/>
                  <a:gd name="T1" fmla="*/ 124 h 125"/>
                  <a:gd name="T2" fmla="*/ 310 w 311"/>
                  <a:gd name="T3" fmla="*/ 118 h 125"/>
                  <a:gd name="T4" fmla="*/ 106 w 311"/>
                  <a:gd name="T5" fmla="*/ 0 h 125"/>
                  <a:gd name="T6" fmla="*/ 0 w 311"/>
                  <a:gd name="T7" fmla="*/ 9 h 125"/>
                  <a:gd name="T8" fmla="*/ 196 w 311"/>
                  <a:gd name="T9" fmla="*/ 124 h 125"/>
                  <a:gd name="T10" fmla="*/ 0 60000 65536"/>
                  <a:gd name="T11" fmla="*/ 0 60000 65536"/>
                  <a:gd name="T12" fmla="*/ 0 60000 65536"/>
                  <a:gd name="T13" fmla="*/ 0 60000 65536"/>
                  <a:gd name="T14" fmla="*/ 0 60000 65536"/>
                  <a:gd name="T15" fmla="*/ 0 w 311"/>
                  <a:gd name="T16" fmla="*/ 0 h 125"/>
                  <a:gd name="T17" fmla="*/ 311 w 311"/>
                  <a:gd name="T18" fmla="*/ 125 h 125"/>
                </a:gdLst>
                <a:ahLst/>
                <a:cxnLst>
                  <a:cxn ang="T10">
                    <a:pos x="T0" y="T1"/>
                  </a:cxn>
                  <a:cxn ang="T11">
                    <a:pos x="T2" y="T3"/>
                  </a:cxn>
                  <a:cxn ang="T12">
                    <a:pos x="T4" y="T5"/>
                  </a:cxn>
                  <a:cxn ang="T13">
                    <a:pos x="T6" y="T7"/>
                  </a:cxn>
                  <a:cxn ang="T14">
                    <a:pos x="T8" y="T9"/>
                  </a:cxn>
                </a:cxnLst>
                <a:rect l="T15" t="T16" r="T17" b="T18"/>
                <a:pathLst>
                  <a:path w="311" h="125">
                    <a:moveTo>
                      <a:pt x="196" y="124"/>
                    </a:moveTo>
                    <a:lnTo>
                      <a:pt x="310" y="118"/>
                    </a:lnTo>
                    <a:lnTo>
                      <a:pt x="106" y="0"/>
                    </a:lnTo>
                    <a:lnTo>
                      <a:pt x="0" y="9"/>
                    </a:lnTo>
                    <a:lnTo>
                      <a:pt x="196" y="124"/>
                    </a:lnTo>
                  </a:path>
                </a:pathLst>
              </a:custGeom>
              <a:solidFill>
                <a:srgbClr val="019170"/>
              </a:solidFill>
              <a:ln w="9525" cap="rnd">
                <a:noFill/>
                <a:round/>
                <a:headEnd type="none" w="sm" len="sm"/>
                <a:tailEnd type="none" w="sm" len="sm"/>
              </a:ln>
            </p:spPr>
            <p:txBody>
              <a:bodyPr/>
              <a:lstStyle/>
              <a:p>
                <a:endParaRPr lang="en-US"/>
              </a:p>
            </p:txBody>
          </p:sp>
          <p:sp>
            <p:nvSpPr>
              <p:cNvPr id="9219" name="Freeform 263"/>
              <p:cNvSpPr>
                <a:spLocks/>
              </p:cNvSpPr>
              <p:nvPr/>
            </p:nvSpPr>
            <p:spPr bwMode="auto">
              <a:xfrm>
                <a:off x="292" y="1402"/>
                <a:ext cx="305" cy="233"/>
              </a:xfrm>
              <a:custGeom>
                <a:avLst/>
                <a:gdLst>
                  <a:gd name="T0" fmla="*/ 304 w 305"/>
                  <a:gd name="T1" fmla="*/ 113 h 233"/>
                  <a:gd name="T2" fmla="*/ 205 w 305"/>
                  <a:gd name="T3" fmla="*/ 232 h 233"/>
                  <a:gd name="T4" fmla="*/ 0 w 305"/>
                  <a:gd name="T5" fmla="*/ 112 h 233"/>
                  <a:gd name="T6" fmla="*/ 106 w 305"/>
                  <a:gd name="T7" fmla="*/ 0 h 233"/>
                  <a:gd name="T8" fmla="*/ 304 w 305"/>
                  <a:gd name="T9" fmla="*/ 113 h 233"/>
                  <a:gd name="T10" fmla="*/ 0 60000 65536"/>
                  <a:gd name="T11" fmla="*/ 0 60000 65536"/>
                  <a:gd name="T12" fmla="*/ 0 60000 65536"/>
                  <a:gd name="T13" fmla="*/ 0 60000 65536"/>
                  <a:gd name="T14" fmla="*/ 0 60000 65536"/>
                  <a:gd name="T15" fmla="*/ 0 w 305"/>
                  <a:gd name="T16" fmla="*/ 0 h 233"/>
                  <a:gd name="T17" fmla="*/ 305 w 305"/>
                  <a:gd name="T18" fmla="*/ 233 h 233"/>
                </a:gdLst>
                <a:ahLst/>
                <a:cxnLst>
                  <a:cxn ang="T10">
                    <a:pos x="T0" y="T1"/>
                  </a:cxn>
                  <a:cxn ang="T11">
                    <a:pos x="T2" y="T3"/>
                  </a:cxn>
                  <a:cxn ang="T12">
                    <a:pos x="T4" y="T5"/>
                  </a:cxn>
                  <a:cxn ang="T13">
                    <a:pos x="T6" y="T7"/>
                  </a:cxn>
                  <a:cxn ang="T14">
                    <a:pos x="T8" y="T9"/>
                  </a:cxn>
                </a:cxnLst>
                <a:rect l="T15" t="T16" r="T17" b="T18"/>
                <a:pathLst>
                  <a:path w="305" h="233">
                    <a:moveTo>
                      <a:pt x="304" y="113"/>
                    </a:moveTo>
                    <a:lnTo>
                      <a:pt x="205" y="232"/>
                    </a:lnTo>
                    <a:lnTo>
                      <a:pt x="0" y="112"/>
                    </a:lnTo>
                    <a:lnTo>
                      <a:pt x="106" y="0"/>
                    </a:lnTo>
                    <a:lnTo>
                      <a:pt x="304" y="113"/>
                    </a:lnTo>
                  </a:path>
                </a:pathLst>
              </a:custGeom>
              <a:solidFill>
                <a:srgbClr val="66BCA4"/>
              </a:solidFill>
              <a:ln w="9525" cap="rnd">
                <a:noFill/>
                <a:round/>
                <a:headEnd type="none" w="sm" len="sm"/>
                <a:tailEnd type="none" w="sm" len="sm"/>
              </a:ln>
            </p:spPr>
            <p:txBody>
              <a:bodyPr/>
              <a:lstStyle/>
              <a:p>
                <a:endParaRPr lang="en-US"/>
              </a:p>
            </p:txBody>
          </p:sp>
          <p:sp>
            <p:nvSpPr>
              <p:cNvPr id="9220" name="Freeform 264"/>
              <p:cNvSpPr>
                <a:spLocks/>
              </p:cNvSpPr>
              <p:nvPr/>
            </p:nvSpPr>
            <p:spPr bwMode="auto">
              <a:xfrm>
                <a:off x="459" y="1635"/>
                <a:ext cx="17" cy="30"/>
              </a:xfrm>
              <a:custGeom>
                <a:avLst/>
                <a:gdLst>
                  <a:gd name="T0" fmla="*/ 16 w 17"/>
                  <a:gd name="T1" fmla="*/ 29 h 30"/>
                  <a:gd name="T2" fmla="*/ 0 w 17"/>
                  <a:gd name="T3" fmla="*/ 21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21" name="Freeform 265"/>
              <p:cNvSpPr>
                <a:spLocks/>
              </p:cNvSpPr>
              <p:nvPr/>
            </p:nvSpPr>
            <p:spPr bwMode="auto">
              <a:xfrm>
                <a:off x="455" y="1633"/>
                <a:ext cx="17" cy="26"/>
              </a:xfrm>
              <a:custGeom>
                <a:avLst/>
                <a:gdLst>
                  <a:gd name="T0" fmla="*/ 0 w 17"/>
                  <a:gd name="T1" fmla="*/ 25 h 26"/>
                  <a:gd name="T2" fmla="*/ 16 w 17"/>
                  <a:gd name="T3" fmla="*/ 21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1"/>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222" name="Freeform 266"/>
              <p:cNvSpPr>
                <a:spLocks/>
              </p:cNvSpPr>
              <p:nvPr/>
            </p:nvSpPr>
            <p:spPr bwMode="auto">
              <a:xfrm>
                <a:off x="455" y="1657"/>
                <a:ext cx="17" cy="16"/>
              </a:xfrm>
              <a:custGeom>
                <a:avLst/>
                <a:gdLst>
                  <a:gd name="T0" fmla="*/ 0 w 17"/>
                  <a:gd name="T1" fmla="*/ 2 h 16"/>
                  <a:gd name="T2" fmla="*/ 3 w 17"/>
                  <a:gd name="T3" fmla="*/ 0 h 16"/>
                  <a:gd name="T4" fmla="*/ 16 w 17"/>
                  <a:gd name="T5" fmla="*/ 8 h 16"/>
                  <a:gd name="T6" fmla="*/ 16 w 17"/>
                  <a:gd name="T7" fmla="*/ 15 h 16"/>
                  <a:gd name="T8" fmla="*/ 0 w 17"/>
                  <a:gd name="T9" fmla="*/ 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2"/>
                    </a:moveTo>
                    <a:lnTo>
                      <a:pt x="3" y="0"/>
                    </a:lnTo>
                    <a:lnTo>
                      <a:pt x="16" y="8"/>
                    </a:lnTo>
                    <a:lnTo>
                      <a:pt x="16"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23" name="Freeform 267"/>
              <p:cNvSpPr>
                <a:spLocks/>
              </p:cNvSpPr>
              <p:nvPr/>
            </p:nvSpPr>
            <p:spPr bwMode="auto">
              <a:xfrm>
                <a:off x="459" y="1645"/>
                <a:ext cx="17" cy="17"/>
              </a:xfrm>
              <a:custGeom>
                <a:avLst/>
                <a:gdLst>
                  <a:gd name="T0" fmla="*/ 16 w 17"/>
                  <a:gd name="T1" fmla="*/ 16 h 17"/>
                  <a:gd name="T2" fmla="*/ 0 w 17"/>
                  <a:gd name="T3" fmla="*/ 1 h 17"/>
                  <a:gd name="T4" fmla="*/ 0 w 17"/>
                  <a:gd name="T5" fmla="*/ 0 h 17"/>
                  <a:gd name="T6" fmla="*/ 16 w 17"/>
                  <a:gd name="T7" fmla="*/ 13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
                    </a:lnTo>
                    <a:lnTo>
                      <a:pt x="0" y="0"/>
                    </a:lnTo>
                    <a:lnTo>
                      <a:pt x="16" y="13"/>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24" name="Freeform 268"/>
              <p:cNvSpPr>
                <a:spLocks/>
              </p:cNvSpPr>
              <p:nvPr/>
            </p:nvSpPr>
            <p:spPr bwMode="auto">
              <a:xfrm>
                <a:off x="465" y="1639"/>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225" name="Freeform 269"/>
              <p:cNvSpPr>
                <a:spLocks/>
              </p:cNvSpPr>
              <p:nvPr/>
            </p:nvSpPr>
            <p:spPr bwMode="auto">
              <a:xfrm>
                <a:off x="430" y="161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26" name="Freeform 270"/>
              <p:cNvSpPr>
                <a:spLocks/>
              </p:cNvSpPr>
              <p:nvPr/>
            </p:nvSpPr>
            <p:spPr bwMode="auto">
              <a:xfrm>
                <a:off x="426" y="161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227" name="Freeform 271"/>
              <p:cNvSpPr>
                <a:spLocks/>
              </p:cNvSpPr>
              <p:nvPr/>
            </p:nvSpPr>
            <p:spPr bwMode="auto">
              <a:xfrm>
                <a:off x="426" y="1641"/>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28" name="Freeform 272"/>
              <p:cNvSpPr>
                <a:spLocks/>
              </p:cNvSpPr>
              <p:nvPr/>
            </p:nvSpPr>
            <p:spPr bwMode="auto">
              <a:xfrm>
                <a:off x="430" y="162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29" name="Freeform 273"/>
              <p:cNvSpPr>
                <a:spLocks/>
              </p:cNvSpPr>
              <p:nvPr/>
            </p:nvSpPr>
            <p:spPr bwMode="auto">
              <a:xfrm>
                <a:off x="436" y="1623"/>
                <a:ext cx="17" cy="23"/>
              </a:xfrm>
              <a:custGeom>
                <a:avLst/>
                <a:gdLst>
                  <a:gd name="T0" fmla="*/ 16 w 17"/>
                  <a:gd name="T1" fmla="*/ 22 h 23"/>
                  <a:gd name="T2" fmla="*/ 0 w 17"/>
                  <a:gd name="T3" fmla="*/ 20 h 23"/>
                  <a:gd name="T4" fmla="*/ 7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7"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30" name="Freeform 274"/>
              <p:cNvSpPr>
                <a:spLocks/>
              </p:cNvSpPr>
              <p:nvPr/>
            </p:nvSpPr>
            <p:spPr bwMode="auto">
              <a:xfrm>
                <a:off x="403" y="160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231" name="Freeform 275"/>
              <p:cNvSpPr>
                <a:spLocks/>
              </p:cNvSpPr>
              <p:nvPr/>
            </p:nvSpPr>
            <p:spPr bwMode="auto">
              <a:xfrm>
                <a:off x="399" y="159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32" name="Freeform 276"/>
              <p:cNvSpPr>
                <a:spLocks/>
              </p:cNvSpPr>
              <p:nvPr/>
            </p:nvSpPr>
            <p:spPr bwMode="auto">
              <a:xfrm>
                <a:off x="399" y="162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33" name="Freeform 277"/>
              <p:cNvSpPr>
                <a:spLocks/>
              </p:cNvSpPr>
              <p:nvPr/>
            </p:nvSpPr>
            <p:spPr bwMode="auto">
              <a:xfrm>
                <a:off x="403" y="1612"/>
                <a:ext cx="17" cy="17"/>
              </a:xfrm>
              <a:custGeom>
                <a:avLst/>
                <a:gdLst>
                  <a:gd name="T0" fmla="*/ 16 w 17"/>
                  <a:gd name="T1" fmla="*/ 16 h 17"/>
                  <a:gd name="T2" fmla="*/ 0 w 17"/>
                  <a:gd name="T3" fmla="*/ 2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34" name="Freeform 278"/>
              <p:cNvSpPr>
                <a:spLocks/>
              </p:cNvSpPr>
              <p:nvPr/>
            </p:nvSpPr>
            <p:spPr bwMode="auto">
              <a:xfrm>
                <a:off x="409" y="160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35" name="Freeform 279"/>
              <p:cNvSpPr>
                <a:spLocks/>
              </p:cNvSpPr>
              <p:nvPr/>
            </p:nvSpPr>
            <p:spPr bwMode="auto">
              <a:xfrm>
                <a:off x="375" y="158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236" name="Freeform 280"/>
              <p:cNvSpPr>
                <a:spLocks/>
              </p:cNvSpPr>
              <p:nvPr/>
            </p:nvSpPr>
            <p:spPr bwMode="auto">
              <a:xfrm>
                <a:off x="371" y="1583"/>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37" name="Freeform 281"/>
              <p:cNvSpPr>
                <a:spLocks/>
              </p:cNvSpPr>
              <p:nvPr/>
            </p:nvSpPr>
            <p:spPr bwMode="auto">
              <a:xfrm>
                <a:off x="371" y="160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38" name="Freeform 282"/>
              <p:cNvSpPr>
                <a:spLocks/>
              </p:cNvSpPr>
              <p:nvPr/>
            </p:nvSpPr>
            <p:spPr bwMode="auto">
              <a:xfrm>
                <a:off x="375" y="159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239" name="Freeform 283"/>
              <p:cNvSpPr>
                <a:spLocks/>
              </p:cNvSpPr>
              <p:nvPr/>
            </p:nvSpPr>
            <p:spPr bwMode="auto">
              <a:xfrm>
                <a:off x="381" y="159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40" name="Freeform 284"/>
              <p:cNvSpPr>
                <a:spLocks/>
              </p:cNvSpPr>
              <p:nvPr/>
            </p:nvSpPr>
            <p:spPr bwMode="auto">
              <a:xfrm>
                <a:off x="346" y="156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41" name="Freeform 285"/>
              <p:cNvSpPr>
                <a:spLocks/>
              </p:cNvSpPr>
              <p:nvPr/>
            </p:nvSpPr>
            <p:spPr bwMode="auto">
              <a:xfrm>
                <a:off x="342" y="1567"/>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42" name="Freeform 286"/>
              <p:cNvSpPr>
                <a:spLocks/>
              </p:cNvSpPr>
              <p:nvPr/>
            </p:nvSpPr>
            <p:spPr bwMode="auto">
              <a:xfrm>
                <a:off x="342" y="159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43" name="Freeform 287"/>
              <p:cNvSpPr>
                <a:spLocks/>
              </p:cNvSpPr>
              <p:nvPr/>
            </p:nvSpPr>
            <p:spPr bwMode="auto">
              <a:xfrm>
                <a:off x="346" y="1580"/>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44" name="Freeform 288"/>
              <p:cNvSpPr>
                <a:spLocks/>
              </p:cNvSpPr>
              <p:nvPr/>
            </p:nvSpPr>
            <p:spPr bwMode="auto">
              <a:xfrm>
                <a:off x="352" y="157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45" name="Freeform 289"/>
              <p:cNvSpPr>
                <a:spLocks/>
              </p:cNvSpPr>
              <p:nvPr/>
            </p:nvSpPr>
            <p:spPr bwMode="auto">
              <a:xfrm>
                <a:off x="318" y="1553"/>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46" name="Freeform 290"/>
              <p:cNvSpPr>
                <a:spLocks/>
              </p:cNvSpPr>
              <p:nvPr/>
            </p:nvSpPr>
            <p:spPr bwMode="auto">
              <a:xfrm>
                <a:off x="314" y="1551"/>
                <a:ext cx="16" cy="28"/>
              </a:xfrm>
              <a:custGeom>
                <a:avLst/>
                <a:gdLst>
                  <a:gd name="T0" fmla="*/ 0 w 16"/>
                  <a:gd name="T1" fmla="*/ 27 h 28"/>
                  <a:gd name="T2" fmla="*/ 15 w 16"/>
                  <a:gd name="T3" fmla="*/ 24 h 28"/>
                  <a:gd name="T4" fmla="*/ 15 w 16"/>
                  <a:gd name="T5" fmla="*/ 2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4"/>
                    </a:lnTo>
                    <a:lnTo>
                      <a:pt x="15"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47" name="Freeform 291"/>
              <p:cNvSpPr>
                <a:spLocks/>
              </p:cNvSpPr>
              <p:nvPr/>
            </p:nvSpPr>
            <p:spPr bwMode="auto">
              <a:xfrm>
                <a:off x="314" y="1576"/>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48" name="Freeform 292"/>
              <p:cNvSpPr>
                <a:spLocks/>
              </p:cNvSpPr>
              <p:nvPr/>
            </p:nvSpPr>
            <p:spPr bwMode="auto">
              <a:xfrm>
                <a:off x="318" y="1564"/>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49" name="Freeform 293"/>
              <p:cNvSpPr>
                <a:spLocks/>
              </p:cNvSpPr>
              <p:nvPr/>
            </p:nvSpPr>
            <p:spPr bwMode="auto">
              <a:xfrm>
                <a:off x="324" y="1556"/>
                <a:ext cx="17" cy="25"/>
              </a:xfrm>
              <a:custGeom>
                <a:avLst/>
                <a:gdLst>
                  <a:gd name="T0" fmla="*/ 16 w 17"/>
                  <a:gd name="T1" fmla="*/ 24 h 25"/>
                  <a:gd name="T2" fmla="*/ 0 w 17"/>
                  <a:gd name="T3" fmla="*/ 22 h 25"/>
                  <a:gd name="T4" fmla="*/ 0 w 17"/>
                  <a:gd name="T5" fmla="*/ 0 h 25"/>
                  <a:gd name="T6" fmla="*/ 16 w 17"/>
                  <a:gd name="T7" fmla="*/ 0 h 25"/>
                  <a:gd name="T8" fmla="*/ 16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22"/>
                    </a:lnTo>
                    <a:lnTo>
                      <a:pt x="0" y="0"/>
                    </a:lnTo>
                    <a:lnTo>
                      <a:pt x="16" y="0"/>
                    </a:lnTo>
                    <a:lnTo>
                      <a:pt x="16" y="24"/>
                    </a:lnTo>
                  </a:path>
                </a:pathLst>
              </a:custGeom>
              <a:solidFill>
                <a:srgbClr val="66BCA4"/>
              </a:solidFill>
              <a:ln w="9525" cap="rnd">
                <a:noFill/>
                <a:round/>
                <a:headEnd type="none" w="sm" len="sm"/>
                <a:tailEnd type="none" w="sm" len="sm"/>
              </a:ln>
            </p:spPr>
            <p:txBody>
              <a:bodyPr/>
              <a:lstStyle/>
              <a:p>
                <a:endParaRPr lang="en-US"/>
              </a:p>
            </p:txBody>
          </p:sp>
          <p:sp>
            <p:nvSpPr>
              <p:cNvPr id="9250" name="Freeform 294"/>
              <p:cNvSpPr>
                <a:spLocks/>
              </p:cNvSpPr>
              <p:nvPr/>
            </p:nvSpPr>
            <p:spPr bwMode="auto">
              <a:xfrm>
                <a:off x="459" y="1695"/>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251" name="Freeform 295"/>
              <p:cNvSpPr>
                <a:spLocks/>
              </p:cNvSpPr>
              <p:nvPr/>
            </p:nvSpPr>
            <p:spPr bwMode="auto">
              <a:xfrm>
                <a:off x="455" y="1693"/>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252" name="Freeform 296"/>
              <p:cNvSpPr>
                <a:spLocks/>
              </p:cNvSpPr>
              <p:nvPr/>
            </p:nvSpPr>
            <p:spPr bwMode="auto">
              <a:xfrm>
                <a:off x="455" y="171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53" name="Freeform 297"/>
              <p:cNvSpPr>
                <a:spLocks/>
              </p:cNvSpPr>
              <p:nvPr/>
            </p:nvSpPr>
            <p:spPr bwMode="auto">
              <a:xfrm>
                <a:off x="459" y="170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54" name="Freeform 298"/>
              <p:cNvSpPr>
                <a:spLocks/>
              </p:cNvSpPr>
              <p:nvPr/>
            </p:nvSpPr>
            <p:spPr bwMode="auto">
              <a:xfrm>
                <a:off x="465" y="1699"/>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55" name="Freeform 299"/>
              <p:cNvSpPr>
                <a:spLocks/>
              </p:cNvSpPr>
              <p:nvPr/>
            </p:nvSpPr>
            <p:spPr bwMode="auto">
              <a:xfrm>
                <a:off x="430" y="1679"/>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56" name="Freeform 300"/>
              <p:cNvSpPr>
                <a:spLocks/>
              </p:cNvSpPr>
              <p:nvPr/>
            </p:nvSpPr>
            <p:spPr bwMode="auto">
              <a:xfrm>
                <a:off x="426" y="1676"/>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257" name="Freeform 301"/>
              <p:cNvSpPr>
                <a:spLocks/>
              </p:cNvSpPr>
              <p:nvPr/>
            </p:nvSpPr>
            <p:spPr bwMode="auto">
              <a:xfrm>
                <a:off x="426" y="1701"/>
                <a:ext cx="18" cy="16"/>
              </a:xfrm>
              <a:custGeom>
                <a:avLst/>
                <a:gdLst>
                  <a:gd name="T0" fmla="*/ 0 w 18"/>
                  <a:gd name="T1" fmla="*/ 1 h 16"/>
                  <a:gd name="T2" fmla="*/ 3 w 18"/>
                  <a:gd name="T3" fmla="*/ 0 h 16"/>
                  <a:gd name="T4" fmla="*/ 17 w 18"/>
                  <a:gd name="T5" fmla="*/ 8 h 16"/>
                  <a:gd name="T6" fmla="*/ 17 w 18"/>
                  <a:gd name="T7" fmla="*/ 15 h 16"/>
                  <a:gd name="T8" fmla="*/ 0 w 18"/>
                  <a:gd name="T9" fmla="*/ 1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3" y="0"/>
                    </a:lnTo>
                    <a:lnTo>
                      <a:pt x="17" y="8"/>
                    </a:lnTo>
                    <a:lnTo>
                      <a:pt x="17"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58" name="Freeform 302"/>
              <p:cNvSpPr>
                <a:spLocks/>
              </p:cNvSpPr>
              <p:nvPr/>
            </p:nvSpPr>
            <p:spPr bwMode="auto">
              <a:xfrm>
                <a:off x="430" y="1688"/>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59" name="Freeform 303"/>
              <p:cNvSpPr>
                <a:spLocks/>
              </p:cNvSpPr>
              <p:nvPr/>
            </p:nvSpPr>
            <p:spPr bwMode="auto">
              <a:xfrm>
                <a:off x="436" y="168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260" name="Freeform 304"/>
              <p:cNvSpPr>
                <a:spLocks/>
              </p:cNvSpPr>
              <p:nvPr/>
            </p:nvSpPr>
            <p:spPr bwMode="auto">
              <a:xfrm>
                <a:off x="403" y="1663"/>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261" name="Freeform 305"/>
              <p:cNvSpPr>
                <a:spLocks/>
              </p:cNvSpPr>
              <p:nvPr/>
            </p:nvSpPr>
            <p:spPr bwMode="auto">
              <a:xfrm>
                <a:off x="399" y="1659"/>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62" name="Freeform 306"/>
              <p:cNvSpPr>
                <a:spLocks/>
              </p:cNvSpPr>
              <p:nvPr/>
            </p:nvSpPr>
            <p:spPr bwMode="auto">
              <a:xfrm>
                <a:off x="399" y="1685"/>
                <a:ext cx="18" cy="17"/>
              </a:xfrm>
              <a:custGeom>
                <a:avLst/>
                <a:gdLst>
                  <a:gd name="T0" fmla="*/ 0 w 18"/>
                  <a:gd name="T1" fmla="*/ 2 h 17"/>
                  <a:gd name="T2" fmla="*/ 3 w 18"/>
                  <a:gd name="T3" fmla="*/ 0 h 17"/>
                  <a:gd name="T4" fmla="*/ 17 w 18"/>
                  <a:gd name="T5" fmla="*/ 9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9"/>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63" name="Freeform 307"/>
              <p:cNvSpPr>
                <a:spLocks/>
              </p:cNvSpPr>
              <p:nvPr/>
            </p:nvSpPr>
            <p:spPr bwMode="auto">
              <a:xfrm>
                <a:off x="403" y="1672"/>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64" name="Freeform 308"/>
              <p:cNvSpPr>
                <a:spLocks/>
              </p:cNvSpPr>
              <p:nvPr/>
            </p:nvSpPr>
            <p:spPr bwMode="auto">
              <a:xfrm>
                <a:off x="409" y="1666"/>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65" name="Freeform 309"/>
              <p:cNvSpPr>
                <a:spLocks/>
              </p:cNvSpPr>
              <p:nvPr/>
            </p:nvSpPr>
            <p:spPr bwMode="auto">
              <a:xfrm>
                <a:off x="375" y="1646"/>
                <a:ext cx="17" cy="30"/>
              </a:xfrm>
              <a:custGeom>
                <a:avLst/>
                <a:gdLst>
                  <a:gd name="T0" fmla="*/ 16 w 17"/>
                  <a:gd name="T1" fmla="*/ 29 h 30"/>
                  <a:gd name="T2" fmla="*/ 0 w 17"/>
                  <a:gd name="T3" fmla="*/ 20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66" name="Freeform 310"/>
              <p:cNvSpPr>
                <a:spLocks/>
              </p:cNvSpPr>
              <p:nvPr/>
            </p:nvSpPr>
            <p:spPr bwMode="auto">
              <a:xfrm>
                <a:off x="371" y="1644"/>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267" name="Freeform 311"/>
              <p:cNvSpPr>
                <a:spLocks/>
              </p:cNvSpPr>
              <p:nvPr/>
            </p:nvSpPr>
            <p:spPr bwMode="auto">
              <a:xfrm>
                <a:off x="371" y="1668"/>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68" name="Freeform 312"/>
              <p:cNvSpPr>
                <a:spLocks/>
              </p:cNvSpPr>
              <p:nvPr/>
            </p:nvSpPr>
            <p:spPr bwMode="auto">
              <a:xfrm>
                <a:off x="375" y="1657"/>
                <a:ext cx="17" cy="16"/>
              </a:xfrm>
              <a:custGeom>
                <a:avLst/>
                <a:gdLst>
                  <a:gd name="T0" fmla="*/ 16 w 17"/>
                  <a:gd name="T1" fmla="*/ 15 h 16"/>
                  <a:gd name="T2" fmla="*/ 0 w 17"/>
                  <a:gd name="T3" fmla="*/ 0 h 16"/>
                  <a:gd name="T4" fmla="*/ 0 w 17"/>
                  <a:gd name="T5" fmla="*/ 0 h 16"/>
                  <a:gd name="T6" fmla="*/ 16 w 17"/>
                  <a:gd name="T7" fmla="*/ 13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0"/>
                    </a:lnTo>
                    <a:lnTo>
                      <a:pt x="16" y="13"/>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269" name="Freeform 313"/>
              <p:cNvSpPr>
                <a:spLocks/>
              </p:cNvSpPr>
              <p:nvPr/>
            </p:nvSpPr>
            <p:spPr bwMode="auto">
              <a:xfrm>
                <a:off x="381" y="1650"/>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70" name="Freeform 314"/>
              <p:cNvSpPr>
                <a:spLocks/>
              </p:cNvSpPr>
              <p:nvPr/>
            </p:nvSpPr>
            <p:spPr bwMode="auto">
              <a:xfrm>
                <a:off x="346" y="1630"/>
                <a:ext cx="17" cy="29"/>
              </a:xfrm>
              <a:custGeom>
                <a:avLst/>
                <a:gdLst>
                  <a:gd name="T0" fmla="*/ 16 w 17"/>
                  <a:gd name="T1" fmla="*/ 28 h 29"/>
                  <a:gd name="T2" fmla="*/ 0 w 17"/>
                  <a:gd name="T3" fmla="*/ 20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0"/>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271" name="Freeform 315"/>
              <p:cNvSpPr>
                <a:spLocks/>
              </p:cNvSpPr>
              <p:nvPr/>
            </p:nvSpPr>
            <p:spPr bwMode="auto">
              <a:xfrm>
                <a:off x="342" y="1628"/>
                <a:ext cx="17" cy="27"/>
              </a:xfrm>
              <a:custGeom>
                <a:avLst/>
                <a:gdLst>
                  <a:gd name="T0" fmla="*/ 0 w 17"/>
                  <a:gd name="T1" fmla="*/ 26 h 27"/>
                  <a:gd name="T2" fmla="*/ 16 w 17"/>
                  <a:gd name="T3" fmla="*/ 23 h 27"/>
                  <a:gd name="T4" fmla="*/ 16 w 17"/>
                  <a:gd name="T5" fmla="*/ 1 h 27"/>
                  <a:gd name="T6" fmla="*/ 0 w 17"/>
                  <a:gd name="T7" fmla="*/ 0 h 27"/>
                  <a:gd name="T8" fmla="*/ 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6"/>
                    </a:moveTo>
                    <a:lnTo>
                      <a:pt x="16" y="23"/>
                    </a:lnTo>
                    <a:lnTo>
                      <a:pt x="16" y="1"/>
                    </a:lnTo>
                    <a:lnTo>
                      <a:pt x="0" y="0"/>
                    </a:lnTo>
                    <a:lnTo>
                      <a:pt x="0" y="26"/>
                    </a:lnTo>
                  </a:path>
                </a:pathLst>
              </a:custGeom>
              <a:solidFill>
                <a:srgbClr val="005B5A"/>
              </a:solidFill>
              <a:ln w="9525" cap="rnd">
                <a:noFill/>
                <a:round/>
                <a:headEnd type="none" w="sm" len="sm"/>
                <a:tailEnd type="none" w="sm" len="sm"/>
              </a:ln>
            </p:spPr>
            <p:txBody>
              <a:bodyPr/>
              <a:lstStyle/>
              <a:p>
                <a:endParaRPr lang="en-US"/>
              </a:p>
            </p:txBody>
          </p:sp>
          <p:sp>
            <p:nvSpPr>
              <p:cNvPr id="9272" name="Freeform 316"/>
              <p:cNvSpPr>
                <a:spLocks/>
              </p:cNvSpPr>
              <p:nvPr/>
            </p:nvSpPr>
            <p:spPr bwMode="auto">
              <a:xfrm>
                <a:off x="342" y="1652"/>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73" name="Freeform 317"/>
              <p:cNvSpPr>
                <a:spLocks/>
              </p:cNvSpPr>
              <p:nvPr/>
            </p:nvSpPr>
            <p:spPr bwMode="auto">
              <a:xfrm>
                <a:off x="346" y="164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274" name="Freeform 318"/>
              <p:cNvSpPr>
                <a:spLocks/>
              </p:cNvSpPr>
              <p:nvPr/>
            </p:nvSpPr>
            <p:spPr bwMode="auto">
              <a:xfrm>
                <a:off x="352" y="1634"/>
                <a:ext cx="17" cy="23"/>
              </a:xfrm>
              <a:custGeom>
                <a:avLst/>
                <a:gdLst>
                  <a:gd name="T0" fmla="*/ 16 w 17"/>
                  <a:gd name="T1" fmla="*/ 22 h 23"/>
                  <a:gd name="T2" fmla="*/ 0 w 17"/>
                  <a:gd name="T3" fmla="*/ 22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2"/>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75" name="Freeform 319"/>
              <p:cNvSpPr>
                <a:spLocks/>
              </p:cNvSpPr>
              <p:nvPr/>
            </p:nvSpPr>
            <p:spPr bwMode="auto">
              <a:xfrm>
                <a:off x="318" y="1613"/>
                <a:ext cx="17" cy="31"/>
              </a:xfrm>
              <a:custGeom>
                <a:avLst/>
                <a:gdLst>
                  <a:gd name="T0" fmla="*/ 16 w 17"/>
                  <a:gd name="T1" fmla="*/ 30 h 31"/>
                  <a:gd name="T2" fmla="*/ 0 w 17"/>
                  <a:gd name="T3" fmla="*/ 22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2"/>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276" name="Freeform 320"/>
              <p:cNvSpPr>
                <a:spLocks/>
              </p:cNvSpPr>
              <p:nvPr/>
            </p:nvSpPr>
            <p:spPr bwMode="auto">
              <a:xfrm>
                <a:off x="314" y="161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77" name="Freeform 321"/>
              <p:cNvSpPr>
                <a:spLocks/>
              </p:cNvSpPr>
              <p:nvPr/>
            </p:nvSpPr>
            <p:spPr bwMode="auto">
              <a:xfrm>
                <a:off x="314" y="1637"/>
                <a:ext cx="18" cy="17"/>
              </a:xfrm>
              <a:custGeom>
                <a:avLst/>
                <a:gdLst>
                  <a:gd name="T0" fmla="*/ 0 w 18"/>
                  <a:gd name="T1" fmla="*/ 2 h 17"/>
                  <a:gd name="T2" fmla="*/ 3 w 18"/>
                  <a:gd name="T3" fmla="*/ 0 h 17"/>
                  <a:gd name="T4" fmla="*/ 17 w 18"/>
                  <a:gd name="T5" fmla="*/ 10 h 17"/>
                  <a:gd name="T6" fmla="*/ 17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3" y="0"/>
                    </a:lnTo>
                    <a:lnTo>
                      <a:pt x="17" y="10"/>
                    </a:lnTo>
                    <a:lnTo>
                      <a:pt x="17" y="16"/>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78" name="Freeform 322"/>
              <p:cNvSpPr>
                <a:spLocks/>
              </p:cNvSpPr>
              <p:nvPr/>
            </p:nvSpPr>
            <p:spPr bwMode="auto">
              <a:xfrm>
                <a:off x="318" y="162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79" name="Freeform 323"/>
              <p:cNvSpPr>
                <a:spLocks/>
              </p:cNvSpPr>
              <p:nvPr/>
            </p:nvSpPr>
            <p:spPr bwMode="auto">
              <a:xfrm>
                <a:off x="324" y="161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9280" name="Freeform 324"/>
              <p:cNvSpPr>
                <a:spLocks/>
              </p:cNvSpPr>
              <p:nvPr/>
            </p:nvSpPr>
            <p:spPr bwMode="auto">
              <a:xfrm>
                <a:off x="459" y="1756"/>
                <a:ext cx="17" cy="30"/>
              </a:xfrm>
              <a:custGeom>
                <a:avLst/>
                <a:gdLst>
                  <a:gd name="T0" fmla="*/ 16 w 17"/>
                  <a:gd name="T1" fmla="*/ 29 h 30"/>
                  <a:gd name="T2" fmla="*/ 0 w 17"/>
                  <a:gd name="T3" fmla="*/ 20 h 30"/>
                  <a:gd name="T4" fmla="*/ 0 w 17"/>
                  <a:gd name="T5" fmla="*/ 0 h 30"/>
                  <a:gd name="T6" fmla="*/ 16 w 17"/>
                  <a:gd name="T7" fmla="*/ 7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0"/>
                    </a:lnTo>
                    <a:lnTo>
                      <a:pt x="0" y="0"/>
                    </a:lnTo>
                    <a:lnTo>
                      <a:pt x="16" y="7"/>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81" name="Freeform 325"/>
              <p:cNvSpPr>
                <a:spLocks/>
              </p:cNvSpPr>
              <p:nvPr/>
            </p:nvSpPr>
            <p:spPr bwMode="auto">
              <a:xfrm>
                <a:off x="455" y="1754"/>
                <a:ext cx="17" cy="25"/>
              </a:xfrm>
              <a:custGeom>
                <a:avLst/>
                <a:gdLst>
                  <a:gd name="T0" fmla="*/ 0 w 17"/>
                  <a:gd name="T1" fmla="*/ 24 h 25"/>
                  <a:gd name="T2" fmla="*/ 16 w 17"/>
                  <a:gd name="T3" fmla="*/ 21 h 25"/>
                  <a:gd name="T4" fmla="*/ 16 w 17"/>
                  <a:gd name="T5" fmla="*/ 1 h 25"/>
                  <a:gd name="T6" fmla="*/ 0 w 17"/>
                  <a:gd name="T7" fmla="*/ 0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6" y="21"/>
                    </a:lnTo>
                    <a:lnTo>
                      <a:pt x="16" y="1"/>
                    </a:lnTo>
                    <a:lnTo>
                      <a:pt x="0" y="0"/>
                    </a:lnTo>
                    <a:lnTo>
                      <a:pt x="0" y="24"/>
                    </a:lnTo>
                  </a:path>
                </a:pathLst>
              </a:custGeom>
              <a:solidFill>
                <a:srgbClr val="005B5A"/>
              </a:solidFill>
              <a:ln w="9525" cap="rnd">
                <a:noFill/>
                <a:round/>
                <a:headEnd type="none" w="sm" len="sm"/>
                <a:tailEnd type="none" w="sm" len="sm"/>
              </a:ln>
            </p:spPr>
            <p:txBody>
              <a:bodyPr/>
              <a:lstStyle/>
              <a:p>
                <a:endParaRPr lang="en-US"/>
              </a:p>
            </p:txBody>
          </p:sp>
          <p:sp>
            <p:nvSpPr>
              <p:cNvPr id="9282" name="Freeform 326"/>
              <p:cNvSpPr>
                <a:spLocks/>
              </p:cNvSpPr>
              <p:nvPr/>
            </p:nvSpPr>
            <p:spPr bwMode="auto">
              <a:xfrm>
                <a:off x="455" y="1777"/>
                <a:ext cx="17" cy="16"/>
              </a:xfrm>
              <a:custGeom>
                <a:avLst/>
                <a:gdLst>
                  <a:gd name="T0" fmla="*/ 0 w 17"/>
                  <a:gd name="T1" fmla="*/ 1 h 16"/>
                  <a:gd name="T2" fmla="*/ 3 w 17"/>
                  <a:gd name="T3" fmla="*/ 0 h 16"/>
                  <a:gd name="T4" fmla="*/ 16 w 17"/>
                  <a:gd name="T5" fmla="*/ 9 h 16"/>
                  <a:gd name="T6" fmla="*/ 16 w 17"/>
                  <a:gd name="T7" fmla="*/ 15 h 16"/>
                  <a:gd name="T8" fmla="*/ 0 w 17"/>
                  <a:gd name="T9" fmla="*/ 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
                    </a:moveTo>
                    <a:lnTo>
                      <a:pt x="3" y="0"/>
                    </a:lnTo>
                    <a:lnTo>
                      <a:pt x="16" y="9"/>
                    </a:lnTo>
                    <a:lnTo>
                      <a:pt x="16" y="15"/>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83" name="Freeform 327"/>
              <p:cNvSpPr>
                <a:spLocks/>
              </p:cNvSpPr>
              <p:nvPr/>
            </p:nvSpPr>
            <p:spPr bwMode="auto">
              <a:xfrm>
                <a:off x="459" y="176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84" name="Freeform 328"/>
              <p:cNvSpPr>
                <a:spLocks/>
              </p:cNvSpPr>
              <p:nvPr/>
            </p:nvSpPr>
            <p:spPr bwMode="auto">
              <a:xfrm>
                <a:off x="465" y="1760"/>
                <a:ext cx="17" cy="22"/>
              </a:xfrm>
              <a:custGeom>
                <a:avLst/>
                <a:gdLst>
                  <a:gd name="T0" fmla="*/ 16 w 17"/>
                  <a:gd name="T1" fmla="*/ 21 h 22"/>
                  <a:gd name="T2" fmla="*/ 0 w 17"/>
                  <a:gd name="T3" fmla="*/ 19 h 22"/>
                  <a:gd name="T4" fmla="*/ 0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19"/>
                    </a:lnTo>
                    <a:lnTo>
                      <a:pt x="0"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285" name="Freeform 329"/>
              <p:cNvSpPr>
                <a:spLocks/>
              </p:cNvSpPr>
              <p:nvPr/>
            </p:nvSpPr>
            <p:spPr bwMode="auto">
              <a:xfrm>
                <a:off x="430" y="1740"/>
                <a:ext cx="17" cy="29"/>
              </a:xfrm>
              <a:custGeom>
                <a:avLst/>
                <a:gdLst>
                  <a:gd name="T0" fmla="*/ 16 w 17"/>
                  <a:gd name="T1" fmla="*/ 28 h 29"/>
                  <a:gd name="T2" fmla="*/ 0 w 17"/>
                  <a:gd name="T3" fmla="*/ 21 h 29"/>
                  <a:gd name="T4" fmla="*/ 0 w 17"/>
                  <a:gd name="T5" fmla="*/ 0 h 29"/>
                  <a:gd name="T6" fmla="*/ 16 w 17"/>
                  <a:gd name="T7" fmla="*/ 6 h 29"/>
                  <a:gd name="T8" fmla="*/ 16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1"/>
                    </a:lnTo>
                    <a:lnTo>
                      <a:pt x="0" y="0"/>
                    </a:lnTo>
                    <a:lnTo>
                      <a:pt x="16" y="6"/>
                    </a:lnTo>
                    <a:lnTo>
                      <a:pt x="16" y="28"/>
                    </a:lnTo>
                  </a:path>
                </a:pathLst>
              </a:custGeom>
              <a:solidFill>
                <a:srgbClr val="000000"/>
              </a:solidFill>
              <a:ln w="9525" cap="rnd">
                <a:noFill/>
                <a:round/>
                <a:headEnd type="none" w="sm" len="sm"/>
                <a:tailEnd type="none" w="sm" len="sm"/>
              </a:ln>
            </p:spPr>
            <p:txBody>
              <a:bodyPr/>
              <a:lstStyle/>
              <a:p>
                <a:endParaRPr lang="en-US"/>
              </a:p>
            </p:txBody>
          </p:sp>
          <p:sp>
            <p:nvSpPr>
              <p:cNvPr id="9286" name="Freeform 330"/>
              <p:cNvSpPr>
                <a:spLocks/>
              </p:cNvSpPr>
              <p:nvPr/>
            </p:nvSpPr>
            <p:spPr bwMode="auto">
              <a:xfrm>
                <a:off x="426" y="1738"/>
                <a:ext cx="17" cy="26"/>
              </a:xfrm>
              <a:custGeom>
                <a:avLst/>
                <a:gdLst>
                  <a:gd name="T0" fmla="*/ 0 w 17"/>
                  <a:gd name="T1" fmla="*/ 25 h 26"/>
                  <a:gd name="T2" fmla="*/ 16 w 17"/>
                  <a:gd name="T3" fmla="*/ 22 h 26"/>
                  <a:gd name="T4" fmla="*/ 16 w 17"/>
                  <a:gd name="T5" fmla="*/ 1 h 26"/>
                  <a:gd name="T6" fmla="*/ 0 w 17"/>
                  <a:gd name="T7" fmla="*/ 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16" y="22"/>
                    </a:lnTo>
                    <a:lnTo>
                      <a:pt x="16" y="1"/>
                    </a:lnTo>
                    <a:lnTo>
                      <a:pt x="0" y="0"/>
                    </a:lnTo>
                    <a:lnTo>
                      <a:pt x="0" y="25"/>
                    </a:lnTo>
                  </a:path>
                </a:pathLst>
              </a:custGeom>
              <a:solidFill>
                <a:srgbClr val="005B5A"/>
              </a:solidFill>
              <a:ln w="9525" cap="rnd">
                <a:noFill/>
                <a:round/>
                <a:headEnd type="none" w="sm" len="sm"/>
                <a:tailEnd type="none" w="sm" len="sm"/>
              </a:ln>
            </p:spPr>
            <p:txBody>
              <a:bodyPr/>
              <a:lstStyle/>
              <a:p>
                <a:endParaRPr lang="en-US"/>
              </a:p>
            </p:txBody>
          </p:sp>
          <p:sp>
            <p:nvSpPr>
              <p:cNvPr id="9287" name="Freeform 331"/>
              <p:cNvSpPr>
                <a:spLocks/>
              </p:cNvSpPr>
              <p:nvPr/>
            </p:nvSpPr>
            <p:spPr bwMode="auto">
              <a:xfrm>
                <a:off x="426" y="1762"/>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88" name="Freeform 332"/>
              <p:cNvSpPr>
                <a:spLocks/>
              </p:cNvSpPr>
              <p:nvPr/>
            </p:nvSpPr>
            <p:spPr bwMode="auto">
              <a:xfrm>
                <a:off x="430" y="1749"/>
                <a:ext cx="17" cy="17"/>
              </a:xfrm>
              <a:custGeom>
                <a:avLst/>
                <a:gdLst>
                  <a:gd name="T0" fmla="*/ 16 w 17"/>
                  <a:gd name="T1" fmla="*/ 16 h 17"/>
                  <a:gd name="T2" fmla="*/ 0 w 17"/>
                  <a:gd name="T3" fmla="*/ 2 h 17"/>
                  <a:gd name="T4" fmla="*/ 0 w 17"/>
                  <a:gd name="T5" fmla="*/ 0 h 17"/>
                  <a:gd name="T6" fmla="*/ 16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2"/>
                    </a:lnTo>
                    <a:lnTo>
                      <a:pt x="0" y="0"/>
                    </a:lnTo>
                    <a:lnTo>
                      <a:pt x="16" y="12"/>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89" name="Freeform 333"/>
              <p:cNvSpPr>
                <a:spLocks/>
              </p:cNvSpPr>
              <p:nvPr/>
            </p:nvSpPr>
            <p:spPr bwMode="auto">
              <a:xfrm>
                <a:off x="436" y="1743"/>
                <a:ext cx="17" cy="22"/>
              </a:xfrm>
              <a:custGeom>
                <a:avLst/>
                <a:gdLst>
                  <a:gd name="T0" fmla="*/ 16 w 17"/>
                  <a:gd name="T1" fmla="*/ 21 h 22"/>
                  <a:gd name="T2" fmla="*/ 0 w 17"/>
                  <a:gd name="T3" fmla="*/ 21 h 22"/>
                  <a:gd name="T4" fmla="*/ 7 w 17"/>
                  <a:gd name="T5" fmla="*/ 0 h 22"/>
                  <a:gd name="T6" fmla="*/ 16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0" y="21"/>
                    </a:lnTo>
                    <a:lnTo>
                      <a:pt x="7" y="0"/>
                    </a:lnTo>
                    <a:lnTo>
                      <a:pt x="16" y="0"/>
                    </a:lnTo>
                    <a:lnTo>
                      <a:pt x="16" y="21"/>
                    </a:lnTo>
                  </a:path>
                </a:pathLst>
              </a:custGeom>
              <a:solidFill>
                <a:srgbClr val="66BCA4"/>
              </a:solidFill>
              <a:ln w="9525" cap="rnd">
                <a:noFill/>
                <a:round/>
                <a:headEnd type="none" w="sm" len="sm"/>
                <a:tailEnd type="none" w="sm" len="sm"/>
              </a:ln>
            </p:spPr>
            <p:txBody>
              <a:bodyPr/>
              <a:lstStyle/>
              <a:p>
                <a:endParaRPr lang="en-US"/>
              </a:p>
            </p:txBody>
          </p:sp>
          <p:sp>
            <p:nvSpPr>
              <p:cNvPr id="9290" name="Freeform 334"/>
              <p:cNvSpPr>
                <a:spLocks/>
              </p:cNvSpPr>
              <p:nvPr/>
            </p:nvSpPr>
            <p:spPr bwMode="auto">
              <a:xfrm>
                <a:off x="403" y="1724"/>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291" name="Freeform 335"/>
              <p:cNvSpPr>
                <a:spLocks/>
              </p:cNvSpPr>
              <p:nvPr/>
            </p:nvSpPr>
            <p:spPr bwMode="auto">
              <a:xfrm>
                <a:off x="399" y="1720"/>
                <a:ext cx="17" cy="28"/>
              </a:xfrm>
              <a:custGeom>
                <a:avLst/>
                <a:gdLst>
                  <a:gd name="T0" fmla="*/ 0 w 17"/>
                  <a:gd name="T1" fmla="*/ 27 h 28"/>
                  <a:gd name="T2" fmla="*/ 16 w 17"/>
                  <a:gd name="T3" fmla="*/ 24 h 28"/>
                  <a:gd name="T4" fmla="*/ 16 w 17"/>
                  <a:gd name="T5" fmla="*/ 2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2"/>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92" name="Freeform 336"/>
              <p:cNvSpPr>
                <a:spLocks/>
              </p:cNvSpPr>
              <p:nvPr/>
            </p:nvSpPr>
            <p:spPr bwMode="auto">
              <a:xfrm>
                <a:off x="399" y="1746"/>
                <a:ext cx="18" cy="16"/>
              </a:xfrm>
              <a:custGeom>
                <a:avLst/>
                <a:gdLst>
                  <a:gd name="T0" fmla="*/ 0 w 18"/>
                  <a:gd name="T1" fmla="*/ 2 h 16"/>
                  <a:gd name="T2" fmla="*/ 3 w 18"/>
                  <a:gd name="T3" fmla="*/ 0 h 16"/>
                  <a:gd name="T4" fmla="*/ 17 w 18"/>
                  <a:gd name="T5" fmla="*/ 8 h 16"/>
                  <a:gd name="T6" fmla="*/ 17 w 18"/>
                  <a:gd name="T7" fmla="*/ 15 h 16"/>
                  <a:gd name="T8" fmla="*/ 0 w 18"/>
                  <a:gd name="T9" fmla="*/ 2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2"/>
                    </a:moveTo>
                    <a:lnTo>
                      <a:pt x="3" y="0"/>
                    </a:lnTo>
                    <a:lnTo>
                      <a:pt x="17" y="8"/>
                    </a:lnTo>
                    <a:lnTo>
                      <a:pt x="17" y="15"/>
                    </a:lnTo>
                    <a:lnTo>
                      <a:pt x="0" y="2"/>
                    </a:lnTo>
                  </a:path>
                </a:pathLst>
              </a:custGeom>
              <a:solidFill>
                <a:srgbClr val="66BCA4"/>
              </a:solidFill>
              <a:ln w="9525" cap="rnd">
                <a:noFill/>
                <a:round/>
                <a:headEnd type="none" w="sm" len="sm"/>
                <a:tailEnd type="none" w="sm" len="sm"/>
              </a:ln>
            </p:spPr>
            <p:txBody>
              <a:bodyPr/>
              <a:lstStyle/>
              <a:p>
                <a:endParaRPr lang="en-US"/>
              </a:p>
            </p:txBody>
          </p:sp>
          <p:sp>
            <p:nvSpPr>
              <p:cNvPr id="9293" name="Freeform 337"/>
              <p:cNvSpPr>
                <a:spLocks/>
              </p:cNvSpPr>
              <p:nvPr/>
            </p:nvSpPr>
            <p:spPr bwMode="auto">
              <a:xfrm>
                <a:off x="403" y="1733"/>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294" name="Freeform 338"/>
              <p:cNvSpPr>
                <a:spLocks/>
              </p:cNvSpPr>
              <p:nvPr/>
            </p:nvSpPr>
            <p:spPr bwMode="auto">
              <a:xfrm>
                <a:off x="409" y="1727"/>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295" name="Freeform 339"/>
              <p:cNvSpPr>
                <a:spLocks/>
              </p:cNvSpPr>
              <p:nvPr/>
            </p:nvSpPr>
            <p:spPr bwMode="auto">
              <a:xfrm>
                <a:off x="375" y="1706"/>
                <a:ext cx="17" cy="31"/>
              </a:xfrm>
              <a:custGeom>
                <a:avLst/>
                <a:gdLst>
                  <a:gd name="T0" fmla="*/ 16 w 17"/>
                  <a:gd name="T1" fmla="*/ 30 h 31"/>
                  <a:gd name="T2" fmla="*/ 0 w 17"/>
                  <a:gd name="T3" fmla="*/ 21 h 31"/>
                  <a:gd name="T4" fmla="*/ 0 w 17"/>
                  <a:gd name="T5" fmla="*/ 0 h 31"/>
                  <a:gd name="T6" fmla="*/ 16 w 17"/>
                  <a:gd name="T7" fmla="*/ 6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6"/>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296" name="Freeform 340"/>
              <p:cNvSpPr>
                <a:spLocks/>
              </p:cNvSpPr>
              <p:nvPr/>
            </p:nvSpPr>
            <p:spPr bwMode="auto">
              <a:xfrm>
                <a:off x="371" y="1704"/>
                <a:ext cx="17" cy="28"/>
              </a:xfrm>
              <a:custGeom>
                <a:avLst/>
                <a:gdLst>
                  <a:gd name="T0" fmla="*/ 0 w 17"/>
                  <a:gd name="T1" fmla="*/ 27 h 28"/>
                  <a:gd name="T2" fmla="*/ 16 w 17"/>
                  <a:gd name="T3" fmla="*/ 24 h 28"/>
                  <a:gd name="T4" fmla="*/ 16 w 17"/>
                  <a:gd name="T5" fmla="*/ 1 h 28"/>
                  <a:gd name="T6" fmla="*/ 0 w 17"/>
                  <a:gd name="T7" fmla="*/ 0 h 28"/>
                  <a:gd name="T8" fmla="*/ 0 w 17"/>
                  <a:gd name="T9" fmla="*/ 2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7"/>
                    </a:moveTo>
                    <a:lnTo>
                      <a:pt x="16" y="24"/>
                    </a:lnTo>
                    <a:lnTo>
                      <a:pt x="16"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297" name="Freeform 341"/>
              <p:cNvSpPr>
                <a:spLocks/>
              </p:cNvSpPr>
              <p:nvPr/>
            </p:nvSpPr>
            <p:spPr bwMode="auto">
              <a:xfrm>
                <a:off x="371" y="1729"/>
                <a:ext cx="17" cy="17"/>
              </a:xfrm>
              <a:custGeom>
                <a:avLst/>
                <a:gdLst>
                  <a:gd name="T0" fmla="*/ 0 w 17"/>
                  <a:gd name="T1" fmla="*/ 1 h 17"/>
                  <a:gd name="T2" fmla="*/ 4 w 17"/>
                  <a:gd name="T3" fmla="*/ 0 h 17"/>
                  <a:gd name="T4" fmla="*/ 16 w 17"/>
                  <a:gd name="T5" fmla="*/ 10 h 17"/>
                  <a:gd name="T6" fmla="*/ 16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4" y="0"/>
                    </a:lnTo>
                    <a:lnTo>
                      <a:pt x="16" y="10"/>
                    </a:lnTo>
                    <a:lnTo>
                      <a:pt x="16"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298" name="Freeform 342"/>
              <p:cNvSpPr>
                <a:spLocks/>
              </p:cNvSpPr>
              <p:nvPr/>
            </p:nvSpPr>
            <p:spPr bwMode="auto">
              <a:xfrm>
                <a:off x="375" y="1717"/>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299" name="Freeform 343"/>
              <p:cNvSpPr>
                <a:spLocks/>
              </p:cNvSpPr>
              <p:nvPr/>
            </p:nvSpPr>
            <p:spPr bwMode="auto">
              <a:xfrm>
                <a:off x="381" y="1711"/>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300" name="Freeform 344"/>
              <p:cNvSpPr>
                <a:spLocks/>
              </p:cNvSpPr>
              <p:nvPr/>
            </p:nvSpPr>
            <p:spPr bwMode="auto">
              <a:xfrm>
                <a:off x="346" y="1690"/>
                <a:ext cx="17" cy="30"/>
              </a:xfrm>
              <a:custGeom>
                <a:avLst/>
                <a:gdLst>
                  <a:gd name="T0" fmla="*/ 16 w 17"/>
                  <a:gd name="T1" fmla="*/ 29 h 30"/>
                  <a:gd name="T2" fmla="*/ 0 w 17"/>
                  <a:gd name="T3" fmla="*/ 21 h 30"/>
                  <a:gd name="T4" fmla="*/ 0 w 17"/>
                  <a:gd name="T5" fmla="*/ 0 h 30"/>
                  <a:gd name="T6" fmla="*/ 16 w 17"/>
                  <a:gd name="T7" fmla="*/ 6 h 30"/>
                  <a:gd name="T8" fmla="*/ 16 w 17"/>
                  <a:gd name="T9" fmla="*/ 29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29"/>
                    </a:moveTo>
                    <a:lnTo>
                      <a:pt x="0" y="21"/>
                    </a:lnTo>
                    <a:lnTo>
                      <a:pt x="0" y="0"/>
                    </a:lnTo>
                    <a:lnTo>
                      <a:pt x="16" y="6"/>
                    </a:lnTo>
                    <a:lnTo>
                      <a:pt x="16" y="29"/>
                    </a:lnTo>
                  </a:path>
                </a:pathLst>
              </a:custGeom>
              <a:solidFill>
                <a:srgbClr val="000000"/>
              </a:solidFill>
              <a:ln w="9525" cap="rnd">
                <a:noFill/>
                <a:round/>
                <a:headEnd type="none" w="sm" len="sm"/>
                <a:tailEnd type="none" w="sm" len="sm"/>
              </a:ln>
            </p:spPr>
            <p:txBody>
              <a:bodyPr/>
              <a:lstStyle/>
              <a:p>
                <a:endParaRPr lang="en-US"/>
              </a:p>
            </p:txBody>
          </p:sp>
          <p:sp>
            <p:nvSpPr>
              <p:cNvPr id="9301" name="Freeform 345"/>
              <p:cNvSpPr>
                <a:spLocks/>
              </p:cNvSpPr>
              <p:nvPr/>
            </p:nvSpPr>
            <p:spPr bwMode="auto">
              <a:xfrm>
                <a:off x="342" y="1687"/>
                <a:ext cx="17" cy="29"/>
              </a:xfrm>
              <a:custGeom>
                <a:avLst/>
                <a:gdLst>
                  <a:gd name="T0" fmla="*/ 0 w 17"/>
                  <a:gd name="T1" fmla="*/ 28 h 29"/>
                  <a:gd name="T2" fmla="*/ 16 w 17"/>
                  <a:gd name="T3" fmla="*/ 25 h 29"/>
                  <a:gd name="T4" fmla="*/ 16 w 17"/>
                  <a:gd name="T5" fmla="*/ 2 h 29"/>
                  <a:gd name="T6" fmla="*/ 0 w 17"/>
                  <a:gd name="T7" fmla="*/ 0 h 29"/>
                  <a:gd name="T8" fmla="*/ 0 w 17"/>
                  <a:gd name="T9" fmla="*/ 2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25"/>
                    </a:lnTo>
                    <a:lnTo>
                      <a:pt x="16" y="2"/>
                    </a:lnTo>
                    <a:lnTo>
                      <a:pt x="0" y="0"/>
                    </a:lnTo>
                    <a:lnTo>
                      <a:pt x="0" y="28"/>
                    </a:lnTo>
                  </a:path>
                </a:pathLst>
              </a:custGeom>
              <a:solidFill>
                <a:srgbClr val="005B5A"/>
              </a:solidFill>
              <a:ln w="9525" cap="rnd">
                <a:noFill/>
                <a:round/>
                <a:headEnd type="none" w="sm" len="sm"/>
                <a:tailEnd type="none" w="sm" len="sm"/>
              </a:ln>
            </p:spPr>
            <p:txBody>
              <a:bodyPr/>
              <a:lstStyle/>
              <a:p>
                <a:endParaRPr lang="en-US"/>
              </a:p>
            </p:txBody>
          </p:sp>
          <p:sp>
            <p:nvSpPr>
              <p:cNvPr id="9302" name="Freeform 346"/>
              <p:cNvSpPr>
                <a:spLocks/>
              </p:cNvSpPr>
              <p:nvPr/>
            </p:nvSpPr>
            <p:spPr bwMode="auto">
              <a:xfrm>
                <a:off x="342" y="1713"/>
                <a:ext cx="18" cy="17"/>
              </a:xfrm>
              <a:custGeom>
                <a:avLst/>
                <a:gdLst>
                  <a:gd name="T0" fmla="*/ 0 w 18"/>
                  <a:gd name="T1" fmla="*/ 1 h 17"/>
                  <a:gd name="T2" fmla="*/ 3 w 18"/>
                  <a:gd name="T3" fmla="*/ 0 h 17"/>
                  <a:gd name="T4" fmla="*/ 17 w 18"/>
                  <a:gd name="T5" fmla="*/ 8 h 17"/>
                  <a:gd name="T6" fmla="*/ 17 w 18"/>
                  <a:gd name="T7" fmla="*/ 16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
                    </a:moveTo>
                    <a:lnTo>
                      <a:pt x="3" y="0"/>
                    </a:lnTo>
                    <a:lnTo>
                      <a:pt x="17" y="8"/>
                    </a:lnTo>
                    <a:lnTo>
                      <a:pt x="17" y="16"/>
                    </a:lnTo>
                    <a:lnTo>
                      <a:pt x="0" y="1"/>
                    </a:lnTo>
                  </a:path>
                </a:pathLst>
              </a:custGeom>
              <a:solidFill>
                <a:srgbClr val="66BCA4"/>
              </a:solidFill>
              <a:ln w="9525" cap="rnd">
                <a:noFill/>
                <a:round/>
                <a:headEnd type="none" w="sm" len="sm"/>
                <a:tailEnd type="none" w="sm" len="sm"/>
              </a:ln>
            </p:spPr>
            <p:txBody>
              <a:bodyPr/>
              <a:lstStyle/>
              <a:p>
                <a:endParaRPr lang="en-US"/>
              </a:p>
            </p:txBody>
          </p:sp>
          <p:sp>
            <p:nvSpPr>
              <p:cNvPr id="9303" name="Freeform 347"/>
              <p:cNvSpPr>
                <a:spLocks/>
              </p:cNvSpPr>
              <p:nvPr/>
            </p:nvSpPr>
            <p:spPr bwMode="auto">
              <a:xfrm>
                <a:off x="346" y="1701"/>
                <a:ext cx="17" cy="16"/>
              </a:xfrm>
              <a:custGeom>
                <a:avLst/>
                <a:gdLst>
                  <a:gd name="T0" fmla="*/ 16 w 17"/>
                  <a:gd name="T1" fmla="*/ 15 h 16"/>
                  <a:gd name="T2" fmla="*/ 0 w 17"/>
                  <a:gd name="T3" fmla="*/ 2 h 16"/>
                  <a:gd name="T4" fmla="*/ 0 w 17"/>
                  <a:gd name="T5" fmla="*/ 0 h 16"/>
                  <a:gd name="T6" fmla="*/ 16 w 17"/>
                  <a:gd name="T7" fmla="*/ 11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2"/>
                    </a:lnTo>
                    <a:lnTo>
                      <a:pt x="0" y="0"/>
                    </a:lnTo>
                    <a:lnTo>
                      <a:pt x="16" y="11"/>
                    </a:lnTo>
                    <a:lnTo>
                      <a:pt x="16" y="15"/>
                    </a:lnTo>
                  </a:path>
                </a:pathLst>
              </a:custGeom>
              <a:solidFill>
                <a:srgbClr val="66BCA4"/>
              </a:solidFill>
              <a:ln w="9525" cap="rnd">
                <a:noFill/>
                <a:round/>
                <a:headEnd type="none" w="sm" len="sm"/>
                <a:tailEnd type="none" w="sm" len="sm"/>
              </a:ln>
            </p:spPr>
            <p:txBody>
              <a:bodyPr/>
              <a:lstStyle/>
              <a:p>
                <a:endParaRPr lang="en-US"/>
              </a:p>
            </p:txBody>
          </p:sp>
          <p:sp>
            <p:nvSpPr>
              <p:cNvPr id="9304" name="Freeform 348"/>
              <p:cNvSpPr>
                <a:spLocks/>
              </p:cNvSpPr>
              <p:nvPr/>
            </p:nvSpPr>
            <p:spPr bwMode="auto">
              <a:xfrm>
                <a:off x="352" y="1694"/>
                <a:ext cx="17" cy="23"/>
              </a:xfrm>
              <a:custGeom>
                <a:avLst/>
                <a:gdLst>
                  <a:gd name="T0" fmla="*/ 16 w 17"/>
                  <a:gd name="T1" fmla="*/ 22 h 23"/>
                  <a:gd name="T2" fmla="*/ 0 w 17"/>
                  <a:gd name="T3" fmla="*/ 20 h 23"/>
                  <a:gd name="T4" fmla="*/ 0 w 17"/>
                  <a:gd name="T5" fmla="*/ 0 h 23"/>
                  <a:gd name="T6" fmla="*/ 16 w 17"/>
                  <a:gd name="T7" fmla="*/ 0 h 23"/>
                  <a:gd name="T8" fmla="*/ 16 w 17"/>
                  <a:gd name="T9" fmla="*/ 22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16" y="22"/>
                    </a:moveTo>
                    <a:lnTo>
                      <a:pt x="0" y="20"/>
                    </a:lnTo>
                    <a:lnTo>
                      <a:pt x="0" y="0"/>
                    </a:lnTo>
                    <a:lnTo>
                      <a:pt x="16" y="0"/>
                    </a:lnTo>
                    <a:lnTo>
                      <a:pt x="16" y="22"/>
                    </a:lnTo>
                  </a:path>
                </a:pathLst>
              </a:custGeom>
              <a:solidFill>
                <a:srgbClr val="66BCA4"/>
              </a:solidFill>
              <a:ln w="9525" cap="rnd">
                <a:noFill/>
                <a:round/>
                <a:headEnd type="none" w="sm" len="sm"/>
                <a:tailEnd type="none" w="sm" len="sm"/>
              </a:ln>
            </p:spPr>
            <p:txBody>
              <a:bodyPr/>
              <a:lstStyle/>
              <a:p>
                <a:endParaRPr lang="en-US"/>
              </a:p>
            </p:txBody>
          </p:sp>
          <p:sp>
            <p:nvSpPr>
              <p:cNvPr id="9305" name="Freeform 349"/>
              <p:cNvSpPr>
                <a:spLocks/>
              </p:cNvSpPr>
              <p:nvPr/>
            </p:nvSpPr>
            <p:spPr bwMode="auto">
              <a:xfrm>
                <a:off x="318" y="1673"/>
                <a:ext cx="17" cy="31"/>
              </a:xfrm>
              <a:custGeom>
                <a:avLst/>
                <a:gdLst>
                  <a:gd name="T0" fmla="*/ 16 w 17"/>
                  <a:gd name="T1" fmla="*/ 30 h 31"/>
                  <a:gd name="T2" fmla="*/ 0 w 17"/>
                  <a:gd name="T3" fmla="*/ 21 h 31"/>
                  <a:gd name="T4" fmla="*/ 0 w 17"/>
                  <a:gd name="T5" fmla="*/ 0 h 31"/>
                  <a:gd name="T6" fmla="*/ 16 w 17"/>
                  <a:gd name="T7" fmla="*/ 7 h 31"/>
                  <a:gd name="T8" fmla="*/ 16 w 17"/>
                  <a:gd name="T9" fmla="*/ 3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1"/>
                    </a:lnTo>
                    <a:lnTo>
                      <a:pt x="0" y="0"/>
                    </a:lnTo>
                    <a:lnTo>
                      <a:pt x="16" y="7"/>
                    </a:lnTo>
                    <a:lnTo>
                      <a:pt x="16" y="30"/>
                    </a:lnTo>
                  </a:path>
                </a:pathLst>
              </a:custGeom>
              <a:solidFill>
                <a:srgbClr val="000000"/>
              </a:solidFill>
              <a:ln w="9525" cap="rnd">
                <a:noFill/>
                <a:round/>
                <a:headEnd type="none" w="sm" len="sm"/>
                <a:tailEnd type="none" w="sm" len="sm"/>
              </a:ln>
            </p:spPr>
            <p:txBody>
              <a:bodyPr/>
              <a:lstStyle/>
              <a:p>
                <a:endParaRPr lang="en-US"/>
              </a:p>
            </p:txBody>
          </p:sp>
          <p:sp>
            <p:nvSpPr>
              <p:cNvPr id="9306" name="Freeform 350"/>
              <p:cNvSpPr>
                <a:spLocks/>
              </p:cNvSpPr>
              <p:nvPr/>
            </p:nvSpPr>
            <p:spPr bwMode="auto">
              <a:xfrm>
                <a:off x="314" y="1672"/>
                <a:ext cx="16" cy="28"/>
              </a:xfrm>
              <a:custGeom>
                <a:avLst/>
                <a:gdLst>
                  <a:gd name="T0" fmla="*/ 0 w 16"/>
                  <a:gd name="T1" fmla="*/ 27 h 28"/>
                  <a:gd name="T2" fmla="*/ 15 w 16"/>
                  <a:gd name="T3" fmla="*/ 23 h 28"/>
                  <a:gd name="T4" fmla="*/ 15 w 16"/>
                  <a:gd name="T5" fmla="*/ 1 h 28"/>
                  <a:gd name="T6" fmla="*/ 0 w 16"/>
                  <a:gd name="T7" fmla="*/ 0 h 28"/>
                  <a:gd name="T8" fmla="*/ 0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7"/>
                    </a:moveTo>
                    <a:lnTo>
                      <a:pt x="15" y="23"/>
                    </a:lnTo>
                    <a:lnTo>
                      <a:pt x="15" y="1"/>
                    </a:lnTo>
                    <a:lnTo>
                      <a:pt x="0" y="0"/>
                    </a:lnTo>
                    <a:lnTo>
                      <a:pt x="0" y="27"/>
                    </a:lnTo>
                  </a:path>
                </a:pathLst>
              </a:custGeom>
              <a:solidFill>
                <a:srgbClr val="005B5A"/>
              </a:solidFill>
              <a:ln w="9525" cap="rnd">
                <a:noFill/>
                <a:round/>
                <a:headEnd type="none" w="sm" len="sm"/>
                <a:tailEnd type="none" w="sm" len="sm"/>
              </a:ln>
            </p:spPr>
            <p:txBody>
              <a:bodyPr/>
              <a:lstStyle/>
              <a:p>
                <a:endParaRPr lang="en-US"/>
              </a:p>
            </p:txBody>
          </p:sp>
          <p:sp>
            <p:nvSpPr>
              <p:cNvPr id="9307" name="Freeform 351"/>
              <p:cNvSpPr>
                <a:spLocks/>
              </p:cNvSpPr>
              <p:nvPr/>
            </p:nvSpPr>
            <p:spPr bwMode="auto">
              <a:xfrm>
                <a:off x="314" y="1696"/>
                <a:ext cx="18" cy="17"/>
              </a:xfrm>
              <a:custGeom>
                <a:avLst/>
                <a:gdLst>
                  <a:gd name="T0" fmla="*/ 0 w 18"/>
                  <a:gd name="T1" fmla="*/ 3 h 17"/>
                  <a:gd name="T2" fmla="*/ 3 w 18"/>
                  <a:gd name="T3" fmla="*/ 0 h 17"/>
                  <a:gd name="T4" fmla="*/ 17 w 18"/>
                  <a:gd name="T5" fmla="*/ 10 h 17"/>
                  <a:gd name="T6" fmla="*/ 17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3" y="0"/>
                    </a:lnTo>
                    <a:lnTo>
                      <a:pt x="17" y="10"/>
                    </a:lnTo>
                    <a:lnTo>
                      <a:pt x="17" y="16"/>
                    </a:lnTo>
                    <a:lnTo>
                      <a:pt x="0" y="3"/>
                    </a:lnTo>
                  </a:path>
                </a:pathLst>
              </a:custGeom>
              <a:solidFill>
                <a:srgbClr val="66BCA4"/>
              </a:solidFill>
              <a:ln w="9525" cap="rnd">
                <a:noFill/>
                <a:round/>
                <a:headEnd type="none" w="sm" len="sm"/>
                <a:tailEnd type="none" w="sm" len="sm"/>
              </a:ln>
            </p:spPr>
            <p:txBody>
              <a:bodyPr/>
              <a:lstStyle/>
              <a:p>
                <a:endParaRPr lang="en-US"/>
              </a:p>
            </p:txBody>
          </p:sp>
          <p:sp>
            <p:nvSpPr>
              <p:cNvPr id="9308" name="Freeform 352"/>
              <p:cNvSpPr>
                <a:spLocks/>
              </p:cNvSpPr>
              <p:nvPr/>
            </p:nvSpPr>
            <p:spPr bwMode="auto">
              <a:xfrm>
                <a:off x="318" y="1685"/>
                <a:ext cx="17" cy="17"/>
              </a:xfrm>
              <a:custGeom>
                <a:avLst/>
                <a:gdLst>
                  <a:gd name="T0" fmla="*/ 16 w 17"/>
                  <a:gd name="T1" fmla="*/ 16 h 17"/>
                  <a:gd name="T2" fmla="*/ 0 w 17"/>
                  <a:gd name="T3" fmla="*/ 0 h 17"/>
                  <a:gd name="T4" fmla="*/ 0 w 17"/>
                  <a:gd name="T5" fmla="*/ 0 h 17"/>
                  <a:gd name="T6" fmla="*/ 16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0"/>
                    </a:lnTo>
                    <a:lnTo>
                      <a:pt x="16" y="14"/>
                    </a:lnTo>
                    <a:lnTo>
                      <a:pt x="16" y="16"/>
                    </a:lnTo>
                  </a:path>
                </a:pathLst>
              </a:custGeom>
              <a:solidFill>
                <a:srgbClr val="66BCA4"/>
              </a:solidFill>
              <a:ln w="9525" cap="rnd">
                <a:noFill/>
                <a:round/>
                <a:headEnd type="none" w="sm" len="sm"/>
                <a:tailEnd type="none" w="sm" len="sm"/>
              </a:ln>
            </p:spPr>
            <p:txBody>
              <a:bodyPr/>
              <a:lstStyle/>
              <a:p>
                <a:endParaRPr lang="en-US"/>
              </a:p>
            </p:txBody>
          </p:sp>
          <p:sp>
            <p:nvSpPr>
              <p:cNvPr id="9309" name="Freeform 353"/>
              <p:cNvSpPr>
                <a:spLocks/>
              </p:cNvSpPr>
              <p:nvPr/>
            </p:nvSpPr>
            <p:spPr bwMode="auto">
              <a:xfrm>
                <a:off x="324" y="1678"/>
                <a:ext cx="17" cy="24"/>
              </a:xfrm>
              <a:custGeom>
                <a:avLst/>
                <a:gdLst>
                  <a:gd name="T0" fmla="*/ 16 w 17"/>
                  <a:gd name="T1" fmla="*/ 23 h 24"/>
                  <a:gd name="T2" fmla="*/ 0 w 17"/>
                  <a:gd name="T3" fmla="*/ 21 h 24"/>
                  <a:gd name="T4" fmla="*/ 0 w 17"/>
                  <a:gd name="T5" fmla="*/ 0 h 24"/>
                  <a:gd name="T6" fmla="*/ 16 w 17"/>
                  <a:gd name="T7" fmla="*/ 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0" y="21"/>
                    </a:lnTo>
                    <a:lnTo>
                      <a:pt x="0" y="0"/>
                    </a:lnTo>
                    <a:lnTo>
                      <a:pt x="16" y="0"/>
                    </a:lnTo>
                    <a:lnTo>
                      <a:pt x="16" y="23"/>
                    </a:lnTo>
                  </a:path>
                </a:pathLst>
              </a:custGeom>
              <a:solidFill>
                <a:srgbClr val="66BCA4"/>
              </a:solidFill>
              <a:ln w="9525" cap="rnd">
                <a:noFill/>
                <a:round/>
                <a:headEnd type="none" w="sm" len="sm"/>
                <a:tailEnd type="none" w="sm" len="sm"/>
              </a:ln>
            </p:spPr>
            <p:txBody>
              <a:bodyPr/>
              <a:lstStyle/>
              <a:p>
                <a:endParaRPr lang="en-US"/>
              </a:p>
            </p:txBody>
          </p:sp>
          <p:sp>
            <p:nvSpPr>
              <p:cNvPr id="9310" name="Freeform 354"/>
              <p:cNvSpPr>
                <a:spLocks/>
              </p:cNvSpPr>
              <p:nvPr/>
            </p:nvSpPr>
            <p:spPr bwMode="auto">
              <a:xfrm>
                <a:off x="561" y="1732"/>
                <a:ext cx="102" cy="194"/>
              </a:xfrm>
              <a:custGeom>
                <a:avLst/>
                <a:gdLst>
                  <a:gd name="T0" fmla="*/ 0 w 102"/>
                  <a:gd name="T1" fmla="*/ 193 h 194"/>
                  <a:gd name="T2" fmla="*/ 0 w 102"/>
                  <a:gd name="T3" fmla="*/ 56 h 194"/>
                  <a:gd name="T4" fmla="*/ 101 w 102"/>
                  <a:gd name="T5" fmla="*/ 0 h 194"/>
                  <a:gd name="T6" fmla="*/ 101 w 102"/>
                  <a:gd name="T7" fmla="*/ 135 h 194"/>
                  <a:gd name="T8" fmla="*/ 0 w 102"/>
                  <a:gd name="T9" fmla="*/ 193 h 194"/>
                  <a:gd name="T10" fmla="*/ 0 60000 65536"/>
                  <a:gd name="T11" fmla="*/ 0 60000 65536"/>
                  <a:gd name="T12" fmla="*/ 0 60000 65536"/>
                  <a:gd name="T13" fmla="*/ 0 60000 65536"/>
                  <a:gd name="T14" fmla="*/ 0 60000 65536"/>
                  <a:gd name="T15" fmla="*/ 0 w 102"/>
                  <a:gd name="T16" fmla="*/ 0 h 194"/>
                  <a:gd name="T17" fmla="*/ 102 w 102"/>
                  <a:gd name="T18" fmla="*/ 194 h 194"/>
                </a:gdLst>
                <a:ahLst/>
                <a:cxnLst>
                  <a:cxn ang="T10">
                    <a:pos x="T0" y="T1"/>
                  </a:cxn>
                  <a:cxn ang="T11">
                    <a:pos x="T2" y="T3"/>
                  </a:cxn>
                  <a:cxn ang="T12">
                    <a:pos x="T4" y="T5"/>
                  </a:cxn>
                  <a:cxn ang="T13">
                    <a:pos x="T6" y="T7"/>
                  </a:cxn>
                  <a:cxn ang="T14">
                    <a:pos x="T8" y="T9"/>
                  </a:cxn>
                </a:cxnLst>
                <a:rect l="T15" t="T16" r="T17" b="T18"/>
                <a:pathLst>
                  <a:path w="102" h="194">
                    <a:moveTo>
                      <a:pt x="0" y="193"/>
                    </a:moveTo>
                    <a:lnTo>
                      <a:pt x="0" y="56"/>
                    </a:lnTo>
                    <a:lnTo>
                      <a:pt x="101" y="0"/>
                    </a:lnTo>
                    <a:lnTo>
                      <a:pt x="101" y="135"/>
                    </a:lnTo>
                    <a:lnTo>
                      <a:pt x="0" y="193"/>
                    </a:lnTo>
                  </a:path>
                </a:pathLst>
              </a:custGeom>
              <a:solidFill>
                <a:srgbClr val="000000"/>
              </a:solidFill>
              <a:ln w="9525" cap="rnd">
                <a:noFill/>
                <a:round/>
                <a:headEnd type="none" w="sm" len="sm"/>
                <a:tailEnd type="none" w="sm" len="sm"/>
              </a:ln>
            </p:spPr>
            <p:txBody>
              <a:bodyPr/>
              <a:lstStyle/>
              <a:p>
                <a:endParaRPr lang="en-US"/>
              </a:p>
            </p:txBody>
          </p:sp>
          <p:sp>
            <p:nvSpPr>
              <p:cNvPr id="9311" name="Freeform 355"/>
              <p:cNvSpPr>
                <a:spLocks/>
              </p:cNvSpPr>
              <p:nvPr/>
            </p:nvSpPr>
            <p:spPr bwMode="auto">
              <a:xfrm>
                <a:off x="643" y="1732"/>
                <a:ext cx="20" cy="136"/>
              </a:xfrm>
              <a:custGeom>
                <a:avLst/>
                <a:gdLst>
                  <a:gd name="T0" fmla="*/ 0 w 20"/>
                  <a:gd name="T1" fmla="*/ 10 h 136"/>
                  <a:gd name="T2" fmla="*/ 19 w 20"/>
                  <a:gd name="T3" fmla="*/ 0 h 136"/>
                  <a:gd name="T4" fmla="*/ 19 w 20"/>
                  <a:gd name="T5" fmla="*/ 135 h 136"/>
                  <a:gd name="T6" fmla="*/ 0 w 20"/>
                  <a:gd name="T7" fmla="*/ 124 h 136"/>
                  <a:gd name="T8" fmla="*/ 0 w 20"/>
                  <a:gd name="T9" fmla="*/ 10 h 136"/>
                  <a:gd name="T10" fmla="*/ 0 60000 65536"/>
                  <a:gd name="T11" fmla="*/ 0 60000 65536"/>
                  <a:gd name="T12" fmla="*/ 0 60000 65536"/>
                  <a:gd name="T13" fmla="*/ 0 60000 65536"/>
                  <a:gd name="T14" fmla="*/ 0 60000 65536"/>
                  <a:gd name="T15" fmla="*/ 0 w 20"/>
                  <a:gd name="T16" fmla="*/ 0 h 136"/>
                  <a:gd name="T17" fmla="*/ 20 w 20"/>
                  <a:gd name="T18" fmla="*/ 136 h 136"/>
                </a:gdLst>
                <a:ahLst/>
                <a:cxnLst>
                  <a:cxn ang="T10">
                    <a:pos x="T0" y="T1"/>
                  </a:cxn>
                  <a:cxn ang="T11">
                    <a:pos x="T2" y="T3"/>
                  </a:cxn>
                  <a:cxn ang="T12">
                    <a:pos x="T4" y="T5"/>
                  </a:cxn>
                  <a:cxn ang="T13">
                    <a:pos x="T6" y="T7"/>
                  </a:cxn>
                  <a:cxn ang="T14">
                    <a:pos x="T8" y="T9"/>
                  </a:cxn>
                </a:cxnLst>
                <a:rect l="T15" t="T16" r="T17" b="T18"/>
                <a:pathLst>
                  <a:path w="20" h="136">
                    <a:moveTo>
                      <a:pt x="0" y="10"/>
                    </a:moveTo>
                    <a:lnTo>
                      <a:pt x="19" y="0"/>
                    </a:lnTo>
                    <a:lnTo>
                      <a:pt x="19" y="135"/>
                    </a:lnTo>
                    <a:lnTo>
                      <a:pt x="0" y="124"/>
                    </a:lnTo>
                    <a:lnTo>
                      <a:pt x="0" y="10"/>
                    </a:lnTo>
                  </a:path>
                </a:pathLst>
              </a:custGeom>
              <a:solidFill>
                <a:srgbClr val="019170"/>
              </a:solidFill>
              <a:ln w="9525" cap="rnd">
                <a:noFill/>
                <a:round/>
                <a:headEnd type="none" w="sm" len="sm"/>
                <a:tailEnd type="none" w="sm" len="sm"/>
              </a:ln>
            </p:spPr>
            <p:txBody>
              <a:bodyPr/>
              <a:lstStyle/>
              <a:p>
                <a:endParaRPr lang="en-US"/>
              </a:p>
            </p:txBody>
          </p:sp>
          <p:sp>
            <p:nvSpPr>
              <p:cNvPr id="9312" name="Freeform 356"/>
              <p:cNvSpPr>
                <a:spLocks/>
              </p:cNvSpPr>
              <p:nvPr/>
            </p:nvSpPr>
            <p:spPr bwMode="auto">
              <a:xfrm>
                <a:off x="561" y="1858"/>
                <a:ext cx="102" cy="68"/>
              </a:xfrm>
              <a:custGeom>
                <a:avLst/>
                <a:gdLst>
                  <a:gd name="T0" fmla="*/ 0 w 102"/>
                  <a:gd name="T1" fmla="*/ 45 h 68"/>
                  <a:gd name="T2" fmla="*/ 81 w 102"/>
                  <a:gd name="T3" fmla="*/ 0 h 68"/>
                  <a:gd name="T4" fmla="*/ 101 w 102"/>
                  <a:gd name="T5" fmla="*/ 9 h 68"/>
                  <a:gd name="T6" fmla="*/ 0 w 102"/>
                  <a:gd name="T7" fmla="*/ 67 h 68"/>
                  <a:gd name="T8" fmla="*/ 0 w 102"/>
                  <a:gd name="T9" fmla="*/ 45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45"/>
                    </a:moveTo>
                    <a:lnTo>
                      <a:pt x="81" y="0"/>
                    </a:lnTo>
                    <a:lnTo>
                      <a:pt x="101" y="9"/>
                    </a:lnTo>
                    <a:lnTo>
                      <a:pt x="0" y="67"/>
                    </a:lnTo>
                    <a:lnTo>
                      <a:pt x="0" y="45"/>
                    </a:lnTo>
                  </a:path>
                </a:pathLst>
              </a:custGeom>
              <a:solidFill>
                <a:srgbClr val="66BCA4"/>
              </a:solidFill>
              <a:ln w="9525" cap="rnd">
                <a:noFill/>
                <a:round/>
                <a:headEnd type="none" w="sm" len="sm"/>
                <a:tailEnd type="none" w="sm" len="sm"/>
              </a:ln>
            </p:spPr>
            <p:txBody>
              <a:bodyPr/>
              <a:lstStyle/>
              <a:p>
                <a:endParaRPr lang="en-US"/>
              </a:p>
            </p:txBody>
          </p:sp>
          <p:sp>
            <p:nvSpPr>
              <p:cNvPr id="9313" name="Freeform 357"/>
              <p:cNvSpPr>
                <a:spLocks/>
              </p:cNvSpPr>
              <p:nvPr/>
            </p:nvSpPr>
            <p:spPr bwMode="auto">
              <a:xfrm>
                <a:off x="595" y="1901"/>
                <a:ext cx="18" cy="21"/>
              </a:xfrm>
              <a:custGeom>
                <a:avLst/>
                <a:gdLst>
                  <a:gd name="T0" fmla="*/ 10 w 18"/>
                  <a:gd name="T1" fmla="*/ 20 h 21"/>
                  <a:gd name="T2" fmla="*/ 14 w 18"/>
                  <a:gd name="T3" fmla="*/ 16 h 21"/>
                  <a:gd name="T4" fmla="*/ 15 w 18"/>
                  <a:gd name="T5" fmla="*/ 16 h 21"/>
                  <a:gd name="T6" fmla="*/ 15 w 18"/>
                  <a:gd name="T7" fmla="*/ 15 h 21"/>
                  <a:gd name="T8" fmla="*/ 17 w 18"/>
                  <a:gd name="T9" fmla="*/ 12 h 21"/>
                  <a:gd name="T10" fmla="*/ 15 w 18"/>
                  <a:gd name="T11" fmla="*/ 8 h 21"/>
                  <a:gd name="T12" fmla="*/ 14 w 18"/>
                  <a:gd name="T13" fmla="*/ 5 h 21"/>
                  <a:gd name="T14" fmla="*/ 12 w 18"/>
                  <a:gd name="T15" fmla="*/ 2 h 21"/>
                  <a:gd name="T16" fmla="*/ 9 w 18"/>
                  <a:gd name="T17" fmla="*/ 0 h 21"/>
                  <a:gd name="T18" fmla="*/ 7 w 18"/>
                  <a:gd name="T19" fmla="*/ 0 h 21"/>
                  <a:gd name="T20" fmla="*/ 6 w 18"/>
                  <a:gd name="T21" fmla="*/ 0 h 21"/>
                  <a:gd name="T22" fmla="*/ 5 w 18"/>
                  <a:gd name="T23" fmla="*/ 0 h 21"/>
                  <a:gd name="T24" fmla="*/ 0 w 18"/>
                  <a:gd name="T25" fmla="*/ 2 h 21"/>
                  <a:gd name="T26" fmla="*/ 0 w 18"/>
                  <a:gd name="T27" fmla="*/ 3 h 21"/>
                  <a:gd name="T28" fmla="*/ 0 w 18"/>
                  <a:gd name="T29" fmla="*/ 6 h 21"/>
                  <a:gd name="T30" fmla="*/ 0 w 18"/>
                  <a:gd name="T31" fmla="*/ 10 h 21"/>
                  <a:gd name="T32" fmla="*/ 0 w 18"/>
                  <a:gd name="T33" fmla="*/ 13 h 21"/>
                  <a:gd name="T34" fmla="*/ 3 w 18"/>
                  <a:gd name="T35" fmla="*/ 16 h 21"/>
                  <a:gd name="T36" fmla="*/ 5 w 18"/>
                  <a:gd name="T37" fmla="*/ 18 h 21"/>
                  <a:gd name="T38" fmla="*/ 8 w 18"/>
                  <a:gd name="T39" fmla="*/ 20 h 21"/>
                  <a:gd name="T40" fmla="*/ 9 w 18"/>
                  <a:gd name="T41" fmla="*/ 20 h 21"/>
                  <a:gd name="T42" fmla="*/ 10 w 18"/>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10" y="20"/>
                    </a:moveTo>
                    <a:lnTo>
                      <a:pt x="14" y="16"/>
                    </a:lnTo>
                    <a:lnTo>
                      <a:pt x="15" y="16"/>
                    </a:lnTo>
                    <a:lnTo>
                      <a:pt x="15" y="15"/>
                    </a:lnTo>
                    <a:lnTo>
                      <a:pt x="17" y="12"/>
                    </a:lnTo>
                    <a:lnTo>
                      <a:pt x="15" y="8"/>
                    </a:lnTo>
                    <a:lnTo>
                      <a:pt x="14" y="5"/>
                    </a:lnTo>
                    <a:lnTo>
                      <a:pt x="12" y="2"/>
                    </a:lnTo>
                    <a:lnTo>
                      <a:pt x="9" y="0"/>
                    </a:lnTo>
                    <a:lnTo>
                      <a:pt x="7" y="0"/>
                    </a:lnTo>
                    <a:lnTo>
                      <a:pt x="6" y="0"/>
                    </a:lnTo>
                    <a:lnTo>
                      <a:pt x="5" y="0"/>
                    </a:lnTo>
                    <a:lnTo>
                      <a:pt x="0" y="2"/>
                    </a:lnTo>
                    <a:lnTo>
                      <a:pt x="0" y="3"/>
                    </a:lnTo>
                    <a:lnTo>
                      <a:pt x="0" y="6"/>
                    </a:lnTo>
                    <a:lnTo>
                      <a:pt x="0" y="10"/>
                    </a:lnTo>
                    <a:lnTo>
                      <a:pt x="0" y="13"/>
                    </a:lnTo>
                    <a:lnTo>
                      <a:pt x="3" y="16"/>
                    </a:lnTo>
                    <a:lnTo>
                      <a:pt x="5"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9314" name="Freeform 358"/>
              <p:cNvSpPr>
                <a:spLocks/>
              </p:cNvSpPr>
              <p:nvPr/>
            </p:nvSpPr>
            <p:spPr bwMode="auto">
              <a:xfrm>
                <a:off x="595" y="1904"/>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9315" name="Freeform 359"/>
              <p:cNvSpPr>
                <a:spLocks/>
              </p:cNvSpPr>
              <p:nvPr/>
            </p:nvSpPr>
            <p:spPr bwMode="auto">
              <a:xfrm>
                <a:off x="598" y="1908"/>
                <a:ext cx="17" cy="17"/>
              </a:xfrm>
              <a:custGeom>
                <a:avLst/>
                <a:gdLst>
                  <a:gd name="T0" fmla="*/ 1 w 17"/>
                  <a:gd name="T1" fmla="*/ 10 h 17"/>
                  <a:gd name="T2" fmla="*/ 0 w 17"/>
                  <a:gd name="T3" fmla="*/ 6 h 17"/>
                  <a:gd name="T4" fmla="*/ 0 w 17"/>
                  <a:gd name="T5" fmla="*/ 4 h 17"/>
                  <a:gd name="T6" fmla="*/ 0 w 17"/>
                  <a:gd name="T7" fmla="*/ 0 h 17"/>
                  <a:gd name="T8" fmla="*/ 1 w 17"/>
                  <a:gd name="T9" fmla="*/ 0 h 17"/>
                  <a:gd name="T10" fmla="*/ 4 w 17"/>
                  <a:gd name="T11" fmla="*/ 0 h 17"/>
                  <a:gd name="T12" fmla="*/ 7 w 17"/>
                  <a:gd name="T13" fmla="*/ 0 h 17"/>
                  <a:gd name="T14" fmla="*/ 13 w 17"/>
                  <a:gd name="T15" fmla="*/ 4 h 17"/>
                  <a:gd name="T16" fmla="*/ 16 w 17"/>
                  <a:gd name="T17" fmla="*/ 8 h 17"/>
                  <a:gd name="T18" fmla="*/ 16 w 17"/>
                  <a:gd name="T19" fmla="*/ 12 h 17"/>
                  <a:gd name="T20" fmla="*/ 16 w 17"/>
                  <a:gd name="T21" fmla="*/ 14 h 17"/>
                  <a:gd name="T22" fmla="*/ 13 w 17"/>
                  <a:gd name="T23" fmla="*/ 16 h 17"/>
                  <a:gd name="T24" fmla="*/ 10 w 17"/>
                  <a:gd name="T25" fmla="*/ 16 h 17"/>
                  <a:gd name="T26" fmla="*/ 7 w 17"/>
                  <a:gd name="T27" fmla="*/ 16 h 17"/>
                  <a:gd name="T28" fmla="*/ 1 w 17"/>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 y="10"/>
                    </a:moveTo>
                    <a:lnTo>
                      <a:pt x="0" y="6"/>
                    </a:lnTo>
                    <a:lnTo>
                      <a:pt x="0" y="4"/>
                    </a:lnTo>
                    <a:lnTo>
                      <a:pt x="0" y="0"/>
                    </a:lnTo>
                    <a:lnTo>
                      <a:pt x="1" y="0"/>
                    </a:lnTo>
                    <a:lnTo>
                      <a:pt x="4" y="0"/>
                    </a:lnTo>
                    <a:lnTo>
                      <a:pt x="7" y="0"/>
                    </a:lnTo>
                    <a:lnTo>
                      <a:pt x="13" y="4"/>
                    </a:lnTo>
                    <a:lnTo>
                      <a:pt x="16" y="8"/>
                    </a:lnTo>
                    <a:lnTo>
                      <a:pt x="16" y="12"/>
                    </a:lnTo>
                    <a:lnTo>
                      <a:pt x="16" y="14"/>
                    </a:lnTo>
                    <a:lnTo>
                      <a:pt x="13" y="16"/>
                    </a:lnTo>
                    <a:lnTo>
                      <a:pt x="10" y="16"/>
                    </a:lnTo>
                    <a:lnTo>
                      <a:pt x="7" y="16"/>
                    </a:lnTo>
                    <a:lnTo>
                      <a:pt x="1" y="10"/>
                    </a:lnTo>
                  </a:path>
                </a:pathLst>
              </a:custGeom>
              <a:solidFill>
                <a:srgbClr val="000000"/>
              </a:solidFill>
              <a:ln w="9525" cap="rnd">
                <a:noFill/>
                <a:round/>
                <a:headEnd type="none" w="sm" len="sm"/>
                <a:tailEnd type="none" w="sm" len="sm"/>
              </a:ln>
            </p:spPr>
            <p:txBody>
              <a:bodyPr/>
              <a:lstStyle/>
              <a:p>
                <a:endParaRPr lang="en-US"/>
              </a:p>
            </p:txBody>
          </p:sp>
          <p:sp>
            <p:nvSpPr>
              <p:cNvPr id="9316" name="Freeform 360"/>
              <p:cNvSpPr>
                <a:spLocks/>
              </p:cNvSpPr>
              <p:nvPr/>
            </p:nvSpPr>
            <p:spPr bwMode="auto">
              <a:xfrm>
                <a:off x="610" y="1911"/>
                <a:ext cx="18" cy="19"/>
              </a:xfrm>
              <a:custGeom>
                <a:avLst/>
                <a:gdLst>
                  <a:gd name="T0" fmla="*/ 10 w 18"/>
                  <a:gd name="T1" fmla="*/ 18 h 19"/>
                  <a:gd name="T2" fmla="*/ 14 w 18"/>
                  <a:gd name="T3" fmla="*/ 14 h 19"/>
                  <a:gd name="T4" fmla="*/ 15 w 18"/>
                  <a:gd name="T5" fmla="*/ 13 h 19"/>
                  <a:gd name="T6" fmla="*/ 17 w 18"/>
                  <a:gd name="T7" fmla="*/ 13 h 19"/>
                  <a:gd name="T8" fmla="*/ 17 w 18"/>
                  <a:gd name="T9" fmla="*/ 10 h 19"/>
                  <a:gd name="T10" fmla="*/ 17 w 18"/>
                  <a:gd name="T11" fmla="*/ 8 h 19"/>
                  <a:gd name="T12" fmla="*/ 14 w 18"/>
                  <a:gd name="T13" fmla="*/ 4 h 19"/>
                  <a:gd name="T14" fmla="*/ 12 w 18"/>
                  <a:gd name="T15" fmla="*/ 2 h 19"/>
                  <a:gd name="T16" fmla="*/ 10 w 18"/>
                  <a:gd name="T17" fmla="*/ 0 h 19"/>
                  <a:gd name="T18" fmla="*/ 7 w 18"/>
                  <a:gd name="T19" fmla="*/ 0 h 19"/>
                  <a:gd name="T20" fmla="*/ 6 w 18"/>
                  <a:gd name="T21" fmla="*/ 0 h 19"/>
                  <a:gd name="T22" fmla="*/ 5 w 18"/>
                  <a:gd name="T23" fmla="*/ 0 h 19"/>
                  <a:gd name="T24" fmla="*/ 1 w 18"/>
                  <a:gd name="T25" fmla="*/ 1 h 19"/>
                  <a:gd name="T26" fmla="*/ 0 w 18"/>
                  <a:gd name="T27" fmla="*/ 2 h 19"/>
                  <a:gd name="T28" fmla="*/ 0 w 18"/>
                  <a:gd name="T29" fmla="*/ 3 h 19"/>
                  <a:gd name="T30" fmla="*/ 0 w 18"/>
                  <a:gd name="T31" fmla="*/ 6 h 19"/>
                  <a:gd name="T32" fmla="*/ 0 w 18"/>
                  <a:gd name="T33" fmla="*/ 9 h 19"/>
                  <a:gd name="T34" fmla="*/ 1 w 18"/>
                  <a:gd name="T35" fmla="*/ 11 h 19"/>
                  <a:gd name="T36" fmla="*/ 3 w 18"/>
                  <a:gd name="T37" fmla="*/ 14 h 19"/>
                  <a:gd name="T38" fmla="*/ 6 w 18"/>
                  <a:gd name="T39" fmla="*/ 16 h 19"/>
                  <a:gd name="T40" fmla="*/ 8 w 18"/>
                  <a:gd name="T41" fmla="*/ 18 h 19"/>
                  <a:gd name="T42" fmla="*/ 9 w 18"/>
                  <a:gd name="T43" fmla="*/ 18 h 19"/>
                  <a:gd name="T44" fmla="*/ 10 w 18"/>
                  <a:gd name="T45" fmla="*/ 18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9"/>
                  <a:gd name="T71" fmla="*/ 18 w 1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9">
                    <a:moveTo>
                      <a:pt x="10" y="18"/>
                    </a:moveTo>
                    <a:lnTo>
                      <a:pt x="14" y="14"/>
                    </a:lnTo>
                    <a:lnTo>
                      <a:pt x="15" y="13"/>
                    </a:lnTo>
                    <a:lnTo>
                      <a:pt x="17" y="13"/>
                    </a:lnTo>
                    <a:lnTo>
                      <a:pt x="17" y="10"/>
                    </a:lnTo>
                    <a:lnTo>
                      <a:pt x="17" y="8"/>
                    </a:lnTo>
                    <a:lnTo>
                      <a:pt x="14" y="4"/>
                    </a:lnTo>
                    <a:lnTo>
                      <a:pt x="12" y="2"/>
                    </a:lnTo>
                    <a:lnTo>
                      <a:pt x="10" y="0"/>
                    </a:lnTo>
                    <a:lnTo>
                      <a:pt x="7" y="0"/>
                    </a:lnTo>
                    <a:lnTo>
                      <a:pt x="6" y="0"/>
                    </a:lnTo>
                    <a:lnTo>
                      <a:pt x="5" y="0"/>
                    </a:lnTo>
                    <a:lnTo>
                      <a:pt x="1" y="1"/>
                    </a:lnTo>
                    <a:lnTo>
                      <a:pt x="0" y="2"/>
                    </a:lnTo>
                    <a:lnTo>
                      <a:pt x="0" y="3"/>
                    </a:lnTo>
                    <a:lnTo>
                      <a:pt x="0" y="6"/>
                    </a:lnTo>
                    <a:lnTo>
                      <a:pt x="0" y="9"/>
                    </a:lnTo>
                    <a:lnTo>
                      <a:pt x="1" y="11"/>
                    </a:lnTo>
                    <a:lnTo>
                      <a:pt x="3" y="14"/>
                    </a:lnTo>
                    <a:lnTo>
                      <a:pt x="6" y="16"/>
                    </a:lnTo>
                    <a:lnTo>
                      <a:pt x="8" y="18"/>
                    </a:lnTo>
                    <a:lnTo>
                      <a:pt x="9" y="18"/>
                    </a:lnTo>
                    <a:lnTo>
                      <a:pt x="10" y="18"/>
                    </a:lnTo>
                  </a:path>
                </a:pathLst>
              </a:custGeom>
              <a:solidFill>
                <a:srgbClr val="000000"/>
              </a:solidFill>
              <a:ln w="9525" cap="rnd">
                <a:noFill/>
                <a:round/>
                <a:headEnd type="none" w="sm" len="sm"/>
                <a:tailEnd type="none" w="sm" len="sm"/>
              </a:ln>
            </p:spPr>
            <p:txBody>
              <a:bodyPr/>
              <a:lstStyle/>
              <a:p>
                <a:endParaRPr lang="en-US"/>
              </a:p>
            </p:txBody>
          </p:sp>
          <p:sp>
            <p:nvSpPr>
              <p:cNvPr id="9317" name="Freeform 361"/>
              <p:cNvSpPr>
                <a:spLocks/>
              </p:cNvSpPr>
              <p:nvPr/>
            </p:nvSpPr>
            <p:spPr bwMode="auto">
              <a:xfrm>
                <a:off x="610" y="1912"/>
                <a:ext cx="17" cy="18"/>
              </a:xfrm>
              <a:custGeom>
                <a:avLst/>
                <a:gdLst>
                  <a:gd name="T0" fmla="*/ 1 w 17"/>
                  <a:gd name="T1" fmla="*/ 10 h 18"/>
                  <a:gd name="T2" fmla="*/ 0 w 17"/>
                  <a:gd name="T3" fmla="*/ 7 h 18"/>
                  <a:gd name="T4" fmla="*/ 0 w 17"/>
                  <a:gd name="T5" fmla="*/ 4 h 18"/>
                  <a:gd name="T6" fmla="*/ 0 w 17"/>
                  <a:gd name="T7" fmla="*/ 1 h 18"/>
                  <a:gd name="T8" fmla="*/ 0 w 17"/>
                  <a:gd name="T9" fmla="*/ 0 h 18"/>
                  <a:gd name="T10" fmla="*/ 1 w 17"/>
                  <a:gd name="T11" fmla="*/ 0 h 18"/>
                  <a:gd name="T12" fmla="*/ 4 w 17"/>
                  <a:gd name="T13" fmla="*/ 0 h 18"/>
                  <a:gd name="T14" fmla="*/ 8 w 17"/>
                  <a:gd name="T15" fmla="*/ 0 h 18"/>
                  <a:gd name="T16" fmla="*/ 10 w 17"/>
                  <a:gd name="T17" fmla="*/ 2 h 18"/>
                  <a:gd name="T18" fmla="*/ 13 w 17"/>
                  <a:gd name="T19" fmla="*/ 5 h 18"/>
                  <a:gd name="T20" fmla="*/ 16 w 17"/>
                  <a:gd name="T21" fmla="*/ 8 h 18"/>
                  <a:gd name="T22" fmla="*/ 16 w 17"/>
                  <a:gd name="T23" fmla="*/ 11 h 18"/>
                  <a:gd name="T24" fmla="*/ 16 w 17"/>
                  <a:gd name="T25" fmla="*/ 14 h 18"/>
                  <a:gd name="T26" fmla="*/ 14 w 17"/>
                  <a:gd name="T27" fmla="*/ 15 h 18"/>
                  <a:gd name="T28" fmla="*/ 13 w 17"/>
                  <a:gd name="T29" fmla="*/ 17 h 18"/>
                  <a:gd name="T30" fmla="*/ 10 w 17"/>
                  <a:gd name="T31" fmla="*/ 17 h 18"/>
                  <a:gd name="T32" fmla="*/ 8 w 17"/>
                  <a:gd name="T33" fmla="*/ 15 h 18"/>
                  <a:gd name="T34" fmla="*/ 4 w 17"/>
                  <a:gd name="T35" fmla="*/ 13 h 18"/>
                  <a:gd name="T36" fmla="*/ 1 w 17"/>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 y="10"/>
                    </a:moveTo>
                    <a:lnTo>
                      <a:pt x="0" y="7"/>
                    </a:lnTo>
                    <a:lnTo>
                      <a:pt x="0" y="4"/>
                    </a:lnTo>
                    <a:lnTo>
                      <a:pt x="0" y="1"/>
                    </a:lnTo>
                    <a:lnTo>
                      <a:pt x="0" y="0"/>
                    </a:lnTo>
                    <a:lnTo>
                      <a:pt x="1" y="0"/>
                    </a:lnTo>
                    <a:lnTo>
                      <a:pt x="4" y="0"/>
                    </a:lnTo>
                    <a:lnTo>
                      <a:pt x="8" y="0"/>
                    </a:lnTo>
                    <a:lnTo>
                      <a:pt x="10" y="2"/>
                    </a:lnTo>
                    <a:lnTo>
                      <a:pt x="13" y="5"/>
                    </a:lnTo>
                    <a:lnTo>
                      <a:pt x="16" y="8"/>
                    </a:lnTo>
                    <a:lnTo>
                      <a:pt x="16" y="11"/>
                    </a:lnTo>
                    <a:lnTo>
                      <a:pt x="16" y="14"/>
                    </a:lnTo>
                    <a:lnTo>
                      <a:pt x="14" y="15"/>
                    </a:lnTo>
                    <a:lnTo>
                      <a:pt x="13" y="17"/>
                    </a:lnTo>
                    <a:lnTo>
                      <a:pt x="10" y="17"/>
                    </a:lnTo>
                    <a:lnTo>
                      <a:pt x="8" y="15"/>
                    </a:lnTo>
                    <a:lnTo>
                      <a:pt x="4" y="13"/>
                    </a:lnTo>
                    <a:lnTo>
                      <a:pt x="1" y="10"/>
                    </a:lnTo>
                  </a:path>
                </a:pathLst>
              </a:custGeom>
              <a:solidFill>
                <a:srgbClr val="666666"/>
              </a:solidFill>
              <a:ln w="9525" cap="rnd">
                <a:noFill/>
                <a:round/>
                <a:headEnd type="none" w="sm" len="sm"/>
                <a:tailEnd type="none" w="sm" len="sm"/>
              </a:ln>
            </p:spPr>
            <p:txBody>
              <a:bodyPr/>
              <a:lstStyle/>
              <a:p>
                <a:endParaRPr lang="en-US"/>
              </a:p>
            </p:txBody>
          </p:sp>
          <p:sp>
            <p:nvSpPr>
              <p:cNvPr id="9318" name="Freeform 362"/>
              <p:cNvSpPr>
                <a:spLocks/>
              </p:cNvSpPr>
              <p:nvPr/>
            </p:nvSpPr>
            <p:spPr bwMode="auto">
              <a:xfrm>
                <a:off x="613" y="1916"/>
                <a:ext cx="17" cy="18"/>
              </a:xfrm>
              <a:custGeom>
                <a:avLst/>
                <a:gdLst>
                  <a:gd name="T0" fmla="*/ 2 w 17"/>
                  <a:gd name="T1" fmla="*/ 11 h 18"/>
                  <a:gd name="T2" fmla="*/ 0 w 17"/>
                  <a:gd name="T3" fmla="*/ 7 h 18"/>
                  <a:gd name="T4" fmla="*/ 0 w 17"/>
                  <a:gd name="T5" fmla="*/ 5 h 18"/>
                  <a:gd name="T6" fmla="*/ 0 w 17"/>
                  <a:gd name="T7" fmla="*/ 1 h 18"/>
                  <a:gd name="T8" fmla="*/ 2 w 17"/>
                  <a:gd name="T9" fmla="*/ 1 h 18"/>
                  <a:gd name="T10" fmla="*/ 4 w 17"/>
                  <a:gd name="T11" fmla="*/ 0 h 18"/>
                  <a:gd name="T12" fmla="*/ 9 w 17"/>
                  <a:gd name="T13" fmla="*/ 1 h 18"/>
                  <a:gd name="T14" fmla="*/ 13 w 17"/>
                  <a:gd name="T15" fmla="*/ 5 h 18"/>
                  <a:gd name="T16" fmla="*/ 16 w 17"/>
                  <a:gd name="T17" fmla="*/ 9 h 18"/>
                  <a:gd name="T18" fmla="*/ 16 w 17"/>
                  <a:gd name="T19" fmla="*/ 13 h 18"/>
                  <a:gd name="T20" fmla="*/ 16 w 17"/>
                  <a:gd name="T21" fmla="*/ 15 h 18"/>
                  <a:gd name="T22" fmla="*/ 13 w 17"/>
                  <a:gd name="T23" fmla="*/ 17 h 18"/>
                  <a:gd name="T24" fmla="*/ 11 w 17"/>
                  <a:gd name="T25" fmla="*/ 17 h 18"/>
                  <a:gd name="T26" fmla="*/ 9 w 17"/>
                  <a:gd name="T27" fmla="*/ 17 h 18"/>
                  <a:gd name="T28" fmla="*/ 2 w 17"/>
                  <a:gd name="T29" fmla="*/ 1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2" y="11"/>
                    </a:moveTo>
                    <a:lnTo>
                      <a:pt x="0" y="7"/>
                    </a:lnTo>
                    <a:lnTo>
                      <a:pt x="0" y="5"/>
                    </a:lnTo>
                    <a:lnTo>
                      <a:pt x="0" y="1"/>
                    </a:lnTo>
                    <a:lnTo>
                      <a:pt x="2" y="1"/>
                    </a:lnTo>
                    <a:lnTo>
                      <a:pt x="4" y="0"/>
                    </a:lnTo>
                    <a:lnTo>
                      <a:pt x="9" y="1"/>
                    </a:lnTo>
                    <a:lnTo>
                      <a:pt x="13" y="5"/>
                    </a:lnTo>
                    <a:lnTo>
                      <a:pt x="16" y="9"/>
                    </a:lnTo>
                    <a:lnTo>
                      <a:pt x="16" y="13"/>
                    </a:lnTo>
                    <a:lnTo>
                      <a:pt x="16" y="15"/>
                    </a:lnTo>
                    <a:lnTo>
                      <a:pt x="13" y="17"/>
                    </a:lnTo>
                    <a:lnTo>
                      <a:pt x="11" y="17"/>
                    </a:lnTo>
                    <a:lnTo>
                      <a:pt x="9" y="17"/>
                    </a:lnTo>
                    <a:lnTo>
                      <a:pt x="2" y="11"/>
                    </a:lnTo>
                  </a:path>
                </a:pathLst>
              </a:custGeom>
              <a:solidFill>
                <a:srgbClr val="000000"/>
              </a:solidFill>
              <a:ln w="9525" cap="rnd">
                <a:noFill/>
                <a:round/>
                <a:headEnd type="none" w="sm" len="sm"/>
                <a:tailEnd type="none" w="sm" len="sm"/>
              </a:ln>
            </p:spPr>
            <p:txBody>
              <a:bodyPr/>
              <a:lstStyle/>
              <a:p>
                <a:endParaRPr lang="en-US"/>
              </a:p>
            </p:txBody>
          </p:sp>
          <p:sp>
            <p:nvSpPr>
              <p:cNvPr id="9319" name="Freeform 363"/>
              <p:cNvSpPr>
                <a:spLocks/>
              </p:cNvSpPr>
              <p:nvPr/>
            </p:nvSpPr>
            <p:spPr bwMode="auto">
              <a:xfrm>
                <a:off x="588" y="1906"/>
                <a:ext cx="18" cy="20"/>
              </a:xfrm>
              <a:custGeom>
                <a:avLst/>
                <a:gdLst>
                  <a:gd name="T0" fmla="*/ 10 w 18"/>
                  <a:gd name="T1" fmla="*/ 19 h 20"/>
                  <a:gd name="T2" fmla="*/ 14 w 18"/>
                  <a:gd name="T3" fmla="*/ 15 h 20"/>
                  <a:gd name="T4" fmla="*/ 15 w 18"/>
                  <a:gd name="T5" fmla="*/ 15 h 20"/>
                  <a:gd name="T6" fmla="*/ 15 w 18"/>
                  <a:gd name="T7" fmla="*/ 14 h 20"/>
                  <a:gd name="T8" fmla="*/ 17 w 18"/>
                  <a:gd name="T9" fmla="*/ 11 h 20"/>
                  <a:gd name="T10" fmla="*/ 15 w 18"/>
                  <a:gd name="T11" fmla="*/ 8 h 20"/>
                  <a:gd name="T12" fmla="*/ 14 w 18"/>
                  <a:gd name="T13" fmla="*/ 5 h 20"/>
                  <a:gd name="T14" fmla="*/ 12 w 18"/>
                  <a:gd name="T15" fmla="*/ 2 h 20"/>
                  <a:gd name="T16" fmla="*/ 9 w 18"/>
                  <a:gd name="T17" fmla="*/ 0 h 20"/>
                  <a:gd name="T18" fmla="*/ 7 w 18"/>
                  <a:gd name="T19" fmla="*/ 0 h 20"/>
                  <a:gd name="T20" fmla="*/ 6 w 18"/>
                  <a:gd name="T21" fmla="*/ 0 h 20"/>
                  <a:gd name="T22" fmla="*/ 5 w 18"/>
                  <a:gd name="T23" fmla="*/ 0 h 20"/>
                  <a:gd name="T24" fmla="*/ 0 w 18"/>
                  <a:gd name="T25" fmla="*/ 2 h 20"/>
                  <a:gd name="T26" fmla="*/ 0 w 18"/>
                  <a:gd name="T27" fmla="*/ 3 h 20"/>
                  <a:gd name="T28" fmla="*/ 0 w 18"/>
                  <a:gd name="T29" fmla="*/ 6 h 20"/>
                  <a:gd name="T30" fmla="*/ 0 w 18"/>
                  <a:gd name="T31" fmla="*/ 9 h 20"/>
                  <a:gd name="T32" fmla="*/ 0 w 18"/>
                  <a:gd name="T33" fmla="*/ 12 h 20"/>
                  <a:gd name="T34" fmla="*/ 3 w 18"/>
                  <a:gd name="T35" fmla="*/ 15 h 20"/>
                  <a:gd name="T36" fmla="*/ 5 w 18"/>
                  <a:gd name="T37" fmla="*/ 17 h 20"/>
                  <a:gd name="T38" fmla="*/ 8 w 18"/>
                  <a:gd name="T39" fmla="*/ 19 h 20"/>
                  <a:gd name="T40" fmla="*/ 9 w 18"/>
                  <a:gd name="T41" fmla="*/ 19 h 20"/>
                  <a:gd name="T42" fmla="*/ 10 w 18"/>
                  <a:gd name="T43" fmla="*/ 19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10" y="19"/>
                    </a:moveTo>
                    <a:lnTo>
                      <a:pt x="14" y="15"/>
                    </a:lnTo>
                    <a:lnTo>
                      <a:pt x="15" y="15"/>
                    </a:lnTo>
                    <a:lnTo>
                      <a:pt x="15" y="14"/>
                    </a:lnTo>
                    <a:lnTo>
                      <a:pt x="17" y="11"/>
                    </a:lnTo>
                    <a:lnTo>
                      <a:pt x="15" y="8"/>
                    </a:lnTo>
                    <a:lnTo>
                      <a:pt x="14" y="5"/>
                    </a:lnTo>
                    <a:lnTo>
                      <a:pt x="12" y="2"/>
                    </a:lnTo>
                    <a:lnTo>
                      <a:pt x="9" y="0"/>
                    </a:lnTo>
                    <a:lnTo>
                      <a:pt x="7" y="0"/>
                    </a:lnTo>
                    <a:lnTo>
                      <a:pt x="6" y="0"/>
                    </a:lnTo>
                    <a:lnTo>
                      <a:pt x="5" y="0"/>
                    </a:lnTo>
                    <a:lnTo>
                      <a:pt x="0" y="2"/>
                    </a:lnTo>
                    <a:lnTo>
                      <a:pt x="0" y="3"/>
                    </a:lnTo>
                    <a:lnTo>
                      <a:pt x="0" y="6"/>
                    </a:lnTo>
                    <a:lnTo>
                      <a:pt x="0" y="9"/>
                    </a:lnTo>
                    <a:lnTo>
                      <a:pt x="0" y="12"/>
                    </a:lnTo>
                    <a:lnTo>
                      <a:pt x="3" y="15"/>
                    </a:lnTo>
                    <a:lnTo>
                      <a:pt x="5" y="17"/>
                    </a:lnTo>
                    <a:lnTo>
                      <a:pt x="8" y="19"/>
                    </a:lnTo>
                    <a:lnTo>
                      <a:pt x="9" y="19"/>
                    </a:lnTo>
                    <a:lnTo>
                      <a:pt x="10" y="19"/>
                    </a:lnTo>
                  </a:path>
                </a:pathLst>
              </a:custGeom>
              <a:solidFill>
                <a:srgbClr val="000000"/>
              </a:solidFill>
              <a:ln w="9525" cap="rnd">
                <a:noFill/>
                <a:round/>
                <a:headEnd type="none" w="sm" len="sm"/>
                <a:tailEnd type="none" w="sm" len="sm"/>
              </a:ln>
            </p:spPr>
            <p:txBody>
              <a:bodyPr/>
              <a:lstStyle/>
              <a:p>
                <a:endParaRPr lang="en-US"/>
              </a:p>
            </p:txBody>
          </p:sp>
          <p:sp>
            <p:nvSpPr>
              <p:cNvPr id="9320" name="Freeform 364"/>
              <p:cNvSpPr>
                <a:spLocks/>
              </p:cNvSpPr>
              <p:nvPr/>
            </p:nvSpPr>
            <p:spPr bwMode="auto">
              <a:xfrm>
                <a:off x="588" y="1908"/>
                <a:ext cx="17" cy="18"/>
              </a:xfrm>
              <a:custGeom>
                <a:avLst/>
                <a:gdLst>
                  <a:gd name="T0" fmla="*/ 0 w 17"/>
                  <a:gd name="T1" fmla="*/ 10 h 18"/>
                  <a:gd name="T2" fmla="*/ 0 w 17"/>
                  <a:gd name="T3" fmla="*/ 7 h 18"/>
                  <a:gd name="T4" fmla="*/ 0 w 17"/>
                  <a:gd name="T5" fmla="*/ 4 h 18"/>
                  <a:gd name="T6" fmla="*/ 0 w 17"/>
                  <a:gd name="T7" fmla="*/ 1 h 18"/>
                  <a:gd name="T8" fmla="*/ 0 w 17"/>
                  <a:gd name="T9" fmla="*/ 0 h 18"/>
                  <a:gd name="T10" fmla="*/ 4 w 17"/>
                  <a:gd name="T11" fmla="*/ 0 h 18"/>
                  <a:gd name="T12" fmla="*/ 6 w 17"/>
                  <a:gd name="T13" fmla="*/ 0 h 18"/>
                  <a:gd name="T14" fmla="*/ 10 w 17"/>
                  <a:gd name="T15" fmla="*/ 2 h 18"/>
                  <a:gd name="T16" fmla="*/ 13 w 17"/>
                  <a:gd name="T17" fmla="*/ 5 h 18"/>
                  <a:gd name="T18" fmla="*/ 14 w 17"/>
                  <a:gd name="T19" fmla="*/ 8 h 18"/>
                  <a:gd name="T20" fmla="*/ 16 w 17"/>
                  <a:gd name="T21" fmla="*/ 11 h 18"/>
                  <a:gd name="T22" fmla="*/ 14 w 17"/>
                  <a:gd name="T23" fmla="*/ 14 h 18"/>
                  <a:gd name="T24" fmla="*/ 14 w 17"/>
                  <a:gd name="T25" fmla="*/ 15 h 18"/>
                  <a:gd name="T26" fmla="*/ 13 w 17"/>
                  <a:gd name="T27" fmla="*/ 17 h 18"/>
                  <a:gd name="T28" fmla="*/ 10 w 17"/>
                  <a:gd name="T29" fmla="*/ 17 h 18"/>
                  <a:gd name="T30" fmla="*/ 6 w 17"/>
                  <a:gd name="T31" fmla="*/ 15 h 18"/>
                  <a:gd name="T32" fmla="*/ 4 w 17"/>
                  <a:gd name="T33" fmla="*/ 13 h 18"/>
                  <a:gd name="T34" fmla="*/ 0 w 17"/>
                  <a:gd name="T35" fmla="*/ 1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0" y="10"/>
                    </a:moveTo>
                    <a:lnTo>
                      <a:pt x="0" y="7"/>
                    </a:lnTo>
                    <a:lnTo>
                      <a:pt x="0" y="4"/>
                    </a:lnTo>
                    <a:lnTo>
                      <a:pt x="0" y="1"/>
                    </a:lnTo>
                    <a:lnTo>
                      <a:pt x="0" y="0"/>
                    </a:lnTo>
                    <a:lnTo>
                      <a:pt x="4" y="0"/>
                    </a:lnTo>
                    <a:lnTo>
                      <a:pt x="6" y="0"/>
                    </a:lnTo>
                    <a:lnTo>
                      <a:pt x="10" y="2"/>
                    </a:lnTo>
                    <a:lnTo>
                      <a:pt x="13" y="5"/>
                    </a:lnTo>
                    <a:lnTo>
                      <a:pt x="14" y="8"/>
                    </a:lnTo>
                    <a:lnTo>
                      <a:pt x="16" y="11"/>
                    </a:lnTo>
                    <a:lnTo>
                      <a:pt x="14" y="14"/>
                    </a:lnTo>
                    <a:lnTo>
                      <a:pt x="14" y="15"/>
                    </a:lnTo>
                    <a:lnTo>
                      <a:pt x="13" y="17"/>
                    </a:lnTo>
                    <a:lnTo>
                      <a:pt x="10" y="17"/>
                    </a:lnTo>
                    <a:lnTo>
                      <a:pt x="6" y="15"/>
                    </a:lnTo>
                    <a:lnTo>
                      <a:pt x="4" y="13"/>
                    </a:lnTo>
                    <a:lnTo>
                      <a:pt x="0" y="10"/>
                    </a:lnTo>
                  </a:path>
                </a:pathLst>
              </a:custGeom>
              <a:solidFill>
                <a:srgbClr val="666666"/>
              </a:solidFill>
              <a:ln w="9525" cap="rnd">
                <a:noFill/>
                <a:round/>
                <a:headEnd type="none" w="sm" len="sm"/>
                <a:tailEnd type="none" w="sm" len="sm"/>
              </a:ln>
            </p:spPr>
            <p:txBody>
              <a:bodyPr/>
              <a:lstStyle/>
              <a:p>
                <a:endParaRPr lang="en-US"/>
              </a:p>
            </p:txBody>
          </p:sp>
          <p:sp>
            <p:nvSpPr>
              <p:cNvPr id="9321" name="Freeform 365"/>
              <p:cNvSpPr>
                <a:spLocks/>
              </p:cNvSpPr>
              <p:nvPr/>
            </p:nvSpPr>
            <p:spPr bwMode="auto">
              <a:xfrm>
                <a:off x="591" y="1912"/>
                <a:ext cx="17" cy="16"/>
              </a:xfrm>
              <a:custGeom>
                <a:avLst/>
                <a:gdLst>
                  <a:gd name="T0" fmla="*/ 2 w 17"/>
                  <a:gd name="T1" fmla="*/ 9 h 16"/>
                  <a:gd name="T2" fmla="*/ 0 w 17"/>
                  <a:gd name="T3" fmla="*/ 6 h 16"/>
                  <a:gd name="T4" fmla="*/ 0 w 17"/>
                  <a:gd name="T5" fmla="*/ 4 h 16"/>
                  <a:gd name="T6" fmla="*/ 0 w 17"/>
                  <a:gd name="T7" fmla="*/ 2 h 16"/>
                  <a:gd name="T8" fmla="*/ 2 w 17"/>
                  <a:gd name="T9" fmla="*/ 0 h 16"/>
                  <a:gd name="T10" fmla="*/ 5 w 17"/>
                  <a:gd name="T11" fmla="*/ 0 h 16"/>
                  <a:gd name="T12" fmla="*/ 8 w 17"/>
                  <a:gd name="T13" fmla="*/ 0 h 16"/>
                  <a:gd name="T14" fmla="*/ 13 w 17"/>
                  <a:gd name="T15" fmla="*/ 4 h 16"/>
                  <a:gd name="T16" fmla="*/ 16 w 17"/>
                  <a:gd name="T17" fmla="*/ 8 h 16"/>
                  <a:gd name="T18" fmla="*/ 16 w 17"/>
                  <a:gd name="T19" fmla="*/ 11 h 16"/>
                  <a:gd name="T20" fmla="*/ 16 w 17"/>
                  <a:gd name="T21" fmla="*/ 13 h 16"/>
                  <a:gd name="T22" fmla="*/ 13 w 17"/>
                  <a:gd name="T23" fmla="*/ 15 h 16"/>
                  <a:gd name="T24" fmla="*/ 10 w 17"/>
                  <a:gd name="T25" fmla="*/ 15 h 16"/>
                  <a:gd name="T26" fmla="*/ 8 w 17"/>
                  <a:gd name="T27" fmla="*/ 15 h 16"/>
                  <a:gd name="T28" fmla="*/ 2 w 17"/>
                  <a:gd name="T29" fmla="*/ 9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6"/>
                  <a:gd name="T47" fmla="*/ 17 w 1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6">
                    <a:moveTo>
                      <a:pt x="2" y="9"/>
                    </a:moveTo>
                    <a:lnTo>
                      <a:pt x="0" y="6"/>
                    </a:lnTo>
                    <a:lnTo>
                      <a:pt x="0" y="4"/>
                    </a:lnTo>
                    <a:lnTo>
                      <a:pt x="0" y="2"/>
                    </a:lnTo>
                    <a:lnTo>
                      <a:pt x="2" y="0"/>
                    </a:lnTo>
                    <a:lnTo>
                      <a:pt x="5" y="0"/>
                    </a:lnTo>
                    <a:lnTo>
                      <a:pt x="8" y="0"/>
                    </a:lnTo>
                    <a:lnTo>
                      <a:pt x="13" y="4"/>
                    </a:lnTo>
                    <a:lnTo>
                      <a:pt x="16" y="8"/>
                    </a:lnTo>
                    <a:lnTo>
                      <a:pt x="16" y="11"/>
                    </a:lnTo>
                    <a:lnTo>
                      <a:pt x="16" y="13"/>
                    </a:lnTo>
                    <a:lnTo>
                      <a:pt x="13" y="15"/>
                    </a:lnTo>
                    <a:lnTo>
                      <a:pt x="10" y="15"/>
                    </a:lnTo>
                    <a:lnTo>
                      <a:pt x="8" y="15"/>
                    </a:lnTo>
                    <a:lnTo>
                      <a:pt x="2" y="9"/>
                    </a:lnTo>
                  </a:path>
                </a:pathLst>
              </a:custGeom>
              <a:solidFill>
                <a:srgbClr val="F90133"/>
              </a:solidFill>
              <a:ln w="9525" cap="rnd">
                <a:noFill/>
                <a:round/>
                <a:headEnd type="none" w="sm" len="sm"/>
                <a:tailEnd type="none" w="sm" len="sm"/>
              </a:ln>
            </p:spPr>
            <p:txBody>
              <a:bodyPr/>
              <a:lstStyle/>
              <a:p>
                <a:endParaRPr lang="en-US"/>
              </a:p>
            </p:txBody>
          </p:sp>
          <p:sp>
            <p:nvSpPr>
              <p:cNvPr id="9322" name="Freeform 366"/>
              <p:cNvSpPr>
                <a:spLocks/>
              </p:cNvSpPr>
              <p:nvPr/>
            </p:nvSpPr>
            <p:spPr bwMode="auto">
              <a:xfrm>
                <a:off x="603" y="1914"/>
                <a:ext cx="18" cy="21"/>
              </a:xfrm>
              <a:custGeom>
                <a:avLst/>
                <a:gdLst>
                  <a:gd name="T0" fmla="*/ 10 w 18"/>
                  <a:gd name="T1" fmla="*/ 20 h 21"/>
                  <a:gd name="T2" fmla="*/ 14 w 18"/>
                  <a:gd name="T3" fmla="*/ 16 h 21"/>
                  <a:gd name="T4" fmla="*/ 15 w 18"/>
                  <a:gd name="T5" fmla="*/ 16 h 21"/>
                  <a:gd name="T6" fmla="*/ 17 w 18"/>
                  <a:gd name="T7" fmla="*/ 15 h 21"/>
                  <a:gd name="T8" fmla="*/ 17 w 18"/>
                  <a:gd name="T9" fmla="*/ 12 h 21"/>
                  <a:gd name="T10" fmla="*/ 17 w 18"/>
                  <a:gd name="T11" fmla="*/ 8 h 21"/>
                  <a:gd name="T12" fmla="*/ 14 w 18"/>
                  <a:gd name="T13" fmla="*/ 5 h 21"/>
                  <a:gd name="T14" fmla="*/ 12 w 18"/>
                  <a:gd name="T15" fmla="*/ 2 h 21"/>
                  <a:gd name="T16" fmla="*/ 10 w 18"/>
                  <a:gd name="T17" fmla="*/ 0 h 21"/>
                  <a:gd name="T18" fmla="*/ 7 w 18"/>
                  <a:gd name="T19" fmla="*/ 0 h 21"/>
                  <a:gd name="T20" fmla="*/ 6 w 18"/>
                  <a:gd name="T21" fmla="*/ 0 h 21"/>
                  <a:gd name="T22" fmla="*/ 5 w 18"/>
                  <a:gd name="T23" fmla="*/ 0 h 21"/>
                  <a:gd name="T24" fmla="*/ 1 w 18"/>
                  <a:gd name="T25" fmla="*/ 2 h 21"/>
                  <a:gd name="T26" fmla="*/ 0 w 18"/>
                  <a:gd name="T27" fmla="*/ 2 h 21"/>
                  <a:gd name="T28" fmla="*/ 0 w 18"/>
                  <a:gd name="T29" fmla="*/ 3 h 21"/>
                  <a:gd name="T30" fmla="*/ 0 w 18"/>
                  <a:gd name="T31" fmla="*/ 6 h 21"/>
                  <a:gd name="T32" fmla="*/ 0 w 18"/>
                  <a:gd name="T33" fmla="*/ 10 h 21"/>
                  <a:gd name="T34" fmla="*/ 1 w 18"/>
                  <a:gd name="T35" fmla="*/ 13 h 21"/>
                  <a:gd name="T36" fmla="*/ 3 w 18"/>
                  <a:gd name="T37" fmla="*/ 16 h 21"/>
                  <a:gd name="T38" fmla="*/ 6 w 18"/>
                  <a:gd name="T39" fmla="*/ 18 h 21"/>
                  <a:gd name="T40" fmla="*/ 8 w 18"/>
                  <a:gd name="T41" fmla="*/ 20 h 21"/>
                  <a:gd name="T42" fmla="*/ 9 w 18"/>
                  <a:gd name="T43" fmla="*/ 20 h 21"/>
                  <a:gd name="T44" fmla="*/ 10 w 18"/>
                  <a:gd name="T45" fmla="*/ 2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1"/>
                  <a:gd name="T71" fmla="*/ 18 w 1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1">
                    <a:moveTo>
                      <a:pt x="10" y="20"/>
                    </a:moveTo>
                    <a:lnTo>
                      <a:pt x="14" y="16"/>
                    </a:lnTo>
                    <a:lnTo>
                      <a:pt x="15" y="16"/>
                    </a:lnTo>
                    <a:lnTo>
                      <a:pt x="17" y="15"/>
                    </a:lnTo>
                    <a:lnTo>
                      <a:pt x="17" y="12"/>
                    </a:lnTo>
                    <a:lnTo>
                      <a:pt x="17" y="8"/>
                    </a:lnTo>
                    <a:lnTo>
                      <a:pt x="14" y="5"/>
                    </a:lnTo>
                    <a:lnTo>
                      <a:pt x="12" y="2"/>
                    </a:lnTo>
                    <a:lnTo>
                      <a:pt x="10" y="0"/>
                    </a:lnTo>
                    <a:lnTo>
                      <a:pt x="7" y="0"/>
                    </a:lnTo>
                    <a:lnTo>
                      <a:pt x="6" y="0"/>
                    </a:lnTo>
                    <a:lnTo>
                      <a:pt x="5" y="0"/>
                    </a:lnTo>
                    <a:lnTo>
                      <a:pt x="1" y="2"/>
                    </a:lnTo>
                    <a:lnTo>
                      <a:pt x="0" y="2"/>
                    </a:lnTo>
                    <a:lnTo>
                      <a:pt x="0" y="3"/>
                    </a:lnTo>
                    <a:lnTo>
                      <a:pt x="0" y="6"/>
                    </a:lnTo>
                    <a:lnTo>
                      <a:pt x="0" y="10"/>
                    </a:lnTo>
                    <a:lnTo>
                      <a:pt x="1" y="13"/>
                    </a:lnTo>
                    <a:lnTo>
                      <a:pt x="3" y="16"/>
                    </a:lnTo>
                    <a:lnTo>
                      <a:pt x="6" y="18"/>
                    </a:lnTo>
                    <a:lnTo>
                      <a:pt x="8" y="20"/>
                    </a:lnTo>
                    <a:lnTo>
                      <a:pt x="9" y="20"/>
                    </a:lnTo>
                    <a:lnTo>
                      <a:pt x="10" y="20"/>
                    </a:lnTo>
                  </a:path>
                </a:pathLst>
              </a:custGeom>
              <a:solidFill>
                <a:srgbClr val="000000"/>
              </a:solidFill>
              <a:ln w="9525" cap="rnd">
                <a:noFill/>
                <a:round/>
                <a:headEnd type="none" w="sm" len="sm"/>
                <a:tailEnd type="none" w="sm" len="sm"/>
              </a:ln>
            </p:spPr>
            <p:txBody>
              <a:bodyPr/>
              <a:lstStyle/>
              <a:p>
                <a:endParaRPr lang="en-US"/>
              </a:p>
            </p:txBody>
          </p:sp>
          <p:sp>
            <p:nvSpPr>
              <p:cNvPr id="9323" name="Freeform 367"/>
              <p:cNvSpPr>
                <a:spLocks/>
              </p:cNvSpPr>
              <p:nvPr/>
            </p:nvSpPr>
            <p:spPr bwMode="auto">
              <a:xfrm>
                <a:off x="603" y="1916"/>
                <a:ext cx="17" cy="19"/>
              </a:xfrm>
              <a:custGeom>
                <a:avLst/>
                <a:gdLst>
                  <a:gd name="T0" fmla="*/ 1 w 17"/>
                  <a:gd name="T1" fmla="*/ 11 h 19"/>
                  <a:gd name="T2" fmla="*/ 0 w 17"/>
                  <a:gd name="T3" fmla="*/ 7 h 19"/>
                  <a:gd name="T4" fmla="*/ 0 w 17"/>
                  <a:gd name="T5" fmla="*/ 4 h 19"/>
                  <a:gd name="T6" fmla="*/ 0 w 17"/>
                  <a:gd name="T7" fmla="*/ 1 h 19"/>
                  <a:gd name="T8" fmla="*/ 0 w 17"/>
                  <a:gd name="T9" fmla="*/ 0 h 19"/>
                  <a:gd name="T10" fmla="*/ 1 w 17"/>
                  <a:gd name="T11" fmla="*/ 0 h 19"/>
                  <a:gd name="T12" fmla="*/ 4 w 17"/>
                  <a:gd name="T13" fmla="*/ 0 h 19"/>
                  <a:gd name="T14" fmla="*/ 8 w 17"/>
                  <a:gd name="T15" fmla="*/ 0 h 19"/>
                  <a:gd name="T16" fmla="*/ 10 w 17"/>
                  <a:gd name="T17" fmla="*/ 2 h 19"/>
                  <a:gd name="T18" fmla="*/ 13 w 17"/>
                  <a:gd name="T19" fmla="*/ 5 h 19"/>
                  <a:gd name="T20" fmla="*/ 16 w 17"/>
                  <a:gd name="T21" fmla="*/ 9 h 19"/>
                  <a:gd name="T22" fmla="*/ 16 w 17"/>
                  <a:gd name="T23" fmla="*/ 12 h 19"/>
                  <a:gd name="T24" fmla="*/ 16 w 17"/>
                  <a:gd name="T25" fmla="*/ 15 h 19"/>
                  <a:gd name="T26" fmla="*/ 14 w 17"/>
                  <a:gd name="T27" fmla="*/ 16 h 19"/>
                  <a:gd name="T28" fmla="*/ 13 w 17"/>
                  <a:gd name="T29" fmla="*/ 18 h 19"/>
                  <a:gd name="T30" fmla="*/ 10 w 17"/>
                  <a:gd name="T31" fmla="*/ 18 h 19"/>
                  <a:gd name="T32" fmla="*/ 8 w 17"/>
                  <a:gd name="T33" fmla="*/ 16 h 19"/>
                  <a:gd name="T34" fmla="*/ 4 w 17"/>
                  <a:gd name="T35" fmla="*/ 14 h 19"/>
                  <a:gd name="T36" fmla="*/ 1 w 17"/>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 y="11"/>
                    </a:moveTo>
                    <a:lnTo>
                      <a:pt x="0" y="7"/>
                    </a:lnTo>
                    <a:lnTo>
                      <a:pt x="0" y="4"/>
                    </a:lnTo>
                    <a:lnTo>
                      <a:pt x="0" y="1"/>
                    </a:lnTo>
                    <a:lnTo>
                      <a:pt x="0" y="0"/>
                    </a:lnTo>
                    <a:lnTo>
                      <a:pt x="1" y="0"/>
                    </a:lnTo>
                    <a:lnTo>
                      <a:pt x="4" y="0"/>
                    </a:lnTo>
                    <a:lnTo>
                      <a:pt x="8" y="0"/>
                    </a:lnTo>
                    <a:lnTo>
                      <a:pt x="10" y="2"/>
                    </a:lnTo>
                    <a:lnTo>
                      <a:pt x="13" y="5"/>
                    </a:lnTo>
                    <a:lnTo>
                      <a:pt x="16" y="9"/>
                    </a:lnTo>
                    <a:lnTo>
                      <a:pt x="16" y="12"/>
                    </a:lnTo>
                    <a:lnTo>
                      <a:pt x="16" y="15"/>
                    </a:lnTo>
                    <a:lnTo>
                      <a:pt x="14" y="16"/>
                    </a:lnTo>
                    <a:lnTo>
                      <a:pt x="13" y="18"/>
                    </a:lnTo>
                    <a:lnTo>
                      <a:pt x="10" y="18"/>
                    </a:lnTo>
                    <a:lnTo>
                      <a:pt x="8" y="16"/>
                    </a:lnTo>
                    <a:lnTo>
                      <a:pt x="4" y="14"/>
                    </a:lnTo>
                    <a:lnTo>
                      <a:pt x="1" y="11"/>
                    </a:lnTo>
                  </a:path>
                </a:pathLst>
              </a:custGeom>
              <a:solidFill>
                <a:srgbClr val="666666"/>
              </a:solidFill>
              <a:ln w="9525" cap="rnd">
                <a:noFill/>
                <a:round/>
                <a:headEnd type="none" w="sm" len="sm"/>
                <a:tailEnd type="none" w="sm" len="sm"/>
              </a:ln>
            </p:spPr>
            <p:txBody>
              <a:bodyPr/>
              <a:lstStyle/>
              <a:p>
                <a:endParaRPr lang="en-US"/>
              </a:p>
            </p:txBody>
          </p:sp>
          <p:sp>
            <p:nvSpPr>
              <p:cNvPr id="9324" name="Freeform 368"/>
              <p:cNvSpPr>
                <a:spLocks/>
              </p:cNvSpPr>
              <p:nvPr/>
            </p:nvSpPr>
            <p:spPr bwMode="auto">
              <a:xfrm>
                <a:off x="111" y="1464"/>
                <a:ext cx="60" cy="332"/>
              </a:xfrm>
              <a:custGeom>
                <a:avLst/>
                <a:gdLst>
                  <a:gd name="T0" fmla="*/ 59 w 60"/>
                  <a:gd name="T1" fmla="*/ 331 h 332"/>
                  <a:gd name="T2" fmla="*/ 50 w 60"/>
                  <a:gd name="T3" fmla="*/ 327 h 332"/>
                  <a:gd name="T4" fmla="*/ 43 w 60"/>
                  <a:gd name="T5" fmla="*/ 324 h 332"/>
                  <a:gd name="T6" fmla="*/ 37 w 60"/>
                  <a:gd name="T7" fmla="*/ 321 h 332"/>
                  <a:gd name="T8" fmla="*/ 31 w 60"/>
                  <a:gd name="T9" fmla="*/ 318 h 332"/>
                  <a:gd name="T10" fmla="*/ 21 w 60"/>
                  <a:gd name="T11" fmla="*/ 311 h 332"/>
                  <a:gd name="T12" fmla="*/ 17 w 60"/>
                  <a:gd name="T13" fmla="*/ 308 h 332"/>
                  <a:gd name="T14" fmla="*/ 13 w 60"/>
                  <a:gd name="T15" fmla="*/ 304 h 332"/>
                  <a:gd name="T16" fmla="*/ 7 w 60"/>
                  <a:gd name="T17" fmla="*/ 298 h 332"/>
                  <a:gd name="T18" fmla="*/ 2 w 60"/>
                  <a:gd name="T19" fmla="*/ 291 h 332"/>
                  <a:gd name="T20" fmla="*/ 1 w 60"/>
                  <a:gd name="T21" fmla="*/ 287 h 332"/>
                  <a:gd name="T22" fmla="*/ 0 w 60"/>
                  <a:gd name="T23" fmla="*/ 284 h 332"/>
                  <a:gd name="T24" fmla="*/ 0 w 60"/>
                  <a:gd name="T25" fmla="*/ 278 h 332"/>
                  <a:gd name="T26" fmla="*/ 0 w 60"/>
                  <a:gd name="T27" fmla="*/ 0 h 332"/>
                  <a:gd name="T28" fmla="*/ 57 w 60"/>
                  <a:gd name="T29" fmla="*/ 0 h 332"/>
                  <a:gd name="T30" fmla="*/ 59 w 60"/>
                  <a:gd name="T31" fmla="*/ 331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32"/>
                  <a:gd name="T50" fmla="*/ 60 w 60"/>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32">
                    <a:moveTo>
                      <a:pt x="59" y="331"/>
                    </a:moveTo>
                    <a:lnTo>
                      <a:pt x="50" y="327"/>
                    </a:lnTo>
                    <a:lnTo>
                      <a:pt x="43" y="324"/>
                    </a:lnTo>
                    <a:lnTo>
                      <a:pt x="37" y="321"/>
                    </a:lnTo>
                    <a:lnTo>
                      <a:pt x="31" y="318"/>
                    </a:lnTo>
                    <a:lnTo>
                      <a:pt x="21" y="311"/>
                    </a:lnTo>
                    <a:lnTo>
                      <a:pt x="17" y="308"/>
                    </a:lnTo>
                    <a:lnTo>
                      <a:pt x="13" y="304"/>
                    </a:lnTo>
                    <a:lnTo>
                      <a:pt x="7" y="298"/>
                    </a:lnTo>
                    <a:lnTo>
                      <a:pt x="2" y="291"/>
                    </a:lnTo>
                    <a:lnTo>
                      <a:pt x="1" y="287"/>
                    </a:lnTo>
                    <a:lnTo>
                      <a:pt x="0" y="284"/>
                    </a:lnTo>
                    <a:lnTo>
                      <a:pt x="0" y="278"/>
                    </a:lnTo>
                    <a:lnTo>
                      <a:pt x="0" y="0"/>
                    </a:lnTo>
                    <a:lnTo>
                      <a:pt x="57" y="0"/>
                    </a:lnTo>
                    <a:lnTo>
                      <a:pt x="59" y="331"/>
                    </a:lnTo>
                  </a:path>
                </a:pathLst>
              </a:custGeom>
              <a:solidFill>
                <a:srgbClr val="CCCCCC"/>
              </a:solidFill>
              <a:ln w="9525" cap="rnd">
                <a:noFill/>
                <a:round/>
                <a:headEnd type="none" w="sm" len="sm"/>
                <a:tailEnd type="none" w="sm" len="sm"/>
              </a:ln>
            </p:spPr>
            <p:txBody>
              <a:bodyPr/>
              <a:lstStyle/>
              <a:p>
                <a:endParaRPr lang="en-US"/>
              </a:p>
            </p:txBody>
          </p:sp>
          <p:sp>
            <p:nvSpPr>
              <p:cNvPr id="9325" name="Oval 369"/>
              <p:cNvSpPr>
                <a:spLocks noChangeArrowheads="1"/>
              </p:cNvSpPr>
              <p:nvPr/>
            </p:nvSpPr>
            <p:spPr bwMode="auto">
              <a:xfrm>
                <a:off x="211" y="1370"/>
                <a:ext cx="16" cy="16"/>
              </a:xfrm>
              <a:prstGeom prst="ellipse">
                <a:avLst/>
              </a:prstGeom>
              <a:solidFill>
                <a:srgbClr val="000000"/>
              </a:solidFill>
              <a:ln w="9525">
                <a:noFill/>
                <a:round/>
                <a:headEnd/>
                <a:tailEnd/>
              </a:ln>
            </p:spPr>
            <p:txBody>
              <a:bodyPr wrap="none" anchor="ctr"/>
              <a:lstStyle/>
              <a:p>
                <a:endParaRPr lang="en-US"/>
              </a:p>
            </p:txBody>
          </p:sp>
          <p:sp>
            <p:nvSpPr>
              <p:cNvPr id="9326" name="Freeform 370"/>
              <p:cNvSpPr>
                <a:spLocks/>
              </p:cNvSpPr>
              <p:nvPr/>
            </p:nvSpPr>
            <p:spPr bwMode="auto">
              <a:xfrm>
                <a:off x="222" y="1372"/>
                <a:ext cx="107" cy="113"/>
              </a:xfrm>
              <a:custGeom>
                <a:avLst/>
                <a:gdLst>
                  <a:gd name="T0" fmla="*/ 58 w 107"/>
                  <a:gd name="T1" fmla="*/ 28 h 113"/>
                  <a:gd name="T2" fmla="*/ 69 w 107"/>
                  <a:gd name="T3" fmla="*/ 32 h 113"/>
                  <a:gd name="T4" fmla="*/ 73 w 107"/>
                  <a:gd name="T5" fmla="*/ 35 h 113"/>
                  <a:gd name="T6" fmla="*/ 77 w 107"/>
                  <a:gd name="T7" fmla="*/ 37 h 113"/>
                  <a:gd name="T8" fmla="*/ 81 w 107"/>
                  <a:gd name="T9" fmla="*/ 40 h 113"/>
                  <a:gd name="T10" fmla="*/ 85 w 107"/>
                  <a:gd name="T11" fmla="*/ 44 h 113"/>
                  <a:gd name="T12" fmla="*/ 92 w 107"/>
                  <a:gd name="T13" fmla="*/ 49 h 113"/>
                  <a:gd name="T14" fmla="*/ 95 w 107"/>
                  <a:gd name="T15" fmla="*/ 53 h 113"/>
                  <a:gd name="T16" fmla="*/ 98 w 107"/>
                  <a:gd name="T17" fmla="*/ 58 h 113"/>
                  <a:gd name="T18" fmla="*/ 100 w 107"/>
                  <a:gd name="T19" fmla="*/ 62 h 113"/>
                  <a:gd name="T20" fmla="*/ 102 w 107"/>
                  <a:gd name="T21" fmla="*/ 64 h 113"/>
                  <a:gd name="T22" fmla="*/ 104 w 107"/>
                  <a:gd name="T23" fmla="*/ 68 h 113"/>
                  <a:gd name="T24" fmla="*/ 106 w 107"/>
                  <a:gd name="T25" fmla="*/ 74 h 113"/>
                  <a:gd name="T26" fmla="*/ 106 w 107"/>
                  <a:gd name="T27" fmla="*/ 78 h 113"/>
                  <a:gd name="T28" fmla="*/ 106 w 107"/>
                  <a:gd name="T29" fmla="*/ 81 h 113"/>
                  <a:gd name="T30" fmla="*/ 106 w 107"/>
                  <a:gd name="T31" fmla="*/ 90 h 113"/>
                  <a:gd name="T32" fmla="*/ 103 w 107"/>
                  <a:gd name="T33" fmla="*/ 96 h 113"/>
                  <a:gd name="T34" fmla="*/ 101 w 107"/>
                  <a:gd name="T35" fmla="*/ 101 h 113"/>
                  <a:gd name="T36" fmla="*/ 99 w 107"/>
                  <a:gd name="T37" fmla="*/ 104 h 113"/>
                  <a:gd name="T38" fmla="*/ 94 w 107"/>
                  <a:gd name="T39" fmla="*/ 112 h 113"/>
                  <a:gd name="T40" fmla="*/ 0 w 107"/>
                  <a:gd name="T41" fmla="*/ 4 h 113"/>
                  <a:gd name="T42" fmla="*/ 0 w 107"/>
                  <a:gd name="T43" fmla="*/ 3 h 113"/>
                  <a:gd name="T44" fmla="*/ 1 w 107"/>
                  <a:gd name="T45" fmla="*/ 3 h 113"/>
                  <a:gd name="T46" fmla="*/ 2 w 107"/>
                  <a:gd name="T47" fmla="*/ 2 h 113"/>
                  <a:gd name="T48" fmla="*/ 2 w 107"/>
                  <a:gd name="T49" fmla="*/ 0 h 113"/>
                  <a:gd name="T50" fmla="*/ 2 w 107"/>
                  <a:gd name="T51" fmla="*/ 0 h 113"/>
                  <a:gd name="T52" fmla="*/ 58 w 107"/>
                  <a:gd name="T53" fmla="*/ 28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113"/>
                  <a:gd name="T83" fmla="*/ 107 w 107"/>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113">
                    <a:moveTo>
                      <a:pt x="58" y="28"/>
                    </a:moveTo>
                    <a:lnTo>
                      <a:pt x="69" y="32"/>
                    </a:lnTo>
                    <a:lnTo>
                      <a:pt x="73" y="35"/>
                    </a:lnTo>
                    <a:lnTo>
                      <a:pt x="77" y="37"/>
                    </a:lnTo>
                    <a:lnTo>
                      <a:pt x="81" y="40"/>
                    </a:lnTo>
                    <a:lnTo>
                      <a:pt x="85" y="44"/>
                    </a:lnTo>
                    <a:lnTo>
                      <a:pt x="92" y="49"/>
                    </a:lnTo>
                    <a:lnTo>
                      <a:pt x="95" y="53"/>
                    </a:lnTo>
                    <a:lnTo>
                      <a:pt x="98" y="58"/>
                    </a:lnTo>
                    <a:lnTo>
                      <a:pt x="100" y="62"/>
                    </a:lnTo>
                    <a:lnTo>
                      <a:pt x="102" y="64"/>
                    </a:lnTo>
                    <a:lnTo>
                      <a:pt x="104" y="68"/>
                    </a:lnTo>
                    <a:lnTo>
                      <a:pt x="106" y="74"/>
                    </a:lnTo>
                    <a:lnTo>
                      <a:pt x="106" y="78"/>
                    </a:lnTo>
                    <a:lnTo>
                      <a:pt x="106" y="81"/>
                    </a:lnTo>
                    <a:lnTo>
                      <a:pt x="106" y="90"/>
                    </a:lnTo>
                    <a:lnTo>
                      <a:pt x="103" y="96"/>
                    </a:lnTo>
                    <a:lnTo>
                      <a:pt x="101" y="101"/>
                    </a:lnTo>
                    <a:lnTo>
                      <a:pt x="99" y="104"/>
                    </a:lnTo>
                    <a:lnTo>
                      <a:pt x="94" y="112"/>
                    </a:lnTo>
                    <a:lnTo>
                      <a:pt x="0" y="4"/>
                    </a:lnTo>
                    <a:lnTo>
                      <a:pt x="0" y="3"/>
                    </a:lnTo>
                    <a:lnTo>
                      <a:pt x="1" y="3"/>
                    </a:lnTo>
                    <a:lnTo>
                      <a:pt x="2" y="2"/>
                    </a:lnTo>
                    <a:lnTo>
                      <a:pt x="2" y="0"/>
                    </a:lnTo>
                    <a:lnTo>
                      <a:pt x="58" y="28"/>
                    </a:lnTo>
                  </a:path>
                </a:pathLst>
              </a:custGeom>
              <a:solidFill>
                <a:srgbClr val="999999"/>
              </a:solidFill>
              <a:ln w="9525" cap="rnd">
                <a:noFill/>
                <a:round/>
                <a:headEnd type="none" w="sm" len="sm"/>
                <a:tailEnd type="none" w="sm" len="sm"/>
              </a:ln>
            </p:spPr>
            <p:txBody>
              <a:bodyPr/>
              <a:lstStyle/>
              <a:p>
                <a:endParaRPr lang="en-US"/>
              </a:p>
            </p:txBody>
          </p:sp>
          <p:sp>
            <p:nvSpPr>
              <p:cNvPr id="9327" name="Freeform 371"/>
              <p:cNvSpPr>
                <a:spLocks/>
              </p:cNvSpPr>
              <p:nvPr/>
            </p:nvSpPr>
            <p:spPr bwMode="auto">
              <a:xfrm>
                <a:off x="108" y="1372"/>
                <a:ext cx="108" cy="109"/>
              </a:xfrm>
              <a:custGeom>
                <a:avLst/>
                <a:gdLst>
                  <a:gd name="T0" fmla="*/ 8 w 108"/>
                  <a:gd name="T1" fmla="*/ 108 h 109"/>
                  <a:gd name="T2" fmla="*/ 4 w 108"/>
                  <a:gd name="T3" fmla="*/ 101 h 109"/>
                  <a:gd name="T4" fmla="*/ 1 w 108"/>
                  <a:gd name="T5" fmla="*/ 95 h 109"/>
                  <a:gd name="T6" fmla="*/ 0 w 108"/>
                  <a:gd name="T7" fmla="*/ 88 h 109"/>
                  <a:gd name="T8" fmla="*/ 0 w 108"/>
                  <a:gd name="T9" fmla="*/ 81 h 109"/>
                  <a:gd name="T10" fmla="*/ 0 w 108"/>
                  <a:gd name="T11" fmla="*/ 73 h 109"/>
                  <a:gd name="T12" fmla="*/ 2 w 108"/>
                  <a:gd name="T13" fmla="*/ 66 h 109"/>
                  <a:gd name="T14" fmla="*/ 4 w 108"/>
                  <a:gd name="T15" fmla="*/ 63 h 109"/>
                  <a:gd name="T16" fmla="*/ 6 w 108"/>
                  <a:gd name="T17" fmla="*/ 58 h 109"/>
                  <a:gd name="T18" fmla="*/ 11 w 108"/>
                  <a:gd name="T19" fmla="*/ 52 h 109"/>
                  <a:gd name="T20" fmla="*/ 18 w 108"/>
                  <a:gd name="T21" fmla="*/ 46 h 109"/>
                  <a:gd name="T22" fmla="*/ 25 w 108"/>
                  <a:gd name="T23" fmla="*/ 40 h 109"/>
                  <a:gd name="T24" fmla="*/ 33 w 108"/>
                  <a:gd name="T25" fmla="*/ 35 h 109"/>
                  <a:gd name="T26" fmla="*/ 42 w 108"/>
                  <a:gd name="T27" fmla="*/ 29 h 109"/>
                  <a:gd name="T28" fmla="*/ 104 w 108"/>
                  <a:gd name="T29" fmla="*/ 0 h 109"/>
                  <a:gd name="T30" fmla="*/ 103 w 108"/>
                  <a:gd name="T31" fmla="*/ 0 h 109"/>
                  <a:gd name="T32" fmla="*/ 102 w 108"/>
                  <a:gd name="T33" fmla="*/ 1 h 109"/>
                  <a:gd name="T34" fmla="*/ 103 w 108"/>
                  <a:gd name="T35" fmla="*/ 2 h 109"/>
                  <a:gd name="T36" fmla="*/ 103 w 108"/>
                  <a:gd name="T37" fmla="*/ 3 h 109"/>
                  <a:gd name="T38" fmla="*/ 104 w 108"/>
                  <a:gd name="T39" fmla="*/ 4 h 109"/>
                  <a:gd name="T40" fmla="*/ 107 w 108"/>
                  <a:gd name="T41" fmla="*/ 5 h 109"/>
                  <a:gd name="T42" fmla="*/ 8 w 108"/>
                  <a:gd name="T43" fmla="*/ 10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09"/>
                  <a:gd name="T68" fmla="*/ 108 w 108"/>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09">
                    <a:moveTo>
                      <a:pt x="8" y="108"/>
                    </a:moveTo>
                    <a:lnTo>
                      <a:pt x="4" y="101"/>
                    </a:lnTo>
                    <a:lnTo>
                      <a:pt x="1" y="95"/>
                    </a:lnTo>
                    <a:lnTo>
                      <a:pt x="0" y="88"/>
                    </a:lnTo>
                    <a:lnTo>
                      <a:pt x="0" y="81"/>
                    </a:lnTo>
                    <a:lnTo>
                      <a:pt x="0" y="73"/>
                    </a:lnTo>
                    <a:lnTo>
                      <a:pt x="2" y="66"/>
                    </a:lnTo>
                    <a:lnTo>
                      <a:pt x="4" y="63"/>
                    </a:lnTo>
                    <a:lnTo>
                      <a:pt x="6" y="58"/>
                    </a:lnTo>
                    <a:lnTo>
                      <a:pt x="11" y="52"/>
                    </a:lnTo>
                    <a:lnTo>
                      <a:pt x="18" y="46"/>
                    </a:lnTo>
                    <a:lnTo>
                      <a:pt x="25" y="40"/>
                    </a:lnTo>
                    <a:lnTo>
                      <a:pt x="33" y="35"/>
                    </a:lnTo>
                    <a:lnTo>
                      <a:pt x="42" y="29"/>
                    </a:lnTo>
                    <a:lnTo>
                      <a:pt x="104" y="0"/>
                    </a:lnTo>
                    <a:lnTo>
                      <a:pt x="103" y="0"/>
                    </a:lnTo>
                    <a:lnTo>
                      <a:pt x="102" y="1"/>
                    </a:lnTo>
                    <a:lnTo>
                      <a:pt x="103" y="2"/>
                    </a:lnTo>
                    <a:lnTo>
                      <a:pt x="103" y="3"/>
                    </a:lnTo>
                    <a:lnTo>
                      <a:pt x="104" y="4"/>
                    </a:lnTo>
                    <a:lnTo>
                      <a:pt x="107" y="5"/>
                    </a:lnTo>
                    <a:lnTo>
                      <a:pt x="8" y="108"/>
                    </a:lnTo>
                  </a:path>
                </a:pathLst>
              </a:custGeom>
              <a:solidFill>
                <a:srgbClr val="B3B3B3"/>
              </a:solidFill>
              <a:ln w="9525" cap="rnd">
                <a:noFill/>
                <a:round/>
                <a:headEnd type="none" w="sm" len="sm"/>
                <a:tailEnd type="none" w="sm" len="sm"/>
              </a:ln>
            </p:spPr>
            <p:txBody>
              <a:bodyPr/>
              <a:lstStyle/>
              <a:p>
                <a:endParaRPr lang="en-US"/>
              </a:p>
            </p:txBody>
          </p:sp>
          <p:sp>
            <p:nvSpPr>
              <p:cNvPr id="9328" name="Freeform 372"/>
              <p:cNvSpPr>
                <a:spLocks/>
              </p:cNvSpPr>
              <p:nvPr/>
            </p:nvSpPr>
            <p:spPr bwMode="auto">
              <a:xfrm>
                <a:off x="117" y="1378"/>
                <a:ext cx="102" cy="144"/>
              </a:xfrm>
              <a:custGeom>
                <a:avLst/>
                <a:gdLst>
                  <a:gd name="T0" fmla="*/ 97 w 102"/>
                  <a:gd name="T1" fmla="*/ 0 h 144"/>
                  <a:gd name="T2" fmla="*/ 101 w 102"/>
                  <a:gd name="T3" fmla="*/ 0 h 144"/>
                  <a:gd name="T4" fmla="*/ 101 w 102"/>
                  <a:gd name="T5" fmla="*/ 143 h 144"/>
                  <a:gd name="T6" fmla="*/ 83 w 102"/>
                  <a:gd name="T7" fmla="*/ 141 h 144"/>
                  <a:gd name="T8" fmla="*/ 75 w 102"/>
                  <a:gd name="T9" fmla="*/ 140 h 144"/>
                  <a:gd name="T10" fmla="*/ 67 w 102"/>
                  <a:gd name="T11" fmla="*/ 139 h 144"/>
                  <a:gd name="T12" fmla="*/ 52 w 102"/>
                  <a:gd name="T13" fmla="*/ 135 h 144"/>
                  <a:gd name="T14" fmla="*/ 39 w 102"/>
                  <a:gd name="T15" fmla="*/ 130 h 144"/>
                  <a:gd name="T16" fmla="*/ 32 w 102"/>
                  <a:gd name="T17" fmla="*/ 128 h 144"/>
                  <a:gd name="T18" fmla="*/ 26 w 102"/>
                  <a:gd name="T19" fmla="*/ 124 h 144"/>
                  <a:gd name="T20" fmla="*/ 21 w 102"/>
                  <a:gd name="T21" fmla="*/ 121 h 144"/>
                  <a:gd name="T22" fmla="*/ 15 w 102"/>
                  <a:gd name="T23" fmla="*/ 117 h 144"/>
                  <a:gd name="T24" fmla="*/ 10 w 102"/>
                  <a:gd name="T25" fmla="*/ 114 h 144"/>
                  <a:gd name="T26" fmla="*/ 6 w 102"/>
                  <a:gd name="T27" fmla="*/ 109 h 144"/>
                  <a:gd name="T28" fmla="*/ 2 w 102"/>
                  <a:gd name="T29" fmla="*/ 105 h 144"/>
                  <a:gd name="T30" fmla="*/ 0 w 102"/>
                  <a:gd name="T31" fmla="*/ 101 h 144"/>
                  <a:gd name="T32" fmla="*/ 97 w 10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4"/>
                  <a:gd name="T53" fmla="*/ 102 w 1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4">
                    <a:moveTo>
                      <a:pt x="97" y="0"/>
                    </a:moveTo>
                    <a:lnTo>
                      <a:pt x="101" y="0"/>
                    </a:lnTo>
                    <a:lnTo>
                      <a:pt x="101" y="143"/>
                    </a:lnTo>
                    <a:lnTo>
                      <a:pt x="83" y="141"/>
                    </a:lnTo>
                    <a:lnTo>
                      <a:pt x="75" y="140"/>
                    </a:lnTo>
                    <a:lnTo>
                      <a:pt x="67" y="139"/>
                    </a:lnTo>
                    <a:lnTo>
                      <a:pt x="52" y="135"/>
                    </a:lnTo>
                    <a:lnTo>
                      <a:pt x="39" y="130"/>
                    </a:lnTo>
                    <a:lnTo>
                      <a:pt x="32" y="128"/>
                    </a:lnTo>
                    <a:lnTo>
                      <a:pt x="26" y="124"/>
                    </a:lnTo>
                    <a:lnTo>
                      <a:pt x="21" y="121"/>
                    </a:lnTo>
                    <a:lnTo>
                      <a:pt x="15" y="117"/>
                    </a:lnTo>
                    <a:lnTo>
                      <a:pt x="10" y="114"/>
                    </a:lnTo>
                    <a:lnTo>
                      <a:pt x="6" y="109"/>
                    </a:lnTo>
                    <a:lnTo>
                      <a:pt x="2" y="105"/>
                    </a:lnTo>
                    <a:lnTo>
                      <a:pt x="0" y="101"/>
                    </a:lnTo>
                    <a:lnTo>
                      <a:pt x="97" y="0"/>
                    </a:lnTo>
                  </a:path>
                </a:pathLst>
              </a:custGeom>
              <a:solidFill>
                <a:srgbClr val="E6E6E6"/>
              </a:solidFill>
              <a:ln w="9525" cap="rnd">
                <a:noFill/>
                <a:round/>
                <a:headEnd type="none" w="sm" len="sm"/>
                <a:tailEnd type="none" w="sm" len="sm"/>
              </a:ln>
            </p:spPr>
            <p:txBody>
              <a:bodyPr/>
              <a:lstStyle/>
              <a:p>
                <a:endParaRPr lang="en-US"/>
              </a:p>
            </p:txBody>
          </p:sp>
          <p:sp>
            <p:nvSpPr>
              <p:cNvPr id="9329" name="Freeform 373"/>
              <p:cNvSpPr>
                <a:spLocks/>
              </p:cNvSpPr>
              <p:nvPr/>
            </p:nvSpPr>
            <p:spPr bwMode="auto">
              <a:xfrm>
                <a:off x="218" y="1378"/>
                <a:ext cx="101" cy="144"/>
              </a:xfrm>
              <a:custGeom>
                <a:avLst/>
                <a:gdLst>
                  <a:gd name="T0" fmla="*/ 100 w 101"/>
                  <a:gd name="T1" fmla="*/ 104 h 144"/>
                  <a:gd name="T2" fmla="*/ 95 w 101"/>
                  <a:gd name="T3" fmla="*/ 108 h 144"/>
                  <a:gd name="T4" fmla="*/ 91 w 101"/>
                  <a:gd name="T5" fmla="*/ 113 h 144"/>
                  <a:gd name="T6" fmla="*/ 86 w 101"/>
                  <a:gd name="T7" fmla="*/ 116 h 144"/>
                  <a:gd name="T8" fmla="*/ 81 w 101"/>
                  <a:gd name="T9" fmla="*/ 119 h 144"/>
                  <a:gd name="T10" fmla="*/ 76 w 101"/>
                  <a:gd name="T11" fmla="*/ 123 h 144"/>
                  <a:gd name="T12" fmla="*/ 72 w 101"/>
                  <a:gd name="T13" fmla="*/ 127 h 144"/>
                  <a:gd name="T14" fmla="*/ 60 w 101"/>
                  <a:gd name="T15" fmla="*/ 131 h 144"/>
                  <a:gd name="T16" fmla="*/ 53 w 101"/>
                  <a:gd name="T17" fmla="*/ 134 h 144"/>
                  <a:gd name="T18" fmla="*/ 46 w 101"/>
                  <a:gd name="T19" fmla="*/ 136 h 144"/>
                  <a:gd name="T20" fmla="*/ 38 w 101"/>
                  <a:gd name="T21" fmla="*/ 137 h 144"/>
                  <a:gd name="T22" fmla="*/ 31 w 101"/>
                  <a:gd name="T23" fmla="*/ 139 h 144"/>
                  <a:gd name="T24" fmla="*/ 23 w 101"/>
                  <a:gd name="T25" fmla="*/ 140 h 144"/>
                  <a:gd name="T26" fmla="*/ 15 w 101"/>
                  <a:gd name="T27" fmla="*/ 141 h 144"/>
                  <a:gd name="T28" fmla="*/ 0 w 101"/>
                  <a:gd name="T29" fmla="*/ 143 h 144"/>
                  <a:gd name="T30" fmla="*/ 0 w 101"/>
                  <a:gd name="T31" fmla="*/ 0 h 144"/>
                  <a:gd name="T32" fmla="*/ 1 w 101"/>
                  <a:gd name="T33" fmla="*/ 0 h 144"/>
                  <a:gd name="T34" fmla="*/ 3 w 101"/>
                  <a:gd name="T35" fmla="*/ 0 h 144"/>
                  <a:gd name="T36" fmla="*/ 100 w 101"/>
                  <a:gd name="T37" fmla="*/ 10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44"/>
                  <a:gd name="T59" fmla="*/ 101 w 10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44">
                    <a:moveTo>
                      <a:pt x="100" y="104"/>
                    </a:moveTo>
                    <a:lnTo>
                      <a:pt x="95" y="108"/>
                    </a:lnTo>
                    <a:lnTo>
                      <a:pt x="91" y="113"/>
                    </a:lnTo>
                    <a:lnTo>
                      <a:pt x="86" y="116"/>
                    </a:lnTo>
                    <a:lnTo>
                      <a:pt x="81" y="119"/>
                    </a:lnTo>
                    <a:lnTo>
                      <a:pt x="76" y="123"/>
                    </a:lnTo>
                    <a:lnTo>
                      <a:pt x="72" y="127"/>
                    </a:lnTo>
                    <a:lnTo>
                      <a:pt x="60" y="131"/>
                    </a:lnTo>
                    <a:lnTo>
                      <a:pt x="53" y="134"/>
                    </a:lnTo>
                    <a:lnTo>
                      <a:pt x="46" y="136"/>
                    </a:lnTo>
                    <a:lnTo>
                      <a:pt x="38" y="137"/>
                    </a:lnTo>
                    <a:lnTo>
                      <a:pt x="31" y="139"/>
                    </a:lnTo>
                    <a:lnTo>
                      <a:pt x="23" y="140"/>
                    </a:lnTo>
                    <a:lnTo>
                      <a:pt x="15" y="141"/>
                    </a:lnTo>
                    <a:lnTo>
                      <a:pt x="0" y="143"/>
                    </a:lnTo>
                    <a:lnTo>
                      <a:pt x="0" y="0"/>
                    </a:lnTo>
                    <a:lnTo>
                      <a:pt x="1" y="0"/>
                    </a:lnTo>
                    <a:lnTo>
                      <a:pt x="3" y="0"/>
                    </a:lnTo>
                    <a:lnTo>
                      <a:pt x="100" y="104"/>
                    </a:lnTo>
                  </a:path>
                </a:pathLst>
              </a:custGeom>
              <a:solidFill>
                <a:srgbClr val="CCCCCC"/>
              </a:solidFill>
              <a:ln w="9525" cap="rnd">
                <a:noFill/>
                <a:round/>
                <a:headEnd type="none" w="sm" len="sm"/>
                <a:tailEnd type="none" w="sm" len="sm"/>
              </a:ln>
            </p:spPr>
            <p:txBody>
              <a:bodyPr/>
              <a:lstStyle/>
              <a:p>
                <a:endParaRPr lang="en-US"/>
              </a:p>
            </p:txBody>
          </p:sp>
        </p:grpSp>
        <p:sp>
          <p:nvSpPr>
            <p:cNvPr id="8200" name="TextBox 2325"/>
            <p:cNvSpPr txBox="1">
              <a:spLocks noChangeArrowheads="1"/>
            </p:cNvSpPr>
            <p:nvPr/>
          </p:nvSpPr>
          <p:spPr bwMode="auto">
            <a:xfrm>
              <a:off x="0" y="3048000"/>
              <a:ext cx="2321020" cy="3693319"/>
            </a:xfrm>
            <a:prstGeom prst="rect">
              <a:avLst/>
            </a:prstGeom>
            <a:noFill/>
            <a:ln w="9525">
              <a:noFill/>
              <a:miter lim="800000"/>
              <a:headEnd/>
              <a:tailEnd/>
            </a:ln>
          </p:spPr>
          <p:txBody>
            <a:bodyPr wrap="none">
              <a:spAutoFit/>
            </a:bodyPr>
            <a:lstStyle/>
            <a:p>
              <a:pPr algn="l"/>
              <a:r>
                <a:rPr lang="en-US" dirty="0" err="1">
                  <a:solidFill>
                    <a:srgbClr val="92D050"/>
                  </a:solidFill>
                </a:rPr>
                <a:t>Schmolz&amp;Bickenbach</a:t>
              </a:r>
              <a:endParaRPr lang="en-US" dirty="0">
                <a:solidFill>
                  <a:srgbClr val="92D050"/>
                </a:solidFill>
              </a:endParaRPr>
            </a:p>
            <a:p>
              <a:pPr algn="l"/>
              <a:r>
                <a:rPr lang="en-US" dirty="0" err="1" smtClean="0">
                  <a:solidFill>
                    <a:srgbClr val="92D050"/>
                  </a:solidFill>
                </a:rPr>
                <a:t>Bollinghaus</a:t>
              </a:r>
              <a:endParaRPr lang="en-US" dirty="0">
                <a:solidFill>
                  <a:srgbClr val="92D050"/>
                </a:solidFill>
              </a:endParaRPr>
            </a:p>
            <a:p>
              <a:pPr algn="l"/>
              <a:r>
                <a:rPr lang="en-US" dirty="0" smtClean="0">
                  <a:solidFill>
                    <a:srgbClr val="92D050"/>
                  </a:solidFill>
                </a:rPr>
                <a:t>BGH</a:t>
              </a:r>
            </a:p>
            <a:p>
              <a:pPr algn="l"/>
              <a:r>
                <a:rPr lang="en-US" dirty="0" smtClean="0">
                  <a:solidFill>
                    <a:srgbClr val="92D050"/>
                  </a:solidFill>
                </a:rPr>
                <a:t>Italfond</a:t>
              </a:r>
              <a:endParaRPr lang="en-US" dirty="0">
                <a:solidFill>
                  <a:srgbClr val="92D050"/>
                </a:solidFill>
              </a:endParaRPr>
            </a:p>
            <a:p>
              <a:pPr algn="l"/>
              <a:r>
                <a:rPr lang="en-US" dirty="0" err="1" smtClean="0">
                  <a:solidFill>
                    <a:srgbClr val="92D050"/>
                  </a:solidFill>
                </a:rPr>
                <a:t>Lucchini</a:t>
              </a:r>
              <a:endParaRPr lang="en-US" dirty="0" smtClean="0">
                <a:solidFill>
                  <a:srgbClr val="92D050"/>
                </a:solidFill>
              </a:endParaRPr>
            </a:p>
            <a:p>
              <a:pPr algn="l"/>
              <a:r>
                <a:rPr lang="en-US" dirty="0" err="1" smtClean="0">
                  <a:solidFill>
                    <a:srgbClr val="92D050"/>
                  </a:solidFill>
                </a:rPr>
                <a:t>Roda</a:t>
              </a:r>
              <a:endParaRPr lang="en-US" dirty="0" smtClean="0">
                <a:solidFill>
                  <a:srgbClr val="92D050"/>
                </a:solidFill>
              </a:endParaRPr>
            </a:p>
            <a:p>
              <a:pPr algn="l"/>
              <a:r>
                <a:rPr lang="en-US" dirty="0" err="1" smtClean="0">
                  <a:solidFill>
                    <a:srgbClr val="92D050"/>
                  </a:solidFill>
                </a:rPr>
                <a:t>Valbruna</a:t>
              </a:r>
              <a:endParaRPr lang="en-US" dirty="0" smtClean="0">
                <a:solidFill>
                  <a:srgbClr val="92D050"/>
                </a:solidFill>
              </a:endParaRPr>
            </a:p>
            <a:p>
              <a:pPr algn="l"/>
              <a:r>
                <a:rPr lang="en-US" dirty="0" smtClean="0"/>
                <a:t>Gloria</a:t>
              </a:r>
              <a:endParaRPr lang="en-US" dirty="0"/>
            </a:p>
            <a:p>
              <a:pPr algn="l"/>
              <a:r>
                <a:rPr lang="en-US" dirty="0"/>
                <a:t>Venus Wire</a:t>
              </a:r>
            </a:p>
            <a:p>
              <a:pPr algn="l"/>
              <a:r>
                <a:rPr lang="en-US" dirty="0"/>
                <a:t>DSS</a:t>
              </a:r>
            </a:p>
            <a:p>
              <a:pPr algn="l"/>
              <a:r>
                <a:rPr lang="en-US" dirty="0" err="1" smtClean="0"/>
                <a:t>Walsin</a:t>
              </a:r>
              <a:endParaRPr lang="en-US" dirty="0"/>
            </a:p>
            <a:p>
              <a:pPr algn="l"/>
              <a:endParaRPr lang="en-US" dirty="0">
                <a:solidFill>
                  <a:srgbClr val="FF0000"/>
                </a:solidFill>
              </a:endParaRPr>
            </a:p>
            <a:p>
              <a:pPr algn="l"/>
              <a:endParaRPr lang="en-US" dirty="0"/>
            </a:p>
          </p:txBody>
        </p:sp>
        <p:sp>
          <p:nvSpPr>
            <p:cNvPr id="2329" name="TextBox 2328"/>
            <p:cNvSpPr txBox="1"/>
            <p:nvPr/>
          </p:nvSpPr>
          <p:spPr>
            <a:xfrm>
              <a:off x="4343400" y="5791200"/>
              <a:ext cx="928687" cy="923330"/>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en-US" u="sng" dirty="0"/>
                <a:t>Legend</a:t>
              </a:r>
            </a:p>
            <a:p>
              <a:pPr>
                <a:defRPr/>
              </a:pPr>
              <a:r>
                <a:rPr lang="en-US" dirty="0">
                  <a:solidFill>
                    <a:srgbClr val="92D050"/>
                  </a:solidFill>
                </a:rPr>
                <a:t>DFARs</a:t>
              </a:r>
            </a:p>
            <a:p>
              <a:pPr>
                <a:defRPr/>
              </a:pPr>
              <a:r>
                <a:rPr lang="en-US" dirty="0" smtClean="0"/>
                <a:t>Vendor</a:t>
              </a:r>
              <a:endParaRPr lang="en-US" dirty="0">
                <a:solidFill>
                  <a:srgbClr val="FF0000"/>
                </a:solidFill>
              </a:endParaRPr>
            </a:p>
          </p:txBody>
        </p:sp>
        <p:pic>
          <p:nvPicPr>
            <p:cNvPr id="8202" name="Picture 377"/>
            <p:cNvPicPr>
              <a:picLocks noChangeArrowheads="1"/>
            </p:cNvPicPr>
            <p:nvPr/>
          </p:nvPicPr>
          <p:blipFill>
            <a:blip r:embed="rId7" cstate="print"/>
            <a:srcRect/>
            <a:stretch>
              <a:fillRect/>
            </a:stretch>
          </p:blipFill>
          <p:spPr bwMode="auto">
            <a:xfrm rot="10800000" flipH="1" flipV="1">
              <a:off x="2362200" y="2743200"/>
              <a:ext cx="1076325" cy="942975"/>
            </a:xfrm>
            <a:prstGeom prst="rect">
              <a:avLst/>
            </a:prstGeom>
            <a:noFill/>
            <a:ln w="9525">
              <a:noFill/>
              <a:miter lim="800000"/>
              <a:headEnd/>
              <a:tailEnd/>
            </a:ln>
          </p:spPr>
        </p:pic>
        <p:sp>
          <p:nvSpPr>
            <p:cNvPr id="2390" name="Right Arrow 2389"/>
            <p:cNvSpPr/>
            <p:nvPr/>
          </p:nvSpPr>
          <p:spPr>
            <a:xfrm>
              <a:off x="1600200" y="3429000"/>
              <a:ext cx="33528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76" name="Right Arrow 1875"/>
            <p:cNvSpPr/>
            <p:nvPr/>
          </p:nvSpPr>
          <p:spPr>
            <a:xfrm>
              <a:off x="3048000" y="2286000"/>
              <a:ext cx="28194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71"/>
                                        </p:tgtEl>
                                        <p:attrNameLst>
                                          <p:attrName>style.visibility</p:attrName>
                                        </p:attrNameLst>
                                      </p:cBhvr>
                                      <p:to>
                                        <p:strVal val="visible"/>
                                      </p:to>
                                    </p:set>
                                    <p:animEffect transition="in" filter="wipe(left)">
                                      <p:cBhvr>
                                        <p:cTn id="7" dur="500"/>
                                        <p:tgtEl>
                                          <p:spTgt spid="18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2"/>
                                        </p:tgtEl>
                                        <p:attrNameLst>
                                          <p:attrName>style.visibility</p:attrName>
                                        </p:attrNameLst>
                                      </p:cBhvr>
                                      <p:to>
                                        <p:strVal val="visible"/>
                                      </p:to>
                                    </p:set>
                                    <p:animEffect transition="in" filter="wipe(left)">
                                      <p:cBhvr>
                                        <p:cTn id="12" dur="500"/>
                                        <p:tgtEl>
                                          <p:spTgt spid="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Inventory Strategy leveraging ESP Inventory Support Centers</a:t>
            </a:r>
            <a:endParaRPr lang="en-US" dirty="0"/>
          </a:p>
        </p:txBody>
      </p:sp>
      <p:sp>
        <p:nvSpPr>
          <p:cNvPr id="18" name="Content Placeholder 17"/>
          <p:cNvSpPr>
            <a:spLocks noGrp="1"/>
          </p:cNvSpPr>
          <p:nvPr>
            <p:ph idx="1"/>
          </p:nvPr>
        </p:nvSpPr>
        <p:spPr>
          <a:xfrm>
            <a:off x="457200" y="1981200"/>
            <a:ext cx="8534400" cy="4114800"/>
          </a:xfrm>
        </p:spPr>
        <p:txBody>
          <a:bodyPr/>
          <a:lstStyle/>
          <a:p>
            <a:pPr eaLnBrk="1" hangingPunct="1">
              <a:defRPr/>
            </a:pPr>
            <a:r>
              <a:rPr lang="en-US" sz="2800" dirty="0" smtClean="0"/>
              <a:t>Leverage ESP to maximize inventory turns and margins while meeting customer service demands</a:t>
            </a:r>
          </a:p>
          <a:p>
            <a:pPr eaLnBrk="1" hangingPunct="1">
              <a:defRPr/>
            </a:pPr>
            <a:endParaRPr lang="en-US" sz="2800" dirty="0"/>
          </a:p>
        </p:txBody>
      </p:sp>
      <p:grpSp>
        <p:nvGrpSpPr>
          <p:cNvPr id="21" name="Group 20"/>
          <p:cNvGrpSpPr/>
          <p:nvPr/>
        </p:nvGrpSpPr>
        <p:grpSpPr>
          <a:xfrm>
            <a:off x="228600" y="3167063"/>
            <a:ext cx="4267200" cy="1624012"/>
            <a:chOff x="228600" y="3167063"/>
            <a:chExt cx="4267200" cy="1624012"/>
          </a:xfrm>
        </p:grpSpPr>
        <p:sp>
          <p:nvSpPr>
            <p:cNvPr id="7" name="Left Arrow 6"/>
            <p:cNvSpPr/>
            <p:nvPr/>
          </p:nvSpPr>
          <p:spPr>
            <a:xfrm>
              <a:off x="228600" y="3584575"/>
              <a:ext cx="4267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l">
                <a:defRPr/>
              </a:pPr>
              <a:r>
                <a:rPr lang="en-US" sz="2000" b="1" dirty="0"/>
                <a:t>Commodity </a:t>
              </a:r>
              <a:r>
                <a:rPr lang="en-US" sz="2000" b="1" dirty="0" smtClean="0"/>
                <a:t>Products</a:t>
              </a:r>
              <a:endParaRPr lang="en-US" sz="2000" b="1" dirty="0"/>
            </a:p>
          </p:txBody>
        </p:sp>
        <p:sp>
          <p:nvSpPr>
            <p:cNvPr id="10245" name="TextBox 7"/>
            <p:cNvSpPr txBox="1">
              <a:spLocks noChangeArrowheads="1"/>
            </p:cNvSpPr>
            <p:nvPr/>
          </p:nvSpPr>
          <p:spPr bwMode="auto">
            <a:xfrm>
              <a:off x="684213" y="3167063"/>
              <a:ext cx="1558925" cy="646112"/>
            </a:xfrm>
            <a:prstGeom prst="rect">
              <a:avLst/>
            </a:prstGeom>
            <a:noFill/>
            <a:ln w="9525">
              <a:noFill/>
              <a:miter lim="800000"/>
              <a:headEnd/>
              <a:tailEnd/>
            </a:ln>
          </p:spPr>
          <p:txBody>
            <a:bodyPr wrap="none">
              <a:spAutoFit/>
            </a:bodyPr>
            <a:lstStyle/>
            <a:p>
              <a:r>
                <a:rPr lang="en-US"/>
                <a:t>High Volume/</a:t>
              </a:r>
            </a:p>
            <a:p>
              <a:r>
                <a:rPr lang="en-US"/>
                <a:t>High Turns</a:t>
              </a:r>
            </a:p>
          </p:txBody>
        </p:sp>
        <p:sp>
          <p:nvSpPr>
            <p:cNvPr id="10246" name="TextBox 8"/>
            <p:cNvSpPr txBox="1">
              <a:spLocks noChangeArrowheads="1"/>
            </p:cNvSpPr>
            <p:nvPr/>
          </p:nvSpPr>
          <p:spPr bwMode="auto">
            <a:xfrm>
              <a:off x="774700" y="4422775"/>
              <a:ext cx="1377950" cy="368300"/>
            </a:xfrm>
            <a:prstGeom prst="rect">
              <a:avLst/>
            </a:prstGeom>
            <a:noFill/>
            <a:ln w="9525">
              <a:noFill/>
              <a:miter lim="800000"/>
              <a:headEnd/>
              <a:tailEnd/>
            </a:ln>
          </p:spPr>
          <p:txBody>
            <a:bodyPr wrap="none">
              <a:spAutoFit/>
            </a:bodyPr>
            <a:lstStyle/>
            <a:p>
              <a:r>
                <a:rPr lang="en-US"/>
                <a:t>Low Margin</a:t>
              </a:r>
            </a:p>
          </p:txBody>
        </p:sp>
      </p:grpSp>
      <p:sp>
        <p:nvSpPr>
          <p:cNvPr id="10249" name="TextBox 12"/>
          <p:cNvSpPr txBox="1">
            <a:spLocks noChangeArrowheads="1"/>
          </p:cNvSpPr>
          <p:nvPr/>
        </p:nvSpPr>
        <p:spPr bwMode="auto">
          <a:xfrm>
            <a:off x="2917825" y="3203575"/>
            <a:ext cx="3524250" cy="646113"/>
          </a:xfrm>
          <a:prstGeom prst="rect">
            <a:avLst/>
          </a:prstGeom>
          <a:noFill/>
          <a:ln w="9525">
            <a:noFill/>
            <a:miter lim="800000"/>
            <a:headEnd/>
            <a:tailEnd/>
          </a:ln>
        </p:spPr>
        <p:txBody>
          <a:bodyPr wrap="none">
            <a:spAutoFit/>
          </a:bodyPr>
          <a:lstStyle/>
          <a:p>
            <a:r>
              <a:rPr lang="en-US" b="1" dirty="0">
                <a:solidFill>
                  <a:srgbClr val="FFFF00"/>
                </a:solidFill>
              </a:rPr>
              <a:t>Service Center</a:t>
            </a:r>
          </a:p>
          <a:p>
            <a:r>
              <a:rPr lang="en-US" b="1" dirty="0">
                <a:solidFill>
                  <a:srgbClr val="FFFF00"/>
                </a:solidFill>
              </a:rPr>
              <a:t>Stainless Steel Product Lines</a:t>
            </a:r>
          </a:p>
        </p:txBody>
      </p:sp>
      <p:grpSp>
        <p:nvGrpSpPr>
          <p:cNvPr id="19" name="Group 18"/>
          <p:cNvGrpSpPr/>
          <p:nvPr/>
        </p:nvGrpSpPr>
        <p:grpSpPr>
          <a:xfrm>
            <a:off x="4038600" y="4638675"/>
            <a:ext cx="4953000" cy="1456730"/>
            <a:chOff x="3657600" y="4638675"/>
            <a:chExt cx="4953000" cy="1456730"/>
          </a:xfrm>
        </p:grpSpPr>
        <p:sp>
          <p:nvSpPr>
            <p:cNvPr id="10250" name="Right Brace 18"/>
            <p:cNvSpPr>
              <a:spLocks/>
            </p:cNvSpPr>
            <p:nvPr/>
          </p:nvSpPr>
          <p:spPr bwMode="auto">
            <a:xfrm rot="5400000">
              <a:off x="5905500" y="2390775"/>
              <a:ext cx="457200" cy="4953000"/>
            </a:xfrm>
            <a:prstGeom prst="rightBrace">
              <a:avLst>
                <a:gd name="adj1" fmla="val 8326"/>
                <a:gd name="adj2" fmla="val 49361"/>
              </a:avLst>
            </a:prstGeom>
            <a:noFill/>
            <a:ln w="19050" algn="ctr">
              <a:solidFill>
                <a:schemeClr val="tx1"/>
              </a:solidFill>
              <a:round/>
              <a:headEnd/>
              <a:tailEnd/>
            </a:ln>
          </p:spPr>
          <p:txBody>
            <a:bodyPr/>
            <a:lstStyle/>
            <a:p>
              <a:endParaRPr lang="en-US"/>
            </a:p>
          </p:txBody>
        </p:sp>
        <p:sp>
          <p:nvSpPr>
            <p:cNvPr id="10251" name="TextBox 19"/>
            <p:cNvSpPr txBox="1">
              <a:spLocks noChangeArrowheads="1"/>
            </p:cNvSpPr>
            <p:nvPr/>
          </p:nvSpPr>
          <p:spPr bwMode="auto">
            <a:xfrm>
              <a:off x="4457410" y="5172075"/>
              <a:ext cx="3639137" cy="923330"/>
            </a:xfrm>
            <a:prstGeom prst="rect">
              <a:avLst/>
            </a:prstGeom>
            <a:noFill/>
            <a:ln w="9525">
              <a:noFill/>
              <a:miter lim="800000"/>
              <a:headEnd/>
              <a:tailEnd/>
            </a:ln>
          </p:spPr>
          <p:txBody>
            <a:bodyPr wrap="none">
              <a:spAutoFit/>
            </a:bodyPr>
            <a:lstStyle/>
            <a:p>
              <a:r>
                <a:rPr lang="en-US" b="1" dirty="0" smtClean="0">
                  <a:solidFill>
                    <a:srgbClr val="FFFF00"/>
                  </a:solidFill>
                </a:rPr>
                <a:t>Leverage ESP as your primary</a:t>
              </a:r>
              <a:br>
                <a:rPr lang="en-US" b="1" dirty="0" smtClean="0">
                  <a:solidFill>
                    <a:srgbClr val="FFFF00"/>
                  </a:solidFill>
                </a:rPr>
              </a:br>
              <a:r>
                <a:rPr lang="en-US" b="1" dirty="0" smtClean="0">
                  <a:solidFill>
                    <a:srgbClr val="FFFF00"/>
                  </a:solidFill>
                </a:rPr>
                <a:t>Stocking Partner to maximize</a:t>
              </a:r>
            </a:p>
            <a:p>
              <a:r>
                <a:rPr lang="en-US" b="1" dirty="0" smtClean="0">
                  <a:solidFill>
                    <a:srgbClr val="FFFF00"/>
                  </a:solidFill>
                </a:rPr>
                <a:t>Turns, Service, and Margins</a:t>
              </a:r>
              <a:endParaRPr lang="en-US" b="1" dirty="0">
                <a:solidFill>
                  <a:srgbClr val="FFFF00"/>
                </a:solidFill>
              </a:endParaRPr>
            </a:p>
          </p:txBody>
        </p:sp>
      </p:grpSp>
      <p:grpSp>
        <p:nvGrpSpPr>
          <p:cNvPr id="20" name="Group 19"/>
          <p:cNvGrpSpPr/>
          <p:nvPr/>
        </p:nvGrpSpPr>
        <p:grpSpPr>
          <a:xfrm>
            <a:off x="304800" y="4943475"/>
            <a:ext cx="4953000" cy="1533525"/>
            <a:chOff x="304800" y="4943475"/>
            <a:chExt cx="4953000" cy="1533525"/>
          </a:xfrm>
        </p:grpSpPr>
        <p:sp>
          <p:nvSpPr>
            <p:cNvPr id="10252" name="Right Brace 20"/>
            <p:cNvSpPr>
              <a:spLocks/>
            </p:cNvSpPr>
            <p:nvPr/>
          </p:nvSpPr>
          <p:spPr bwMode="auto">
            <a:xfrm rot="5400000">
              <a:off x="2552700" y="2695575"/>
              <a:ext cx="457200" cy="4953000"/>
            </a:xfrm>
            <a:prstGeom prst="rightBrace">
              <a:avLst>
                <a:gd name="adj1" fmla="val 8326"/>
                <a:gd name="adj2" fmla="val 49574"/>
              </a:avLst>
            </a:prstGeom>
            <a:noFill/>
            <a:ln w="19050" algn="ctr">
              <a:solidFill>
                <a:schemeClr val="tx1"/>
              </a:solidFill>
              <a:round/>
              <a:headEnd/>
              <a:tailEnd/>
            </a:ln>
          </p:spPr>
          <p:txBody>
            <a:bodyPr/>
            <a:lstStyle/>
            <a:p>
              <a:endParaRPr lang="en-US"/>
            </a:p>
          </p:txBody>
        </p:sp>
        <p:sp>
          <p:nvSpPr>
            <p:cNvPr id="10253" name="TextBox 21"/>
            <p:cNvSpPr txBox="1">
              <a:spLocks noChangeArrowheads="1"/>
            </p:cNvSpPr>
            <p:nvPr/>
          </p:nvSpPr>
          <p:spPr bwMode="auto">
            <a:xfrm>
              <a:off x="731838" y="5553075"/>
              <a:ext cx="4008437" cy="923925"/>
            </a:xfrm>
            <a:prstGeom prst="rect">
              <a:avLst/>
            </a:prstGeom>
            <a:noFill/>
            <a:ln w="9525">
              <a:noFill/>
              <a:miter lim="800000"/>
              <a:headEnd/>
              <a:tailEnd/>
            </a:ln>
          </p:spPr>
          <p:txBody>
            <a:bodyPr wrap="none">
              <a:spAutoFit/>
            </a:bodyPr>
            <a:lstStyle/>
            <a:p>
              <a:r>
                <a:rPr lang="en-US" b="1" dirty="0">
                  <a:solidFill>
                    <a:srgbClr val="FFFF00"/>
                  </a:solidFill>
                </a:rPr>
                <a:t>Buy from mills as lead times and </a:t>
              </a:r>
            </a:p>
            <a:p>
              <a:r>
                <a:rPr lang="en-US" b="1" dirty="0">
                  <a:solidFill>
                    <a:srgbClr val="FFFF00"/>
                  </a:solidFill>
                </a:rPr>
                <a:t>Volumes allow; Use ESP to fill </a:t>
              </a:r>
              <a:br>
                <a:rPr lang="en-US" b="1" dirty="0">
                  <a:solidFill>
                    <a:srgbClr val="FFFF00"/>
                  </a:solidFill>
                </a:rPr>
              </a:br>
              <a:r>
                <a:rPr lang="en-US" b="1" dirty="0">
                  <a:solidFill>
                    <a:srgbClr val="FFFF00"/>
                  </a:solidFill>
                </a:rPr>
                <a:t>short-term holes as required</a:t>
              </a:r>
            </a:p>
          </p:txBody>
        </p:sp>
      </p:grpSp>
      <p:grpSp>
        <p:nvGrpSpPr>
          <p:cNvPr id="17" name="Group 16"/>
          <p:cNvGrpSpPr/>
          <p:nvPr/>
        </p:nvGrpSpPr>
        <p:grpSpPr>
          <a:xfrm>
            <a:off x="4495800" y="3203575"/>
            <a:ext cx="4495800" cy="1587500"/>
            <a:chOff x="4495800" y="3203575"/>
            <a:chExt cx="4495800" cy="1587500"/>
          </a:xfrm>
        </p:grpSpPr>
        <p:sp>
          <p:nvSpPr>
            <p:cNvPr id="10247" name="TextBox 9"/>
            <p:cNvSpPr txBox="1">
              <a:spLocks noChangeArrowheads="1"/>
            </p:cNvSpPr>
            <p:nvPr/>
          </p:nvSpPr>
          <p:spPr bwMode="auto">
            <a:xfrm>
              <a:off x="6826250" y="3203575"/>
              <a:ext cx="1504950" cy="646113"/>
            </a:xfrm>
            <a:prstGeom prst="rect">
              <a:avLst/>
            </a:prstGeom>
            <a:noFill/>
            <a:ln w="9525">
              <a:noFill/>
              <a:miter lim="800000"/>
              <a:headEnd/>
              <a:tailEnd/>
            </a:ln>
          </p:spPr>
          <p:txBody>
            <a:bodyPr wrap="none">
              <a:spAutoFit/>
            </a:bodyPr>
            <a:lstStyle/>
            <a:p>
              <a:r>
                <a:rPr lang="en-US"/>
                <a:t>Low Volume/</a:t>
              </a:r>
            </a:p>
            <a:p>
              <a:r>
                <a:rPr lang="en-US"/>
                <a:t>Low Turns</a:t>
              </a:r>
            </a:p>
          </p:txBody>
        </p:sp>
        <p:sp>
          <p:nvSpPr>
            <p:cNvPr id="10248" name="TextBox 10"/>
            <p:cNvSpPr txBox="1">
              <a:spLocks noChangeArrowheads="1"/>
            </p:cNvSpPr>
            <p:nvPr/>
          </p:nvSpPr>
          <p:spPr bwMode="auto">
            <a:xfrm>
              <a:off x="6915150" y="4422775"/>
              <a:ext cx="1428750" cy="368300"/>
            </a:xfrm>
            <a:prstGeom prst="rect">
              <a:avLst/>
            </a:prstGeom>
            <a:noFill/>
            <a:ln w="9525">
              <a:noFill/>
              <a:miter lim="800000"/>
              <a:headEnd/>
              <a:tailEnd/>
            </a:ln>
          </p:spPr>
          <p:txBody>
            <a:bodyPr wrap="none">
              <a:spAutoFit/>
            </a:bodyPr>
            <a:lstStyle/>
            <a:p>
              <a:r>
                <a:rPr lang="en-US"/>
                <a:t>High Margin</a:t>
              </a:r>
            </a:p>
          </p:txBody>
        </p:sp>
        <p:sp>
          <p:nvSpPr>
            <p:cNvPr id="14" name="Right Arrow 13"/>
            <p:cNvSpPr/>
            <p:nvPr/>
          </p:nvSpPr>
          <p:spPr>
            <a:xfrm>
              <a:off x="4495800" y="3581400"/>
              <a:ext cx="44958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Ins="0" anchor="ctr"/>
            <a:lstStyle/>
            <a:p>
              <a:pPr>
                <a:defRPr/>
              </a:pPr>
              <a:r>
                <a:rPr lang="en-US" sz="2000" b="1" dirty="0" smtClean="0"/>
                <a:t>	Specialty </a:t>
              </a:r>
              <a:r>
                <a:rPr lang="en-US" sz="2000" b="1" dirty="0"/>
                <a:t>Products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ESP Specialty Steel Products</a:t>
            </a:r>
          </a:p>
        </p:txBody>
      </p:sp>
      <p:sp>
        <p:nvSpPr>
          <p:cNvPr id="6" name="Content Placeholder 5"/>
          <p:cNvSpPr>
            <a:spLocks noGrp="1"/>
          </p:cNvSpPr>
          <p:nvPr>
            <p:ph sz="half" idx="2"/>
          </p:nvPr>
        </p:nvSpPr>
        <p:spPr>
          <a:xfrm>
            <a:off x="4648200" y="1752600"/>
            <a:ext cx="4038600" cy="4114800"/>
          </a:xfrm>
        </p:spPr>
        <p:txBody>
          <a:bodyPr/>
          <a:lstStyle/>
          <a:p>
            <a:r>
              <a:rPr lang="en-US" dirty="0" smtClean="0">
                <a:hlinkClick r:id="rId2"/>
              </a:rPr>
              <a:t>eServices</a:t>
            </a:r>
            <a:endParaRPr lang="en-US" dirty="0" smtClean="0"/>
          </a:p>
          <a:p>
            <a:pPr lvl="1"/>
            <a:r>
              <a:rPr lang="en-US" dirty="0" smtClean="0"/>
              <a:t>eServices on web site</a:t>
            </a:r>
          </a:p>
          <a:p>
            <a:pPr lvl="1"/>
            <a:r>
              <a:rPr lang="en-US" dirty="0" smtClean="0"/>
              <a:t>Virtual Inventory</a:t>
            </a:r>
          </a:p>
          <a:p>
            <a:endParaRPr lang="en-US" dirty="0" smtClean="0"/>
          </a:p>
          <a:p>
            <a:r>
              <a:rPr lang="en-US" dirty="0" smtClean="0">
                <a:hlinkClick r:id="rId3"/>
              </a:rPr>
              <a:t>Value-Added Services</a:t>
            </a:r>
            <a:endParaRPr lang="en-US" dirty="0" smtClean="0"/>
          </a:p>
          <a:p>
            <a:pPr lvl="1"/>
            <a:r>
              <a:rPr lang="en-US" dirty="0" smtClean="0"/>
              <a:t>Cutting</a:t>
            </a:r>
            <a:endParaRPr lang="en-US" dirty="0" smtClean="0"/>
          </a:p>
          <a:p>
            <a:pPr lvl="1"/>
            <a:r>
              <a:rPr lang="en-US" dirty="0" smtClean="0"/>
              <a:t>Packaging</a:t>
            </a:r>
          </a:p>
          <a:p>
            <a:pPr lvl="1"/>
            <a:r>
              <a:rPr lang="en-US" dirty="0" smtClean="0"/>
              <a:t>Delivery</a:t>
            </a:r>
            <a:endParaRPr lang="en-US" dirty="0"/>
          </a:p>
        </p:txBody>
      </p:sp>
      <p:sp>
        <p:nvSpPr>
          <p:cNvPr id="7" name="Content Placeholder 6"/>
          <p:cNvSpPr>
            <a:spLocks noGrp="1"/>
          </p:cNvSpPr>
          <p:nvPr>
            <p:ph sz="half" idx="1"/>
          </p:nvPr>
        </p:nvSpPr>
        <p:spPr>
          <a:xfrm>
            <a:off x="457200" y="1752600"/>
            <a:ext cx="4038600" cy="4114800"/>
          </a:xfrm>
        </p:spPr>
        <p:txBody>
          <a:bodyPr/>
          <a:lstStyle/>
          <a:p>
            <a:r>
              <a:rPr lang="en-US" dirty="0" smtClean="0">
                <a:hlinkClick r:id="rId4"/>
              </a:rPr>
              <a:t>Stainless Steel Bar</a:t>
            </a:r>
            <a:endParaRPr lang="en-US" dirty="0" smtClean="0"/>
          </a:p>
          <a:p>
            <a:pPr lvl="1"/>
            <a:r>
              <a:rPr lang="en-US" dirty="0" smtClean="0"/>
              <a:t>Round</a:t>
            </a:r>
          </a:p>
          <a:p>
            <a:pPr lvl="1"/>
            <a:r>
              <a:rPr lang="en-US" dirty="0" smtClean="0"/>
              <a:t>Square</a:t>
            </a:r>
          </a:p>
          <a:p>
            <a:pPr lvl="1"/>
            <a:r>
              <a:rPr lang="en-US" dirty="0" smtClean="0"/>
              <a:t>Hex</a:t>
            </a:r>
          </a:p>
          <a:p>
            <a:pPr lvl="1"/>
            <a:r>
              <a:rPr lang="en-US" dirty="0" smtClean="0"/>
              <a:t>Flats</a:t>
            </a:r>
          </a:p>
          <a:p>
            <a:pPr lvl="1">
              <a:buNone/>
            </a:pPr>
            <a:r>
              <a:rPr lang="en-US" dirty="0" smtClean="0"/>
              <a:t/>
            </a:r>
            <a:br>
              <a:rPr lang="en-US" dirty="0" smtClean="0"/>
            </a:br>
            <a:r>
              <a:rPr lang="en-US" dirty="0" smtClean="0"/>
              <a:t/>
            </a:r>
            <a:br>
              <a:rPr lang="en-US" dirty="0" smtClean="0"/>
            </a:br>
            <a:endParaRPr lang="en-US" dirty="0" smtClean="0"/>
          </a:p>
          <a:p>
            <a:r>
              <a:rPr lang="en-US" dirty="0" smtClean="0">
                <a:hlinkClick r:id="rId5"/>
              </a:rPr>
              <a:t>Pump Shaft </a:t>
            </a:r>
            <a:r>
              <a:rPr lang="en-US" dirty="0" smtClean="0">
                <a:hlinkClick r:id="rId5"/>
              </a:rPr>
              <a:t>Quality</a:t>
            </a:r>
            <a:endParaRPr lang="en-US" dirty="0" smtClean="0"/>
          </a:p>
          <a:p>
            <a:pPr lvl="1"/>
            <a:r>
              <a:rPr lang="en-US" dirty="0" smtClean="0"/>
              <a:t>316L</a:t>
            </a:r>
            <a:endParaRPr lang="en-US" dirty="0" smtClean="0"/>
          </a:p>
          <a:p>
            <a:pPr lvl="1"/>
            <a:r>
              <a:rPr lang="en-US" dirty="0" smtClean="0"/>
              <a:t>416</a:t>
            </a:r>
            <a:endParaRPr lang="en-US" dirty="0"/>
          </a:p>
        </p:txBody>
      </p:sp>
      <p:sp>
        <p:nvSpPr>
          <p:cNvPr id="5" name="TextBox 4"/>
          <p:cNvSpPr txBox="1"/>
          <p:nvPr/>
        </p:nvSpPr>
        <p:spPr>
          <a:xfrm>
            <a:off x="2438400" y="2319278"/>
            <a:ext cx="2199641" cy="2862322"/>
          </a:xfrm>
          <a:prstGeom prst="rect">
            <a:avLst/>
          </a:prstGeom>
          <a:noFill/>
        </p:spPr>
        <p:txBody>
          <a:bodyPr wrap="none" rtlCol="0">
            <a:spAutoFit/>
          </a:bodyPr>
          <a:lstStyle/>
          <a:p>
            <a:pPr algn="l"/>
            <a:r>
              <a:rPr lang="en-US" dirty="0" smtClean="0"/>
              <a:t>303,304/L,316/L</a:t>
            </a:r>
          </a:p>
          <a:p>
            <a:pPr algn="l"/>
            <a:r>
              <a:rPr lang="en-US" dirty="0" smtClean="0"/>
              <a:t>17-4 </a:t>
            </a:r>
            <a:r>
              <a:rPr lang="en-US" dirty="0" err="1" smtClean="0"/>
              <a:t>Cond</a:t>
            </a:r>
            <a:r>
              <a:rPr lang="en-US" dirty="0" smtClean="0"/>
              <a:t> A/H1150</a:t>
            </a:r>
          </a:p>
          <a:p>
            <a:pPr algn="l"/>
            <a:r>
              <a:rPr lang="en-US" dirty="0" smtClean="0"/>
              <a:t>410,416,420,440C</a:t>
            </a:r>
          </a:p>
          <a:p>
            <a:pPr algn="l"/>
            <a:endParaRPr lang="en-US" dirty="0" smtClean="0"/>
          </a:p>
          <a:p>
            <a:pPr algn="l"/>
            <a:r>
              <a:rPr lang="en-US" u="sng" dirty="0" smtClean="0"/>
              <a:t>Oil </a:t>
            </a:r>
            <a:r>
              <a:rPr lang="en-US" u="sng" dirty="0" smtClean="0"/>
              <a:t>Patch</a:t>
            </a:r>
            <a:br>
              <a:rPr lang="en-US" u="sng" dirty="0" smtClean="0"/>
            </a:br>
            <a:r>
              <a:rPr lang="en-US" dirty="0" smtClean="0"/>
              <a:t>17-4 HH1150</a:t>
            </a:r>
          </a:p>
          <a:p>
            <a:pPr algn="l"/>
            <a:r>
              <a:rPr lang="en-US" dirty="0" smtClean="0"/>
              <a:t>410 QDT</a:t>
            </a:r>
          </a:p>
          <a:p>
            <a:pPr algn="l"/>
            <a:r>
              <a:rPr lang="en-US" dirty="0" smtClean="0"/>
              <a:t>420 </a:t>
            </a:r>
            <a:r>
              <a:rPr lang="en-US" dirty="0" smtClean="0"/>
              <a:t>MOD</a:t>
            </a:r>
          </a:p>
          <a:p>
            <a:pPr algn="l"/>
            <a:r>
              <a:rPr lang="en-US" dirty="0" smtClean="0"/>
              <a:t>9 CR 1MO</a:t>
            </a:r>
            <a:endParaRPr lang="en-US" dirty="0" smtClean="0"/>
          </a:p>
          <a:p>
            <a:pPr algn="l"/>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 – online inventory</a:t>
            </a:r>
            <a:endParaRPr lang="en-US" dirty="0"/>
          </a:p>
        </p:txBody>
      </p:sp>
      <p:pic>
        <p:nvPicPr>
          <p:cNvPr id="1027" name="Picture 3">
            <a:hlinkClick r:id="rId2"/>
          </p:cNvPr>
          <p:cNvPicPr>
            <a:picLocks noChangeAspect="1" noChangeArrowheads="1"/>
          </p:cNvPicPr>
          <p:nvPr/>
        </p:nvPicPr>
        <p:blipFill>
          <a:blip r:embed="rId3" cstate="print"/>
          <a:srcRect/>
          <a:stretch>
            <a:fillRect/>
          </a:stretch>
        </p:blipFill>
        <p:spPr bwMode="auto">
          <a:xfrm>
            <a:off x="381000" y="1524000"/>
            <a:ext cx="8271143" cy="3767137"/>
          </a:xfrm>
          <a:prstGeom prst="rect">
            <a:avLst/>
          </a:prstGeom>
          <a:noFill/>
          <a:ln w="9525">
            <a:noFill/>
            <a:miter lim="800000"/>
            <a:headEnd/>
            <a:tailEnd/>
          </a:ln>
        </p:spPr>
      </p:pic>
      <p:sp>
        <p:nvSpPr>
          <p:cNvPr id="6" name="Rounded Rectangle 5"/>
          <p:cNvSpPr/>
          <p:nvPr/>
        </p:nvSpPr>
        <p:spPr bwMode="auto">
          <a:xfrm>
            <a:off x="820871" y="5486400"/>
            <a:ext cx="7391400" cy="1066800"/>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We can also publish</a:t>
            </a:r>
            <a:r>
              <a:rPr kumimoji="0" lang="en-US" sz="1800" b="0" i="0" u="none" strike="noStrike" cap="none" normalizeH="0" dirty="0" smtClean="0">
                <a:ln>
                  <a:noFill/>
                </a:ln>
                <a:solidFill>
                  <a:schemeClr val="tx1"/>
                </a:solidFill>
                <a:effectLst/>
                <a:latin typeface="Tahoma" charset="0"/>
              </a:rPr>
              <a:t> our inventory DIRECTLY into your systems so you can see our stock as another “Virtual” inventory location.</a:t>
            </a:r>
            <a:endParaRPr kumimoji="0" lang="en-US" sz="1800" b="0" i="0" u="none" strike="noStrike" cap="none" normalizeH="0" baseline="0" dirty="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708</TotalTime>
  <Words>530</Words>
  <Application>Microsoft Office PowerPoint</Application>
  <PresentationFormat>On-screen Show (4:3)</PresentationFormat>
  <Paragraphs>144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Textured</vt:lpstr>
      <vt:lpstr>            Specialty         Steel     Products </vt:lpstr>
      <vt:lpstr>As Your  Inventory Support Center….</vt:lpstr>
      <vt:lpstr>At ESP we anticipate your needs with exceptional service</vt:lpstr>
      <vt:lpstr>US Stainless Steel Bar Market with ESP Stocking Locations</vt:lpstr>
      <vt:lpstr>ESP History Formerly Energy Steel Products</vt:lpstr>
      <vt:lpstr>ESP Stainless Steel Supply Chain  </vt:lpstr>
      <vt:lpstr>Inventory Strategy leveraging ESP Inventory Support Centers</vt:lpstr>
      <vt:lpstr>ESP Specialty Steel Products</vt:lpstr>
      <vt:lpstr>e-Services – online inventory</vt:lpstr>
      <vt:lpstr>e-Services – Open Order Status</vt:lpstr>
      <vt:lpstr>Weekly Inventory List Distribution via Email</vt:lpstr>
      <vt:lpstr>Slide 12</vt:lpstr>
    </vt:vector>
  </TitlesOfParts>
  <Company>Energy Steel Products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mrodriguez</dc:creator>
  <cp:lastModifiedBy>bdudzik</cp:lastModifiedBy>
  <cp:revision>73</cp:revision>
  <dcterms:created xsi:type="dcterms:W3CDTF">2010-07-20T15:56:56Z</dcterms:created>
  <dcterms:modified xsi:type="dcterms:W3CDTF">2015-10-20T20:30:36Z</dcterms:modified>
</cp:coreProperties>
</file>