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5"/>
  </p:notesMasterIdLst>
  <p:sldIdLst>
    <p:sldId id="315" r:id="rId2"/>
    <p:sldId id="272" r:id="rId3"/>
    <p:sldId id="256" r:id="rId4"/>
    <p:sldId id="279" r:id="rId5"/>
    <p:sldId id="257" r:id="rId6"/>
    <p:sldId id="265" r:id="rId7"/>
    <p:sldId id="258" r:id="rId8"/>
    <p:sldId id="266" r:id="rId9"/>
    <p:sldId id="274" r:id="rId10"/>
    <p:sldId id="276" r:id="rId11"/>
    <p:sldId id="270" r:id="rId12"/>
    <p:sldId id="283" r:id="rId13"/>
    <p:sldId id="281" r:id="rId14"/>
    <p:sldId id="259" r:id="rId15"/>
    <p:sldId id="260" r:id="rId16"/>
    <p:sldId id="293" r:id="rId17"/>
    <p:sldId id="294" r:id="rId18"/>
    <p:sldId id="295" r:id="rId19"/>
    <p:sldId id="296" r:id="rId20"/>
    <p:sldId id="262" r:id="rId21"/>
    <p:sldId id="297" r:id="rId22"/>
    <p:sldId id="268" r:id="rId23"/>
    <p:sldId id="308" r:id="rId24"/>
    <p:sldId id="290" r:id="rId25"/>
    <p:sldId id="298" r:id="rId26"/>
    <p:sldId id="299" r:id="rId27"/>
    <p:sldId id="271" r:id="rId28"/>
    <p:sldId id="273" r:id="rId29"/>
    <p:sldId id="275" r:id="rId30"/>
    <p:sldId id="278" r:id="rId31"/>
    <p:sldId id="309" r:id="rId32"/>
    <p:sldId id="310" r:id="rId33"/>
    <p:sldId id="311" r:id="rId34"/>
    <p:sldId id="282" r:id="rId35"/>
    <p:sldId id="284" r:id="rId36"/>
    <p:sldId id="314" r:id="rId37"/>
    <p:sldId id="312" r:id="rId38"/>
    <p:sldId id="313" r:id="rId39"/>
    <p:sldId id="263" r:id="rId40"/>
    <p:sldId id="301" r:id="rId41"/>
    <p:sldId id="302" r:id="rId42"/>
    <p:sldId id="291" r:id="rId43"/>
    <p:sldId id="292" r:id="rId44"/>
    <p:sldId id="303" r:id="rId45"/>
    <p:sldId id="267" r:id="rId46"/>
    <p:sldId id="304" r:id="rId47"/>
    <p:sldId id="261" r:id="rId48"/>
    <p:sldId id="305" r:id="rId49"/>
    <p:sldId id="307" r:id="rId50"/>
    <p:sldId id="289" r:id="rId51"/>
    <p:sldId id="287" r:id="rId52"/>
    <p:sldId id="288" r:id="rId53"/>
    <p:sldId id="277" r:id="rId54"/>
  </p:sldIdLst>
  <p:sldSz cx="9144000" cy="6858000" type="screen4x3"/>
  <p:notesSz cx="7077075" cy="89550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p:scale>
          <a:sx n="68" d="100"/>
          <a:sy n="68" d="100"/>
        </p:scale>
        <p:origin x="-696" y="-78"/>
      </p:cViewPr>
      <p:guideLst>
        <p:guide orient="horz" pos="2160"/>
        <p:guide pos="2880"/>
      </p:guideLst>
    </p:cSldViewPr>
  </p:slideViewPr>
  <p:notesTextViewPr>
    <p:cViewPr>
      <p:scale>
        <a:sx n="1" d="1"/>
        <a:sy n="1" d="1"/>
      </p:scale>
      <p:origin x="0" y="0"/>
    </p:cViewPr>
  </p:notesTextViewPr>
  <p:sorterViewPr>
    <p:cViewPr>
      <p:scale>
        <a:sx n="100" d="100"/>
        <a:sy n="100" d="100"/>
      </p:scale>
      <p:origin x="0" y="250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476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47675"/>
          </a:xfrm>
          <a:prstGeom prst="rect">
            <a:avLst/>
          </a:prstGeom>
        </p:spPr>
        <p:txBody>
          <a:bodyPr vert="horz" lIns="91440" tIns="45720" rIns="91440" bIns="45720" rtlCol="0"/>
          <a:lstStyle>
            <a:lvl1pPr algn="r">
              <a:defRPr sz="1200"/>
            </a:lvl1pPr>
          </a:lstStyle>
          <a:p>
            <a:fld id="{1EBFAAA2-E19B-481D-8682-58B8E94ADBB7}" type="datetimeFigureOut">
              <a:rPr lang="en-US" smtClean="0"/>
              <a:pPr/>
              <a:t>10/20/2015</a:t>
            </a:fld>
            <a:endParaRPr lang="en-US"/>
          </a:p>
        </p:txBody>
      </p:sp>
      <p:sp>
        <p:nvSpPr>
          <p:cNvPr id="4" name="Slide Image Placeholder 3"/>
          <p:cNvSpPr>
            <a:spLocks noGrp="1" noRot="1" noChangeAspect="1"/>
          </p:cNvSpPr>
          <p:nvPr>
            <p:ph type="sldImg" idx="2"/>
          </p:nvPr>
        </p:nvSpPr>
        <p:spPr>
          <a:xfrm>
            <a:off x="1300163" y="671513"/>
            <a:ext cx="447675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252913"/>
            <a:ext cx="5661025" cy="40306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05825"/>
            <a:ext cx="3067050" cy="4476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505825"/>
            <a:ext cx="3067050" cy="447675"/>
          </a:xfrm>
          <a:prstGeom prst="rect">
            <a:avLst/>
          </a:prstGeom>
        </p:spPr>
        <p:txBody>
          <a:bodyPr vert="horz" lIns="91440" tIns="45720" rIns="91440" bIns="45720" rtlCol="0" anchor="b"/>
          <a:lstStyle>
            <a:lvl1pPr algn="r">
              <a:defRPr sz="1200"/>
            </a:lvl1pPr>
          </a:lstStyle>
          <a:p>
            <a:fld id="{7019C57A-CBEF-4651-920B-DE112D6305F4}" type="slidenum">
              <a:rPr lang="en-US" smtClean="0"/>
              <a:pPr/>
              <a:t>‹#›</a:t>
            </a:fld>
            <a:endParaRPr lang="en-US"/>
          </a:p>
        </p:txBody>
      </p:sp>
    </p:spTree>
    <p:extLst>
      <p:ext uri="{BB962C8B-B14F-4D97-AF65-F5344CB8AC3E}">
        <p14:creationId xmlns="" xmlns:p14="http://schemas.microsoft.com/office/powerpoint/2010/main" val="253527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Limestone</a:t>
            </a:r>
            <a:r>
              <a:rPr lang="en-US" baseline="0" dirty="0" smtClean="0"/>
              <a:t> promotes slag formation when the iron ore is melted.  It combines with the acid impurities and floats to the top for skimming.</a:t>
            </a:r>
            <a:endParaRPr lang="en-US" dirty="0"/>
          </a:p>
        </p:txBody>
      </p:sp>
      <p:sp>
        <p:nvSpPr>
          <p:cNvPr id="4" name="Slide Number Placeholder 3"/>
          <p:cNvSpPr>
            <a:spLocks noGrp="1"/>
          </p:cNvSpPr>
          <p:nvPr>
            <p:ph type="sldNum" sz="quarter" idx="10"/>
          </p:nvPr>
        </p:nvSpPr>
        <p:spPr/>
        <p:txBody>
          <a:bodyPr/>
          <a:lstStyle/>
          <a:p>
            <a:fld id="{7019C57A-CBEF-4651-920B-DE112D6305F4}" type="slidenum">
              <a:rPr lang="en-US" smtClean="0"/>
              <a:pPr/>
              <a:t>3</a:t>
            </a:fld>
            <a:endParaRPr lang="en-US" dirty="0"/>
          </a:p>
        </p:txBody>
      </p:sp>
    </p:spTree>
    <p:extLst>
      <p:ext uri="{BB962C8B-B14F-4D97-AF65-F5344CB8AC3E}">
        <p14:creationId xmlns="" xmlns:p14="http://schemas.microsoft.com/office/powerpoint/2010/main" val="138704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high temperature form of iron is known as AUSTENITE</a:t>
            </a:r>
            <a:r>
              <a:rPr lang="en-US" baseline="0" dirty="0" smtClean="0"/>
              <a:t> (carbon in solid solution).  The most common austenite retainer is nickel.  Therefore, the traditional austenitic grades have 18% chrome for corrosion resistance plus 8% nickel to maintain the austenitic structure at room temperature.</a:t>
            </a:r>
            <a:endParaRPr lang="en-US" dirty="0"/>
          </a:p>
        </p:txBody>
      </p:sp>
      <p:sp>
        <p:nvSpPr>
          <p:cNvPr id="4" name="Slide Number Placeholder 3"/>
          <p:cNvSpPr>
            <a:spLocks noGrp="1"/>
          </p:cNvSpPr>
          <p:nvPr>
            <p:ph type="sldNum" sz="quarter" idx="10"/>
          </p:nvPr>
        </p:nvSpPr>
        <p:spPr/>
        <p:txBody>
          <a:bodyPr/>
          <a:lstStyle/>
          <a:p>
            <a:fld id="{7019C57A-CBEF-4651-920B-DE112D6305F4}" type="slidenum">
              <a:rPr lang="en-US" smtClean="0"/>
              <a:pPr/>
              <a:t>25</a:t>
            </a:fld>
            <a:endParaRPr lang="en-US" dirty="0"/>
          </a:p>
        </p:txBody>
      </p:sp>
    </p:spTree>
    <p:extLst>
      <p:ext uri="{BB962C8B-B14F-4D97-AF65-F5344CB8AC3E}">
        <p14:creationId xmlns="" xmlns:p14="http://schemas.microsoft.com/office/powerpoint/2010/main" val="2933465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T304 is the most versatile, popular, most widely applied stainless of the 300 series</a:t>
            </a:r>
          </a:p>
          <a:p>
            <a:endParaRPr lang="en-US" dirty="0"/>
          </a:p>
        </p:txBody>
      </p:sp>
      <p:sp>
        <p:nvSpPr>
          <p:cNvPr id="4" name="Slide Number Placeholder 3"/>
          <p:cNvSpPr>
            <a:spLocks noGrp="1"/>
          </p:cNvSpPr>
          <p:nvPr>
            <p:ph type="sldNum" sz="quarter" idx="10"/>
          </p:nvPr>
        </p:nvSpPr>
        <p:spPr/>
        <p:txBody>
          <a:bodyPr/>
          <a:lstStyle/>
          <a:p>
            <a:fld id="{7019C57A-CBEF-4651-920B-DE112D6305F4}" type="slidenum">
              <a:rPr lang="en-US" smtClean="0"/>
              <a:pPr/>
              <a:t>26</a:t>
            </a:fld>
            <a:endParaRPr lang="en-US" dirty="0"/>
          </a:p>
        </p:txBody>
      </p:sp>
    </p:spTree>
    <p:extLst>
      <p:ext uri="{BB962C8B-B14F-4D97-AF65-F5344CB8AC3E}">
        <p14:creationId xmlns="" xmlns:p14="http://schemas.microsoft.com/office/powerpoint/2010/main" val="1200552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max sulfur addition vs. .03 max sulfur</a:t>
            </a:r>
            <a:r>
              <a:rPr lang="en-US" baseline="0" dirty="0" smtClean="0"/>
              <a:t> in T304…a little higher carbon than T304  as well</a:t>
            </a:r>
            <a:endParaRPr lang="en-US" dirty="0"/>
          </a:p>
        </p:txBody>
      </p:sp>
      <p:sp>
        <p:nvSpPr>
          <p:cNvPr id="4" name="Slide Number Placeholder 3"/>
          <p:cNvSpPr>
            <a:spLocks noGrp="1"/>
          </p:cNvSpPr>
          <p:nvPr>
            <p:ph type="sldNum" sz="quarter" idx="10"/>
          </p:nvPr>
        </p:nvSpPr>
        <p:spPr/>
        <p:txBody>
          <a:bodyPr/>
          <a:lstStyle/>
          <a:p>
            <a:fld id="{7019C57A-CBEF-4651-920B-DE112D6305F4}" type="slidenum">
              <a:rPr lang="en-US" smtClean="0"/>
              <a:pPr/>
              <a:t>40</a:t>
            </a:fld>
            <a:endParaRPr lang="en-US" dirty="0"/>
          </a:p>
        </p:txBody>
      </p:sp>
    </p:spTree>
    <p:extLst>
      <p:ext uri="{BB962C8B-B14F-4D97-AF65-F5344CB8AC3E}">
        <p14:creationId xmlns="" xmlns:p14="http://schemas.microsoft.com/office/powerpoint/2010/main" val="1742187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TO AFFECT PERFORMANCE CHARACTERISTICS OF STAINLESS STEEL</a:t>
            </a:r>
            <a:endParaRPr lang="en-US" dirty="0"/>
          </a:p>
        </p:txBody>
      </p:sp>
      <p:sp>
        <p:nvSpPr>
          <p:cNvPr id="4" name="Slide Number Placeholder 3"/>
          <p:cNvSpPr>
            <a:spLocks noGrp="1"/>
          </p:cNvSpPr>
          <p:nvPr>
            <p:ph type="sldNum" sz="quarter" idx="10"/>
          </p:nvPr>
        </p:nvSpPr>
        <p:spPr/>
        <p:txBody>
          <a:bodyPr/>
          <a:lstStyle/>
          <a:p>
            <a:fld id="{7019C57A-CBEF-4651-920B-DE112D6305F4}" type="slidenum">
              <a:rPr lang="en-US" smtClean="0"/>
              <a:pPr/>
              <a:t>42</a:t>
            </a:fld>
            <a:endParaRPr lang="en-US" dirty="0"/>
          </a:p>
        </p:txBody>
      </p:sp>
    </p:spTree>
    <p:extLst>
      <p:ext uri="{BB962C8B-B14F-4D97-AF65-F5344CB8AC3E}">
        <p14:creationId xmlns="" xmlns:p14="http://schemas.microsoft.com/office/powerpoint/2010/main" val="4057359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PH grades are 17-4</a:t>
            </a:r>
            <a:r>
              <a:rPr lang="en-US" baseline="0" dirty="0" smtClean="0"/>
              <a:t> and 15-5…PH stands for Precipitation Hardening</a:t>
            </a:r>
            <a:endParaRPr lang="en-US" dirty="0"/>
          </a:p>
        </p:txBody>
      </p:sp>
      <p:sp>
        <p:nvSpPr>
          <p:cNvPr id="4" name="Slide Number Placeholder 3"/>
          <p:cNvSpPr>
            <a:spLocks noGrp="1"/>
          </p:cNvSpPr>
          <p:nvPr>
            <p:ph type="sldNum" sz="quarter" idx="10"/>
          </p:nvPr>
        </p:nvSpPr>
        <p:spPr/>
        <p:txBody>
          <a:bodyPr/>
          <a:lstStyle/>
          <a:p>
            <a:fld id="{7019C57A-CBEF-4651-920B-DE112D6305F4}" type="slidenum">
              <a:rPr lang="en-US" smtClean="0"/>
              <a:pPr/>
              <a:t>46</a:t>
            </a:fld>
            <a:endParaRPr lang="en-US" dirty="0"/>
          </a:p>
        </p:txBody>
      </p:sp>
    </p:spTree>
    <p:extLst>
      <p:ext uri="{BB962C8B-B14F-4D97-AF65-F5344CB8AC3E}">
        <p14:creationId xmlns="" xmlns:p14="http://schemas.microsoft.com/office/powerpoint/2010/main" val="3336236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17-4</a:t>
            </a:r>
            <a:r>
              <a:rPr lang="en-US" baseline="0" dirty="0" smtClean="0"/>
              <a:t> annealed combines high strength and hardness with corrosion resistance similar to T304.  Easily heat treated at low temperatures from 900 to 1150 degrees F…eliminates scaling and prevents excess </a:t>
            </a:r>
            <a:r>
              <a:rPr lang="en-US" baseline="0" dirty="0" err="1" smtClean="0"/>
              <a:t>warpage</a:t>
            </a:r>
            <a:r>
              <a:rPr lang="en-US" baseline="0" dirty="0" smtClean="0"/>
              <a:t>.  H1150  is solution annealed and age-hardened at 1150 degrees to  improve mechanical properties and resistance to stress-corrosion cracking.</a:t>
            </a:r>
            <a:endParaRPr lang="en-US" dirty="0"/>
          </a:p>
        </p:txBody>
      </p:sp>
      <p:sp>
        <p:nvSpPr>
          <p:cNvPr id="4" name="Slide Number Placeholder 3"/>
          <p:cNvSpPr>
            <a:spLocks noGrp="1"/>
          </p:cNvSpPr>
          <p:nvPr>
            <p:ph type="sldNum" sz="quarter" idx="10"/>
          </p:nvPr>
        </p:nvSpPr>
        <p:spPr/>
        <p:txBody>
          <a:bodyPr/>
          <a:lstStyle/>
          <a:p>
            <a:fld id="{7019C57A-CBEF-4651-920B-DE112D6305F4}" type="slidenum">
              <a:rPr lang="en-US" smtClean="0"/>
              <a:pPr/>
              <a:t>47</a:t>
            </a:fld>
            <a:endParaRPr lang="en-US"/>
          </a:p>
        </p:txBody>
      </p:sp>
    </p:spTree>
    <p:extLst>
      <p:ext uri="{BB962C8B-B14F-4D97-AF65-F5344CB8AC3E}">
        <p14:creationId xmlns="" xmlns:p14="http://schemas.microsoft.com/office/powerpoint/2010/main" val="2563129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in pressure</a:t>
            </a:r>
            <a:r>
              <a:rPr lang="en-US" baseline="0" dirty="0" smtClean="0"/>
              <a:t>-control applications in the energy industry.</a:t>
            </a:r>
            <a:endParaRPr lang="en-US" dirty="0"/>
          </a:p>
        </p:txBody>
      </p:sp>
      <p:sp>
        <p:nvSpPr>
          <p:cNvPr id="4" name="Slide Number Placeholder 3"/>
          <p:cNvSpPr>
            <a:spLocks noGrp="1"/>
          </p:cNvSpPr>
          <p:nvPr>
            <p:ph type="sldNum" sz="quarter" idx="10"/>
          </p:nvPr>
        </p:nvSpPr>
        <p:spPr/>
        <p:txBody>
          <a:bodyPr/>
          <a:lstStyle/>
          <a:p>
            <a:fld id="{7019C57A-CBEF-4651-920B-DE112D6305F4}" type="slidenum">
              <a:rPr lang="en-US" smtClean="0"/>
              <a:pPr/>
              <a:t>48</a:t>
            </a:fld>
            <a:endParaRPr lang="en-US"/>
          </a:p>
        </p:txBody>
      </p:sp>
    </p:spTree>
    <p:extLst>
      <p:ext uri="{BB962C8B-B14F-4D97-AF65-F5344CB8AC3E}">
        <p14:creationId xmlns="" xmlns:p14="http://schemas.microsoft.com/office/powerpoint/2010/main" val="2255844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Mythical </a:t>
            </a:r>
            <a:r>
              <a:rPr lang="en-US" dirty="0" err="1" smtClean="0"/>
              <a:t>Valyrian</a:t>
            </a:r>
            <a:r>
              <a:rPr lang="en-US" dirty="0" smtClean="0"/>
              <a:t> Steel mentioned in “Game of Thrones”</a:t>
            </a:r>
            <a:endParaRPr lang="en-US" dirty="0"/>
          </a:p>
        </p:txBody>
      </p:sp>
      <p:sp>
        <p:nvSpPr>
          <p:cNvPr id="4" name="Slide Number Placeholder 3"/>
          <p:cNvSpPr>
            <a:spLocks noGrp="1"/>
          </p:cNvSpPr>
          <p:nvPr>
            <p:ph type="sldNum" sz="quarter" idx="10"/>
          </p:nvPr>
        </p:nvSpPr>
        <p:spPr/>
        <p:txBody>
          <a:bodyPr/>
          <a:lstStyle/>
          <a:p>
            <a:fld id="{7019C57A-CBEF-4651-920B-DE112D6305F4}" type="slidenum">
              <a:rPr lang="en-US" smtClean="0"/>
              <a:pPr/>
              <a:t>4</a:t>
            </a:fld>
            <a:endParaRPr lang="en-US"/>
          </a:p>
        </p:txBody>
      </p:sp>
    </p:spTree>
    <p:extLst>
      <p:ext uri="{BB962C8B-B14F-4D97-AF65-F5344CB8AC3E}">
        <p14:creationId xmlns="" xmlns:p14="http://schemas.microsoft.com/office/powerpoint/2010/main" val="2287669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process is called “self-passivation”</a:t>
            </a:r>
            <a:endParaRPr lang="en-US" dirty="0"/>
          </a:p>
        </p:txBody>
      </p:sp>
      <p:sp>
        <p:nvSpPr>
          <p:cNvPr id="4" name="Slide Number Placeholder 3"/>
          <p:cNvSpPr>
            <a:spLocks noGrp="1"/>
          </p:cNvSpPr>
          <p:nvPr>
            <p:ph type="sldNum" sz="quarter" idx="10"/>
          </p:nvPr>
        </p:nvSpPr>
        <p:spPr/>
        <p:txBody>
          <a:bodyPr/>
          <a:lstStyle/>
          <a:p>
            <a:fld id="{7019C57A-CBEF-4651-920B-DE112D6305F4}" type="slidenum">
              <a:rPr lang="en-US" smtClean="0"/>
              <a:pPr/>
              <a:t>10</a:t>
            </a:fld>
            <a:endParaRPr lang="en-US"/>
          </a:p>
        </p:txBody>
      </p:sp>
    </p:spTree>
    <p:extLst>
      <p:ext uri="{BB962C8B-B14F-4D97-AF65-F5344CB8AC3E}">
        <p14:creationId xmlns="" xmlns:p14="http://schemas.microsoft.com/office/powerpoint/2010/main" val="3014944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Stainless Steel is 100% recyclable</a:t>
            </a:r>
            <a:endParaRPr lang="en-US" dirty="0"/>
          </a:p>
        </p:txBody>
      </p:sp>
      <p:sp>
        <p:nvSpPr>
          <p:cNvPr id="4" name="Slide Number Placeholder 3"/>
          <p:cNvSpPr>
            <a:spLocks noGrp="1"/>
          </p:cNvSpPr>
          <p:nvPr>
            <p:ph type="sldNum" sz="quarter" idx="10"/>
          </p:nvPr>
        </p:nvSpPr>
        <p:spPr/>
        <p:txBody>
          <a:bodyPr/>
          <a:lstStyle/>
          <a:p>
            <a:fld id="{7019C57A-CBEF-4651-920B-DE112D6305F4}" type="slidenum">
              <a:rPr lang="en-US" smtClean="0"/>
              <a:pPr/>
              <a:t>11</a:t>
            </a:fld>
            <a:endParaRPr lang="en-US"/>
          </a:p>
        </p:txBody>
      </p:sp>
    </p:spTree>
    <p:extLst>
      <p:ext uri="{BB962C8B-B14F-4D97-AF65-F5344CB8AC3E}">
        <p14:creationId xmlns="" xmlns:p14="http://schemas.microsoft.com/office/powerpoint/2010/main" val="2660127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versatile</a:t>
            </a:r>
            <a:r>
              <a:rPr lang="en-US" baseline="0" dirty="0" smtClean="0"/>
              <a:t> family of s</a:t>
            </a:r>
            <a:r>
              <a:rPr lang="en-US" dirty="0" smtClean="0"/>
              <a:t>tainless steels are an alloy</a:t>
            </a:r>
            <a:r>
              <a:rPr lang="en-US" baseline="0" dirty="0" smtClean="0"/>
              <a:t> system capable of providing a wide range of corrosion resistance, strength, and workability.</a:t>
            </a:r>
            <a:r>
              <a:rPr lang="en-US" dirty="0" smtClean="0"/>
              <a:t> </a:t>
            </a:r>
            <a:endParaRPr lang="en-US" dirty="0"/>
          </a:p>
        </p:txBody>
      </p:sp>
      <p:sp>
        <p:nvSpPr>
          <p:cNvPr id="4" name="Slide Number Placeholder 3"/>
          <p:cNvSpPr>
            <a:spLocks noGrp="1"/>
          </p:cNvSpPr>
          <p:nvPr>
            <p:ph type="sldNum" sz="quarter" idx="10"/>
          </p:nvPr>
        </p:nvSpPr>
        <p:spPr/>
        <p:txBody>
          <a:bodyPr/>
          <a:lstStyle/>
          <a:p>
            <a:fld id="{7019C57A-CBEF-4651-920B-DE112D6305F4}" type="slidenum">
              <a:rPr lang="en-US" smtClean="0"/>
              <a:pPr/>
              <a:t>16</a:t>
            </a:fld>
            <a:endParaRPr lang="en-US"/>
          </a:p>
        </p:txBody>
      </p:sp>
    </p:spTree>
    <p:extLst>
      <p:ext uri="{BB962C8B-B14F-4D97-AF65-F5344CB8AC3E}">
        <p14:creationId xmlns="" xmlns:p14="http://schemas.microsoft.com/office/powerpoint/2010/main" val="1736635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class is so named because the crystal structure of the steel is the same as iron (Fe) at room temperature.  Chromium FERRITIC</a:t>
            </a:r>
            <a:r>
              <a:rPr lang="en-US" baseline="0" dirty="0" smtClean="0"/>
              <a:t> grades are normally selected for their increased corrosion resistance, rather than tensile strength.  Their </a:t>
            </a:r>
            <a:r>
              <a:rPr lang="en-US" baseline="0" dirty="0" err="1" smtClean="0"/>
              <a:t>ferritic</a:t>
            </a:r>
            <a:r>
              <a:rPr lang="en-US" baseline="0" dirty="0" smtClean="0"/>
              <a:t> structure makes them NON-HARDENABLE and magnetic in all conditions.  </a:t>
            </a:r>
            <a:endParaRPr lang="en-US" dirty="0"/>
          </a:p>
        </p:txBody>
      </p:sp>
      <p:sp>
        <p:nvSpPr>
          <p:cNvPr id="4" name="Slide Number Placeholder 3"/>
          <p:cNvSpPr>
            <a:spLocks noGrp="1"/>
          </p:cNvSpPr>
          <p:nvPr>
            <p:ph type="sldNum" sz="quarter" idx="10"/>
          </p:nvPr>
        </p:nvSpPr>
        <p:spPr/>
        <p:txBody>
          <a:bodyPr/>
          <a:lstStyle/>
          <a:p>
            <a:fld id="{7019C57A-CBEF-4651-920B-DE112D6305F4}" type="slidenum">
              <a:rPr lang="en-US" smtClean="0"/>
              <a:pPr/>
              <a:t>17</a:t>
            </a:fld>
            <a:endParaRPr lang="en-US"/>
          </a:p>
        </p:txBody>
      </p:sp>
    </p:spTree>
    <p:extLst>
      <p:ext uri="{BB962C8B-B14F-4D97-AF65-F5344CB8AC3E}">
        <p14:creationId xmlns="" xmlns:p14="http://schemas.microsoft.com/office/powerpoint/2010/main" val="2662102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ESP stocks all of these grades.  Different quenching conditions determine</a:t>
            </a:r>
            <a:r>
              <a:rPr lang="en-US" baseline="0" dirty="0" smtClean="0"/>
              <a:t> </a:t>
            </a:r>
            <a:r>
              <a:rPr lang="en-US" baseline="0" dirty="0" err="1" smtClean="0"/>
              <a:t>hardenbability</a:t>
            </a:r>
            <a:r>
              <a:rPr lang="en-US" baseline="0" dirty="0" smtClean="0"/>
              <a:t>.  However, development of mechanical properties through quenching and tempering is inevitably associated with increased </a:t>
            </a:r>
            <a:r>
              <a:rPr lang="en-US" baseline="0" dirty="0" err="1" smtClean="0"/>
              <a:t>susceptability</a:t>
            </a:r>
            <a:r>
              <a:rPr lang="en-US" baseline="0" dirty="0" smtClean="0"/>
              <a:t> to corrosion.</a:t>
            </a:r>
            <a:endParaRPr lang="en-US" dirty="0"/>
          </a:p>
        </p:txBody>
      </p:sp>
      <p:sp>
        <p:nvSpPr>
          <p:cNvPr id="4" name="Slide Number Placeholder 3"/>
          <p:cNvSpPr>
            <a:spLocks noGrp="1"/>
          </p:cNvSpPr>
          <p:nvPr>
            <p:ph type="sldNum" sz="quarter" idx="10"/>
          </p:nvPr>
        </p:nvSpPr>
        <p:spPr/>
        <p:txBody>
          <a:bodyPr/>
          <a:lstStyle/>
          <a:p>
            <a:fld id="{7019C57A-CBEF-4651-920B-DE112D6305F4}" type="slidenum">
              <a:rPr lang="en-US" smtClean="0"/>
              <a:pPr/>
              <a:t>18</a:t>
            </a:fld>
            <a:endParaRPr lang="en-US"/>
          </a:p>
        </p:txBody>
      </p:sp>
    </p:spTree>
    <p:extLst>
      <p:ext uri="{BB962C8B-B14F-4D97-AF65-F5344CB8AC3E}">
        <p14:creationId xmlns="" xmlns:p14="http://schemas.microsoft.com/office/powerpoint/2010/main" val="2403094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Chromium MARTENSITIC</a:t>
            </a:r>
            <a:r>
              <a:rPr lang="en-US" baseline="0" dirty="0" smtClean="0"/>
              <a:t> grades are not as corrosion resistant as the other classes, but are selected for their STRENGTH as well as their resistance to WEAR and ABRASION.  Their MARTENSITIC structure makes them HEAT TREATABLE to a wide range of hardness and strength levels.</a:t>
            </a:r>
            <a:endParaRPr lang="en-US" dirty="0"/>
          </a:p>
        </p:txBody>
      </p:sp>
      <p:sp>
        <p:nvSpPr>
          <p:cNvPr id="4" name="Slide Number Placeholder 3"/>
          <p:cNvSpPr>
            <a:spLocks noGrp="1"/>
          </p:cNvSpPr>
          <p:nvPr>
            <p:ph type="sldNum" sz="quarter" idx="10"/>
          </p:nvPr>
        </p:nvSpPr>
        <p:spPr/>
        <p:txBody>
          <a:bodyPr/>
          <a:lstStyle/>
          <a:p>
            <a:fld id="{7019C57A-CBEF-4651-920B-DE112D6305F4}" type="slidenum">
              <a:rPr lang="en-US" smtClean="0"/>
              <a:pPr/>
              <a:t>19</a:t>
            </a:fld>
            <a:endParaRPr lang="en-US"/>
          </a:p>
        </p:txBody>
      </p:sp>
    </p:spTree>
    <p:extLst>
      <p:ext uri="{BB962C8B-B14F-4D97-AF65-F5344CB8AC3E}">
        <p14:creationId xmlns="" xmlns:p14="http://schemas.microsoft.com/office/powerpoint/2010/main" val="665975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.95-1.20 Carbon vs. .15 max for T410 .</a:t>
            </a:r>
            <a:r>
              <a:rPr lang="en-US" baseline="0" dirty="0" smtClean="0"/>
              <a:t>  Chrome content 16.00-18.00 vs. 11.00 or 12.00 for the lower Martensitics</a:t>
            </a:r>
            <a:endParaRPr lang="en-US" dirty="0"/>
          </a:p>
        </p:txBody>
      </p:sp>
      <p:sp>
        <p:nvSpPr>
          <p:cNvPr id="4" name="Slide Number Placeholder 3"/>
          <p:cNvSpPr>
            <a:spLocks noGrp="1"/>
          </p:cNvSpPr>
          <p:nvPr>
            <p:ph type="sldNum" sz="quarter" idx="10"/>
          </p:nvPr>
        </p:nvSpPr>
        <p:spPr/>
        <p:txBody>
          <a:bodyPr/>
          <a:lstStyle/>
          <a:p>
            <a:fld id="{7019C57A-CBEF-4651-920B-DE112D6305F4}" type="slidenum">
              <a:rPr lang="en-US" smtClean="0"/>
              <a:pPr/>
              <a:t>24</a:t>
            </a:fld>
            <a:endParaRPr lang="en-US" dirty="0"/>
          </a:p>
        </p:txBody>
      </p:sp>
    </p:spTree>
    <p:extLst>
      <p:ext uri="{BB962C8B-B14F-4D97-AF65-F5344CB8AC3E}">
        <p14:creationId xmlns="" xmlns:p14="http://schemas.microsoft.com/office/powerpoint/2010/main" val="4258981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C366C6F-CD97-4A73-A7D3-D6EC8FEEA530}" type="datetimeFigureOut">
              <a:rPr lang="en-US" smtClean="0"/>
              <a:pPr/>
              <a:t>10/20/2015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A8CA4DC-540D-46F6-98F8-2721A90E7C7A}"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366C6F-CD97-4A73-A7D3-D6EC8FEEA530}" type="datetimeFigureOut">
              <a:rPr lang="en-US" smtClean="0"/>
              <a:pPr/>
              <a:t>10/20/2015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A8CA4DC-540D-46F6-98F8-2721A90E7C7A}"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366C6F-CD97-4A73-A7D3-D6EC8FEEA530}" type="datetimeFigureOut">
              <a:rPr lang="en-US" smtClean="0"/>
              <a:pPr/>
              <a:t>10/20/2015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A8CA4DC-540D-46F6-98F8-2721A90E7C7A}"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366C6F-CD97-4A73-A7D3-D6EC8FEEA530}" type="datetimeFigureOut">
              <a:rPr lang="en-US" smtClean="0"/>
              <a:pPr/>
              <a:t>10/20/2015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A8CA4DC-540D-46F6-98F8-2721A90E7C7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C366C6F-CD97-4A73-A7D3-D6EC8FEEA530}" type="datetimeFigureOut">
              <a:rPr lang="en-US" smtClean="0"/>
              <a:pPr/>
              <a:t>10/20/2015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A8CA4DC-540D-46F6-98F8-2721A90E7C7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C366C6F-CD97-4A73-A7D3-D6EC8FEEA530}" type="datetimeFigureOut">
              <a:rPr lang="en-US" smtClean="0"/>
              <a:pPr/>
              <a:t>10/20/2015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A8CA4DC-540D-46F6-98F8-2721A90E7C7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C366C6F-CD97-4A73-A7D3-D6EC8FEEA530}" type="datetimeFigureOut">
              <a:rPr lang="en-US" smtClean="0"/>
              <a:pPr/>
              <a:t>10/20/2015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A8CA4DC-540D-46F6-98F8-2721A90E7C7A}"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C366C6F-CD97-4A73-A7D3-D6EC8FEEA530}" type="datetimeFigureOut">
              <a:rPr lang="en-US" smtClean="0"/>
              <a:pPr/>
              <a:t>10/20/2015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A8CA4DC-540D-46F6-98F8-2721A90E7C7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C366C6F-CD97-4A73-A7D3-D6EC8FEEA530}" type="datetimeFigureOut">
              <a:rPr lang="en-US" smtClean="0"/>
              <a:pPr/>
              <a:t>10/20/2015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A8CA4DC-540D-46F6-98F8-2721A90E7C7A}"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C366C6F-CD97-4A73-A7D3-D6EC8FEEA530}" type="datetimeFigureOut">
              <a:rPr lang="en-US" smtClean="0"/>
              <a:pPr/>
              <a:t>10/20/2015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A8CA4DC-540D-46F6-98F8-2721A90E7C7A}"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C366C6F-CD97-4A73-A7D3-D6EC8FEEA530}" type="datetimeFigureOut">
              <a:rPr lang="en-US" smtClean="0"/>
              <a:pPr/>
              <a:t>10/20/2015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A8CA4DC-540D-46F6-98F8-2721A90E7C7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C366C6F-CD97-4A73-A7D3-D6EC8FEEA530}" type="datetimeFigureOut">
              <a:rPr lang="en-US" smtClean="0"/>
              <a:pPr/>
              <a:t>10/20/2015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A8CA4DC-540D-46F6-98F8-2721A90E7C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 xmlns:p14="http://schemas.microsoft.com/office/powerpoint/2010/main" Requires="p14">
      <p:transition p14:dur="0"/>
    </mc:Choice>
    <mc:Fallback>
      <p:transition/>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en.wikipedia.org/wiki/File:Electrode_protecting_a_screw.jpg"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imoa.info/video/100_Years/EN/DSL.html"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imoa.info/video/selfrepairing/DSL.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imoa.info/video/alloyed/DSL.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Plogo low res.jpg"/>
          <p:cNvPicPr>
            <a:picLocks noChangeAspect="1"/>
          </p:cNvPicPr>
          <p:nvPr/>
        </p:nvPicPr>
        <p:blipFill>
          <a:blip r:embed="rId2" cstate="print"/>
          <a:stretch>
            <a:fillRect/>
          </a:stretch>
        </p:blipFill>
        <p:spPr>
          <a:xfrm>
            <a:off x="166189" y="304800"/>
            <a:ext cx="1510211" cy="717853"/>
          </a:xfrm>
          <a:prstGeom prst="rect">
            <a:avLst/>
          </a:prstGeom>
        </p:spPr>
      </p:pic>
      <p:sp>
        <p:nvSpPr>
          <p:cNvPr id="7" name="Subtitle 6"/>
          <p:cNvSpPr>
            <a:spLocks noGrp="1"/>
          </p:cNvSpPr>
          <p:nvPr>
            <p:ph type="subTitle" idx="1"/>
          </p:nvPr>
        </p:nvSpPr>
        <p:spPr>
          <a:xfrm>
            <a:off x="5410200" y="3611607"/>
            <a:ext cx="3048000" cy="503193"/>
          </a:xfrm>
        </p:spPr>
        <p:txBody>
          <a:bodyPr/>
          <a:lstStyle/>
          <a:p>
            <a:r>
              <a:rPr lang="en-US" dirty="0" smtClean="0"/>
              <a:t>November 2014</a:t>
            </a:r>
            <a:endParaRPr lang="en-US" dirty="0"/>
          </a:p>
        </p:txBody>
      </p:sp>
      <p:sp>
        <p:nvSpPr>
          <p:cNvPr id="10" name="Title 9"/>
          <p:cNvSpPr>
            <a:spLocks noGrp="1"/>
          </p:cNvSpPr>
          <p:nvPr>
            <p:ph type="ctrTitle"/>
          </p:nvPr>
        </p:nvSpPr>
        <p:spPr>
          <a:xfrm>
            <a:off x="685800" y="1066800"/>
            <a:ext cx="7772400" cy="1829761"/>
          </a:xfrm>
        </p:spPr>
        <p:txBody>
          <a:bodyPr>
            <a:normAutofit/>
          </a:bodyPr>
          <a:lstStyle/>
          <a:p>
            <a:r>
              <a:rPr lang="en-US" sz="4000" dirty="0" smtClean="0"/>
              <a:t>Introduction to Stainless Steel</a:t>
            </a:r>
            <a:endParaRPr lang="en-US" sz="40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178491"/>
          </a:xfrm>
        </p:spPr>
        <p:txBody>
          <a:bodyPr/>
          <a:lstStyle/>
          <a:p>
            <a:r>
              <a:rPr lang="en-US" dirty="0" smtClean="0"/>
              <a:t>Chromium (when present in amounts of 10% or more) teams up with Oxygen in the atmosphere to form a very tight, transparent film on the surface of the steel.</a:t>
            </a:r>
          </a:p>
          <a:p>
            <a:endParaRPr lang="en-US" dirty="0"/>
          </a:p>
          <a:p>
            <a:r>
              <a:rPr lang="en-US" dirty="0" smtClean="0"/>
              <a:t>The Chromium prevents iron from teaming up (bonding) with the Oxygen to form Iron Oxide.</a:t>
            </a:r>
            <a:endParaRPr lang="en-US" dirty="0"/>
          </a:p>
        </p:txBody>
      </p:sp>
      <p:sp>
        <p:nvSpPr>
          <p:cNvPr id="2" name="Title 1"/>
          <p:cNvSpPr>
            <a:spLocks noGrp="1"/>
          </p:cNvSpPr>
          <p:nvPr>
            <p:ph type="title"/>
          </p:nvPr>
        </p:nvSpPr>
        <p:spPr>
          <a:xfrm>
            <a:off x="457200" y="304800"/>
            <a:ext cx="8229600" cy="1066800"/>
          </a:xfrm>
        </p:spPr>
        <p:txBody>
          <a:bodyPr>
            <a:noAutofit/>
          </a:bodyPr>
          <a:lstStyle/>
          <a:p>
            <a:pPr algn="ctr"/>
            <a:r>
              <a:rPr lang="en-US" sz="3600" b="0" dirty="0" smtClean="0">
                <a:solidFill>
                  <a:schemeClr val="tx1"/>
                </a:solidFill>
              </a:rPr>
              <a:t/>
            </a:r>
            <a:br>
              <a:rPr lang="en-US" sz="3600" b="0" dirty="0" smtClean="0">
                <a:solidFill>
                  <a:schemeClr val="tx1"/>
                </a:solidFill>
              </a:rPr>
            </a:br>
            <a:r>
              <a:rPr lang="en-US" sz="3600" b="0" dirty="0" smtClean="0">
                <a:solidFill>
                  <a:schemeClr val="tx1"/>
                </a:solidFill>
              </a:rPr>
              <a:t>      </a:t>
            </a:r>
            <a:r>
              <a:rPr lang="en-US" sz="3600" b="0" dirty="0" smtClean="0">
                <a:solidFill>
                  <a:schemeClr val="tx1"/>
                </a:solidFill>
                <a:effectLst/>
              </a:rPr>
              <a:t>STAINLESS STEEL ALSO “RUSTS”                                                                                                  BUT…</a:t>
            </a:r>
            <a:r>
              <a:rPr lang="en-US" sz="3600" b="0" dirty="0">
                <a:solidFill>
                  <a:schemeClr val="tx1"/>
                </a:solidFill>
              </a:rPr>
              <a:t>	</a:t>
            </a:r>
            <a:r>
              <a:rPr lang="en-US" sz="3600" b="0" dirty="0" smtClean="0">
                <a:solidFill>
                  <a:schemeClr val="tx1"/>
                </a:solidFill>
              </a:rPr>
              <a:t>		</a:t>
            </a:r>
            <a:endParaRPr lang="en-US" sz="3600" b="0" dirty="0">
              <a:solidFill>
                <a:schemeClr val="tx1"/>
              </a:solidFill>
            </a:endParaRPr>
          </a:p>
        </p:txBody>
      </p:sp>
      <p:pic>
        <p:nvPicPr>
          <p:cNvPr id="5" name="Picture 2" descr="http://resources.schoolscience.co.uk/Corus/16plus/images/stainles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0" y="5029200"/>
            <a:ext cx="2171700" cy="1552765"/>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4" descr="ESPlogo hi res"/>
          <p:cNvPicPr>
            <a:picLocks noChangeAspect="1" noChangeArrowheads="1"/>
          </p:cNvPicPr>
          <p:nvPr/>
        </p:nvPicPr>
        <p:blipFill>
          <a:blip r:embed="rId4"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80447691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458200" cy="954107"/>
          </a:xfrm>
          <a:prstGeom prst="rect">
            <a:avLst/>
          </a:prstGeom>
          <a:noFill/>
        </p:spPr>
        <p:txBody>
          <a:bodyPr wrap="square" rtlCol="0">
            <a:spAutoFit/>
          </a:bodyPr>
          <a:lstStyle/>
          <a:p>
            <a:pPr algn="ctr"/>
            <a:r>
              <a:rPr lang="en-US" sz="3600" dirty="0" smtClean="0"/>
              <a:t>WHY CHOOSE STAINLESS?</a:t>
            </a:r>
          </a:p>
          <a:p>
            <a:pPr algn="ctr"/>
            <a:endParaRPr lang="en-US" sz="2000" b="1" dirty="0" smtClean="0"/>
          </a:p>
        </p:txBody>
      </p:sp>
      <p:sp>
        <p:nvSpPr>
          <p:cNvPr id="6" name="TextBox 5"/>
          <p:cNvSpPr txBox="1"/>
          <p:nvPr/>
        </p:nvSpPr>
        <p:spPr>
          <a:xfrm>
            <a:off x="1295400" y="1600200"/>
            <a:ext cx="6934200" cy="4247317"/>
          </a:xfrm>
          <a:prstGeom prst="rect">
            <a:avLst/>
          </a:prstGeom>
          <a:noFill/>
        </p:spPr>
        <p:txBody>
          <a:bodyPr wrap="square" rtlCol="0">
            <a:spAutoFit/>
          </a:bodyPr>
          <a:lstStyle/>
          <a:p>
            <a:pPr marL="285750" indent="-285750" algn="ctr">
              <a:buFont typeface="Wingdings" panose="05000000000000000000" pitchFamily="2" charset="2"/>
              <a:buChar char="v"/>
            </a:pPr>
            <a:r>
              <a:rPr lang="en-US" dirty="0" smtClean="0"/>
              <a:t>Corrosion resistance</a:t>
            </a:r>
          </a:p>
          <a:p>
            <a:pPr marL="285750" indent="-285750" algn="ctr">
              <a:buFont typeface="Wingdings" panose="05000000000000000000" pitchFamily="2" charset="2"/>
              <a:buChar char="v"/>
            </a:pPr>
            <a:endParaRPr lang="en-US" dirty="0" smtClean="0"/>
          </a:p>
          <a:p>
            <a:pPr marL="285750" indent="-285750" algn="ctr">
              <a:buFont typeface="Wingdings" panose="05000000000000000000" pitchFamily="2" charset="2"/>
              <a:buChar char="v"/>
            </a:pPr>
            <a:r>
              <a:rPr lang="en-US" dirty="0" smtClean="0"/>
              <a:t>Mechanical properties</a:t>
            </a:r>
          </a:p>
          <a:p>
            <a:pPr marL="285750" indent="-285750" algn="ctr">
              <a:buFont typeface="Wingdings" panose="05000000000000000000" pitchFamily="2" charset="2"/>
              <a:buChar char="v"/>
            </a:pPr>
            <a:endParaRPr lang="en-US" dirty="0"/>
          </a:p>
          <a:p>
            <a:pPr marL="285750" indent="-285750" algn="ctr">
              <a:buFont typeface="Wingdings" panose="05000000000000000000" pitchFamily="2" charset="2"/>
              <a:buChar char="v"/>
            </a:pPr>
            <a:r>
              <a:rPr lang="en-US" dirty="0" smtClean="0"/>
              <a:t>High temperature properties</a:t>
            </a:r>
          </a:p>
          <a:p>
            <a:pPr marL="285750" indent="-285750" algn="ctr">
              <a:buFont typeface="Wingdings" panose="05000000000000000000" pitchFamily="2" charset="2"/>
              <a:buChar char="v"/>
            </a:pPr>
            <a:endParaRPr lang="en-US" dirty="0"/>
          </a:p>
          <a:p>
            <a:pPr marL="285750" indent="-285750" algn="ctr">
              <a:buFont typeface="Wingdings" panose="05000000000000000000" pitchFamily="2" charset="2"/>
              <a:buChar char="v"/>
            </a:pPr>
            <a:r>
              <a:rPr lang="en-US" dirty="0" smtClean="0"/>
              <a:t>Low temperature properties</a:t>
            </a:r>
          </a:p>
          <a:p>
            <a:pPr marL="285750" indent="-285750" algn="ctr">
              <a:buFont typeface="Wingdings" panose="05000000000000000000" pitchFamily="2" charset="2"/>
              <a:buChar char="v"/>
            </a:pPr>
            <a:endParaRPr lang="en-US" dirty="0"/>
          </a:p>
          <a:p>
            <a:pPr marL="285750" indent="-285750" algn="ctr">
              <a:buFont typeface="Wingdings" panose="05000000000000000000" pitchFamily="2" charset="2"/>
              <a:buChar char="v"/>
            </a:pPr>
            <a:r>
              <a:rPr lang="en-US" dirty="0" smtClean="0"/>
              <a:t>Physical properties</a:t>
            </a:r>
          </a:p>
          <a:p>
            <a:pPr marL="285750" indent="-285750" algn="ctr">
              <a:buFont typeface="Wingdings" panose="05000000000000000000" pitchFamily="2" charset="2"/>
              <a:buChar char="v"/>
            </a:pPr>
            <a:endParaRPr lang="en-US" dirty="0"/>
          </a:p>
          <a:p>
            <a:pPr marL="285750" indent="-285750" algn="ctr">
              <a:buFont typeface="Wingdings" panose="05000000000000000000" pitchFamily="2" charset="2"/>
              <a:buChar char="v"/>
            </a:pPr>
            <a:r>
              <a:rPr lang="en-US" dirty="0" smtClean="0"/>
              <a:t>Ease of Fabrication</a:t>
            </a:r>
          </a:p>
          <a:p>
            <a:pPr marL="285750" indent="-285750" algn="ctr">
              <a:buFont typeface="Wingdings" panose="05000000000000000000" pitchFamily="2" charset="2"/>
              <a:buChar char="v"/>
            </a:pPr>
            <a:endParaRPr lang="en-US" dirty="0"/>
          </a:p>
          <a:p>
            <a:pPr marL="285750" indent="-285750" algn="ctr">
              <a:buFont typeface="Wingdings" panose="05000000000000000000" pitchFamily="2" charset="2"/>
              <a:buChar char="v"/>
            </a:pPr>
            <a:r>
              <a:rPr lang="en-US" dirty="0" smtClean="0"/>
              <a:t>Appearance</a:t>
            </a:r>
          </a:p>
          <a:p>
            <a:pPr marL="285750" indent="-285750" algn="ctr">
              <a:buFont typeface="Wingdings" panose="05000000000000000000" pitchFamily="2" charset="2"/>
              <a:buChar char="v"/>
            </a:pPr>
            <a:endParaRPr lang="en-US" dirty="0"/>
          </a:p>
          <a:p>
            <a:pPr marL="285750" indent="-285750" algn="ctr">
              <a:buFont typeface="Wingdings" panose="05000000000000000000" pitchFamily="2" charset="2"/>
              <a:buChar char="v"/>
            </a:pPr>
            <a:r>
              <a:rPr lang="en-US" dirty="0" smtClean="0"/>
              <a:t>Life Cycle Cost</a:t>
            </a:r>
          </a:p>
        </p:txBody>
      </p:sp>
      <p:pic>
        <p:nvPicPr>
          <p:cNvPr id="5" name="Picture 4" descr="ESPlogo hi res"/>
          <p:cNvPicPr>
            <a:picLocks noChangeAspect="1" noChangeArrowheads="1"/>
          </p:cNvPicPr>
          <p:nvPr/>
        </p:nvPicPr>
        <p:blipFill>
          <a:blip r:embed="rId3"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19311365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382000" cy="646331"/>
          </a:xfrm>
          <a:prstGeom prst="rect">
            <a:avLst/>
          </a:prstGeom>
          <a:noFill/>
        </p:spPr>
        <p:txBody>
          <a:bodyPr wrap="square" rtlCol="0">
            <a:spAutoFit/>
          </a:bodyPr>
          <a:lstStyle/>
          <a:p>
            <a:pPr algn="ctr"/>
            <a:r>
              <a:rPr lang="en-US" sz="3200" dirty="0" smtClean="0"/>
              <a:t>   </a:t>
            </a:r>
            <a:r>
              <a:rPr lang="en-US" sz="3600" dirty="0" smtClean="0"/>
              <a:t>STAINLESS STEEL PRODUCT FORMS</a:t>
            </a:r>
            <a:endParaRPr lang="en-US" sz="3600" dirty="0"/>
          </a:p>
        </p:txBody>
      </p:sp>
      <p:sp>
        <p:nvSpPr>
          <p:cNvPr id="3" name="TextBox 2"/>
          <p:cNvSpPr txBox="1"/>
          <p:nvPr/>
        </p:nvSpPr>
        <p:spPr>
          <a:xfrm>
            <a:off x="1066800" y="1295400"/>
            <a:ext cx="7772400" cy="4247317"/>
          </a:xfrm>
          <a:prstGeom prst="rect">
            <a:avLst/>
          </a:prstGeom>
          <a:noFill/>
        </p:spPr>
        <p:txBody>
          <a:bodyPr wrap="square" rtlCol="0">
            <a:spAutoFit/>
          </a:bodyPr>
          <a:lstStyle/>
          <a:p>
            <a:r>
              <a:rPr lang="en-US" dirty="0" smtClean="0"/>
              <a:t>	             INGOT		SHEET</a:t>
            </a:r>
          </a:p>
          <a:p>
            <a:endParaRPr lang="en-US" dirty="0"/>
          </a:p>
          <a:p>
            <a:r>
              <a:rPr lang="en-US" dirty="0" smtClean="0"/>
              <a:t>		BILLET		STRIP</a:t>
            </a:r>
          </a:p>
          <a:p>
            <a:endParaRPr lang="en-US" dirty="0"/>
          </a:p>
          <a:p>
            <a:r>
              <a:rPr lang="en-US" dirty="0" smtClean="0"/>
              <a:t>		BLOOM		CASTINGS</a:t>
            </a:r>
          </a:p>
          <a:p>
            <a:endParaRPr lang="en-US" dirty="0"/>
          </a:p>
          <a:p>
            <a:r>
              <a:rPr lang="en-US" dirty="0" smtClean="0"/>
              <a:t>		SLAB		EXTRUDED SHAPES</a:t>
            </a:r>
          </a:p>
          <a:p>
            <a:endParaRPr lang="en-US" dirty="0"/>
          </a:p>
          <a:p>
            <a:r>
              <a:rPr lang="en-US" dirty="0" smtClean="0"/>
              <a:t>		PLATE COIL	ROLLED SHAPES</a:t>
            </a:r>
          </a:p>
          <a:p>
            <a:endParaRPr lang="en-US" dirty="0"/>
          </a:p>
          <a:p>
            <a:r>
              <a:rPr lang="en-US" dirty="0" smtClean="0"/>
              <a:t>		SHEET COIL	FORGINGS</a:t>
            </a:r>
          </a:p>
          <a:p>
            <a:endParaRPr lang="en-US" dirty="0"/>
          </a:p>
          <a:p>
            <a:r>
              <a:rPr lang="en-US" dirty="0" smtClean="0"/>
              <a:t>		WIRE		PLATE</a:t>
            </a:r>
          </a:p>
          <a:p>
            <a:endParaRPr lang="en-US" dirty="0"/>
          </a:p>
          <a:p>
            <a:r>
              <a:rPr lang="en-US" dirty="0" smtClean="0"/>
              <a:t>		ROD (COIL)	TUBULAR PRODUCTS</a:t>
            </a:r>
            <a:endParaRPr lang="en-US" dirty="0"/>
          </a:p>
        </p:txBody>
      </p:sp>
      <p:sp>
        <p:nvSpPr>
          <p:cNvPr id="4" name="TextBox 3"/>
          <p:cNvSpPr txBox="1"/>
          <p:nvPr/>
        </p:nvSpPr>
        <p:spPr>
          <a:xfrm>
            <a:off x="3124200" y="6019800"/>
            <a:ext cx="5715000" cy="369332"/>
          </a:xfrm>
          <a:prstGeom prst="rect">
            <a:avLst/>
          </a:prstGeom>
          <a:noFill/>
        </p:spPr>
        <p:txBody>
          <a:bodyPr wrap="square" rtlCol="0">
            <a:spAutoFit/>
          </a:bodyPr>
          <a:lstStyle/>
          <a:p>
            <a:r>
              <a:rPr lang="en-US" b="1" dirty="0" smtClean="0"/>
              <a:t>   ESP STOCKS BAR PRODUCTS</a:t>
            </a:r>
            <a:endParaRPr lang="en-US" b="1" dirty="0"/>
          </a:p>
        </p:txBody>
      </p:sp>
      <p:pic>
        <p:nvPicPr>
          <p:cNvPr id="5" name="Picture 4" descr="ESPlogo hi res"/>
          <p:cNvPicPr>
            <a:picLocks noChangeAspect="1" noChangeArrowheads="1"/>
          </p:cNvPicPr>
          <p:nvPr/>
        </p:nvPicPr>
        <p:blipFill>
          <a:blip r:embed="rId2"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426886242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ec21.com/image/terryzhang2217/oimg_GC06713592_CA06713775/Stainless_Steel_Ingo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0344" y="1628255"/>
            <a:ext cx="2260600" cy="146304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shapes aerospac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3725" y="3581400"/>
            <a:ext cx="2413000" cy="14859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upload.wikimedia.org/wikipedia/commons/7/76/Stainless_Steel_Sheet_Plate_Strip_Coil_Circle.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76600" y="247650"/>
            <a:ext cx="5715000" cy="28575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http://p.globalsources.com/IMAGES/PDT/B1067994484/Hot-Rolled-Stainless-Steel-Wire-Rod-Coil-1-Tons.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276600" y="3429000"/>
            <a:ext cx="3017520" cy="3017520"/>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www.pipestubings.com/images/stainless-steel-seamless-pipes.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477000" y="3956685"/>
            <a:ext cx="2381250" cy="1962150"/>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descr="logo2-snapshot copy"/>
          <p:cNvPicPr>
            <a:picLocks noChangeAspect="1" noChangeArrowheads="1"/>
          </p:cNvPicPr>
          <p:nvPr/>
        </p:nvPicPr>
        <p:blipFill>
          <a:blip r:embed="rId7" cstate="print">
            <a:clrChange>
              <a:clrFrom>
                <a:srgbClr val="FEFFFF"/>
              </a:clrFrom>
              <a:clrTo>
                <a:srgbClr val="FEFFFF">
                  <a:alpha val="0"/>
                </a:srgbClr>
              </a:clrTo>
            </a:clrChange>
            <a:extLst>
              <a:ext uri="{28A0092B-C50C-407E-A947-70E740481C1C}">
                <a14:useLocalDpi xmlns="" xmlns:a14="http://schemas.microsoft.com/office/drawing/2010/main" val="0"/>
              </a:ext>
            </a:extLst>
          </a:blip>
          <a:srcRect/>
          <a:stretch>
            <a:fillRect/>
          </a:stretch>
        </p:blipFill>
        <p:spPr bwMode="auto">
          <a:xfrm>
            <a:off x="152407" y="228606"/>
            <a:ext cx="1604356" cy="727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4" descr="ESPlogo hi res"/>
          <p:cNvPicPr>
            <a:picLocks noChangeAspect="1" noChangeArrowheads="1"/>
          </p:cNvPicPr>
          <p:nvPr/>
        </p:nvPicPr>
        <p:blipFill>
          <a:blip r:embed="rId8"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393621500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albruna-stainless-steel.com/images/flow_chart.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l="1241"/>
          <a:stretch>
            <a:fillRect/>
          </a:stretch>
        </p:blipFill>
        <p:spPr bwMode="auto">
          <a:xfrm>
            <a:off x="0" y="1676400"/>
            <a:ext cx="9144000" cy="36576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457200" y="457200"/>
            <a:ext cx="8305800" cy="646331"/>
          </a:xfrm>
          <a:prstGeom prst="rect">
            <a:avLst/>
          </a:prstGeom>
          <a:noFill/>
        </p:spPr>
        <p:txBody>
          <a:bodyPr wrap="square" rtlCol="0">
            <a:spAutoFit/>
          </a:bodyPr>
          <a:lstStyle/>
          <a:p>
            <a:pPr algn="ctr"/>
            <a:r>
              <a:rPr lang="en-US" sz="3600" dirty="0" smtClean="0"/>
              <a:t>FROM MELT TO BAR PRODUCTS</a:t>
            </a:r>
            <a:endParaRPr lang="en-US" sz="3600" dirty="0"/>
          </a:p>
        </p:txBody>
      </p:sp>
      <p:pic>
        <p:nvPicPr>
          <p:cNvPr id="4" name="Picture 4" descr="ESPlogo hi res"/>
          <p:cNvPicPr>
            <a:picLocks noChangeAspect="1" noChangeArrowheads="1"/>
          </p:cNvPicPr>
          <p:nvPr/>
        </p:nvPicPr>
        <p:blipFill>
          <a:blip r:embed="rId3"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318301985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valbruna-stainless-steel.com/images/flow_chart_freddo.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l="3361" r="840"/>
          <a:stretch>
            <a:fillRect/>
          </a:stretch>
        </p:blipFill>
        <p:spPr bwMode="auto">
          <a:xfrm>
            <a:off x="76200" y="1600200"/>
            <a:ext cx="9067800" cy="36576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762000" y="533400"/>
            <a:ext cx="7239000" cy="646331"/>
          </a:xfrm>
          <a:prstGeom prst="rect">
            <a:avLst/>
          </a:prstGeom>
          <a:noFill/>
        </p:spPr>
        <p:txBody>
          <a:bodyPr wrap="square" rtlCol="0">
            <a:spAutoFit/>
          </a:bodyPr>
          <a:lstStyle/>
          <a:p>
            <a:pPr algn="ctr"/>
            <a:r>
              <a:rPr lang="en-US" sz="3600" dirty="0" smtClean="0"/>
              <a:t>   FINISHING</a:t>
            </a:r>
            <a:endParaRPr lang="en-US" sz="3600" dirty="0"/>
          </a:p>
        </p:txBody>
      </p:sp>
      <p:pic>
        <p:nvPicPr>
          <p:cNvPr id="4" name="Picture 4" descr="ESPlogo hi res"/>
          <p:cNvPicPr>
            <a:picLocks noChangeAspect="1" noChangeArrowheads="1"/>
          </p:cNvPicPr>
          <p:nvPr/>
        </p:nvPicPr>
        <p:blipFill>
          <a:blip r:embed="rId3"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415964420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81328"/>
            <a:ext cx="7848600" cy="4525963"/>
          </a:xfrm>
        </p:spPr>
        <p:txBody>
          <a:bodyPr/>
          <a:lstStyle/>
          <a:p>
            <a:pPr marL="681228" indent="-571500">
              <a:buFont typeface="+mj-lt"/>
              <a:buAutoNum type="romanUcPeriod"/>
            </a:pPr>
            <a:r>
              <a:rPr lang="en-US" dirty="0" smtClean="0"/>
              <a:t>400 Series, non-</a:t>
            </a:r>
            <a:r>
              <a:rPr lang="en-US" dirty="0" err="1" smtClean="0"/>
              <a:t>hardenable</a:t>
            </a:r>
            <a:r>
              <a:rPr lang="en-US" dirty="0" smtClean="0"/>
              <a:t>*, magnetic, </a:t>
            </a:r>
            <a:r>
              <a:rPr lang="en-US" dirty="0" smtClean="0">
                <a:solidFill>
                  <a:schemeClr val="accent2"/>
                </a:solidFill>
              </a:rPr>
              <a:t>FERRITIC</a:t>
            </a:r>
          </a:p>
          <a:p>
            <a:pPr marL="681228" indent="-571500">
              <a:buFont typeface="+mj-lt"/>
              <a:buAutoNum type="romanUcPeriod"/>
            </a:pPr>
            <a:r>
              <a:rPr lang="en-US" dirty="0" smtClean="0"/>
              <a:t>400 Series, </a:t>
            </a:r>
            <a:r>
              <a:rPr lang="en-US" dirty="0" err="1" smtClean="0"/>
              <a:t>hardenable</a:t>
            </a:r>
            <a:r>
              <a:rPr lang="en-US" dirty="0" smtClean="0"/>
              <a:t>*, magnetic, </a:t>
            </a:r>
            <a:r>
              <a:rPr lang="en-US" dirty="0" smtClean="0">
                <a:solidFill>
                  <a:schemeClr val="accent2"/>
                </a:solidFill>
              </a:rPr>
              <a:t>MARTENSITIC</a:t>
            </a:r>
          </a:p>
          <a:p>
            <a:pPr marL="681228" indent="-571500">
              <a:buFont typeface="+mj-lt"/>
              <a:buAutoNum type="romanUcPeriod"/>
            </a:pPr>
            <a:r>
              <a:rPr lang="en-US" dirty="0" smtClean="0"/>
              <a:t>200 &amp; 300 Series, non-</a:t>
            </a:r>
            <a:r>
              <a:rPr lang="en-US" dirty="0" err="1" smtClean="0"/>
              <a:t>hardenable</a:t>
            </a:r>
            <a:r>
              <a:rPr lang="en-US" dirty="0" smtClean="0"/>
              <a:t>, non-magnetic, </a:t>
            </a:r>
            <a:r>
              <a:rPr lang="en-US" dirty="0" smtClean="0">
                <a:solidFill>
                  <a:schemeClr val="accent2"/>
                </a:solidFill>
              </a:rPr>
              <a:t>AUSTENITIC</a:t>
            </a:r>
          </a:p>
          <a:p>
            <a:pPr marL="681228" indent="-571500">
              <a:buFont typeface="+mj-lt"/>
              <a:buAutoNum type="romanUcPeriod"/>
            </a:pPr>
            <a:r>
              <a:rPr lang="en-US" dirty="0" err="1" smtClean="0"/>
              <a:t>Ferritic</a:t>
            </a:r>
            <a:r>
              <a:rPr lang="en-US" dirty="0" smtClean="0"/>
              <a:t>-Austenitic combination, non-</a:t>
            </a:r>
            <a:r>
              <a:rPr lang="en-US" dirty="0" err="1" smtClean="0"/>
              <a:t>hardenable</a:t>
            </a:r>
            <a:r>
              <a:rPr lang="en-US" dirty="0" smtClean="0"/>
              <a:t>, magnetic, </a:t>
            </a:r>
            <a:r>
              <a:rPr lang="en-US" dirty="0" smtClean="0">
                <a:solidFill>
                  <a:schemeClr val="accent2"/>
                </a:solidFill>
              </a:rPr>
              <a:t>DUPLEX</a:t>
            </a:r>
          </a:p>
          <a:p>
            <a:pPr marL="681228" indent="-571500">
              <a:buFont typeface="+mj-lt"/>
              <a:buAutoNum type="romanUcPeriod"/>
            </a:pPr>
            <a:r>
              <a:rPr lang="en-US" dirty="0" smtClean="0"/>
              <a:t>Precipitation hardening, </a:t>
            </a:r>
            <a:r>
              <a:rPr lang="en-US" dirty="0" err="1" smtClean="0"/>
              <a:t>hardenable</a:t>
            </a:r>
            <a:r>
              <a:rPr lang="en-US" dirty="0" smtClean="0"/>
              <a:t>, magnetic, </a:t>
            </a:r>
            <a:r>
              <a:rPr lang="en-US" dirty="0" smtClean="0">
                <a:solidFill>
                  <a:schemeClr val="accent2"/>
                </a:solidFill>
              </a:rPr>
              <a:t>PH</a:t>
            </a:r>
            <a:r>
              <a:rPr lang="en-US" dirty="0" smtClean="0"/>
              <a:t> GRADES</a:t>
            </a:r>
            <a:endParaRPr lang="en-US" dirty="0"/>
          </a:p>
        </p:txBody>
      </p:sp>
      <p:sp>
        <p:nvSpPr>
          <p:cNvPr id="3" name="Title 2"/>
          <p:cNvSpPr>
            <a:spLocks noGrp="1"/>
          </p:cNvSpPr>
          <p:nvPr>
            <p:ph type="title"/>
          </p:nvPr>
        </p:nvSpPr>
        <p:spPr/>
        <p:txBody>
          <a:bodyPr>
            <a:normAutofit/>
          </a:bodyPr>
          <a:lstStyle/>
          <a:p>
            <a:pPr algn="ctr"/>
            <a:r>
              <a:rPr lang="en-US" sz="3600" b="0" dirty="0" smtClean="0">
                <a:solidFill>
                  <a:schemeClr val="tx1"/>
                </a:solidFill>
                <a:effectLst/>
                <a:latin typeface="+mn-lt"/>
                <a:ea typeface="+mn-ea"/>
                <a:cs typeface="+mn-cs"/>
              </a:rPr>
              <a:t>5 CLASSES OF STAINLES</a:t>
            </a:r>
            <a:r>
              <a:rPr lang="en-US" sz="3600" dirty="0" smtClean="0">
                <a:solidFill>
                  <a:schemeClr val="tx1"/>
                </a:solidFill>
                <a:latin typeface="+mn-lt"/>
                <a:ea typeface="+mn-ea"/>
                <a:cs typeface="+mn-cs"/>
              </a:rPr>
              <a:t>S</a:t>
            </a:r>
            <a:endParaRPr lang="en-US" sz="3600" dirty="0">
              <a:solidFill>
                <a:schemeClr val="tx1"/>
              </a:solidFill>
              <a:latin typeface="+mn-lt"/>
              <a:ea typeface="+mn-ea"/>
              <a:cs typeface="+mn-cs"/>
            </a:endParaRPr>
          </a:p>
        </p:txBody>
      </p:sp>
      <p:pic>
        <p:nvPicPr>
          <p:cNvPr id="4" name="Picture 4" descr="ESPlogo hi res"/>
          <p:cNvPicPr>
            <a:picLocks noChangeAspect="1" noChangeArrowheads="1"/>
          </p:cNvPicPr>
          <p:nvPr/>
        </p:nvPicPr>
        <p:blipFill>
          <a:blip r:embed="rId3"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9977731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481328"/>
            <a:ext cx="7772400" cy="4525963"/>
          </a:xfrm>
        </p:spPr>
        <p:txBody>
          <a:bodyPr>
            <a:normAutofit/>
          </a:bodyPr>
          <a:lstStyle/>
          <a:p>
            <a:r>
              <a:rPr lang="en-US" dirty="0" smtClean="0"/>
              <a:t>Non </a:t>
            </a:r>
            <a:r>
              <a:rPr lang="en-US" dirty="0" err="1" smtClean="0"/>
              <a:t>hardenable</a:t>
            </a:r>
            <a:r>
              <a:rPr lang="en-US" dirty="0" smtClean="0"/>
              <a:t>, magnetic</a:t>
            </a:r>
          </a:p>
          <a:p>
            <a:pPr marL="109728" indent="0">
              <a:buNone/>
            </a:pPr>
            <a:endParaRPr lang="en-US" dirty="0" smtClean="0"/>
          </a:p>
          <a:p>
            <a:r>
              <a:rPr lang="en-US" dirty="0" smtClean="0"/>
              <a:t>T409 10.5-11.7% CR, originally designed for muffler stock and exterior parts in non-critical corrosive applications.  Economical and easily fabricated</a:t>
            </a:r>
          </a:p>
          <a:p>
            <a:pPr marL="109728" indent="0">
              <a:buNone/>
            </a:pPr>
            <a:endParaRPr lang="en-US" dirty="0" smtClean="0"/>
          </a:p>
          <a:p>
            <a:r>
              <a:rPr lang="en-US" dirty="0" smtClean="0"/>
              <a:t>T430 16-18% Cr, most widely used of the non-</a:t>
            </a:r>
            <a:r>
              <a:rPr lang="en-US" dirty="0" err="1" smtClean="0"/>
              <a:t>hardenable</a:t>
            </a:r>
            <a:r>
              <a:rPr lang="en-US" dirty="0" smtClean="0"/>
              <a:t> chromium types.  Much better corrosion resistance than T409</a:t>
            </a:r>
            <a:endParaRPr lang="en-US" dirty="0"/>
          </a:p>
        </p:txBody>
      </p:sp>
      <p:sp>
        <p:nvSpPr>
          <p:cNvPr id="3" name="Title 2"/>
          <p:cNvSpPr>
            <a:spLocks noGrp="1"/>
          </p:cNvSpPr>
          <p:nvPr>
            <p:ph type="title"/>
          </p:nvPr>
        </p:nvSpPr>
        <p:spPr/>
        <p:txBody>
          <a:bodyPr>
            <a:normAutofit/>
          </a:bodyPr>
          <a:lstStyle/>
          <a:p>
            <a:pPr algn="ctr"/>
            <a:r>
              <a:rPr lang="en-US" sz="3600" b="0" dirty="0" smtClean="0">
                <a:solidFill>
                  <a:schemeClr val="tx1"/>
                </a:solidFill>
                <a:effectLst/>
                <a:latin typeface="+mn-lt"/>
                <a:ea typeface="+mn-ea"/>
                <a:cs typeface="+mn-cs"/>
              </a:rPr>
              <a:t>400 Series FERRITIC</a:t>
            </a:r>
            <a:endParaRPr lang="en-US" sz="3600" b="0" dirty="0">
              <a:solidFill>
                <a:schemeClr val="tx1"/>
              </a:solidFill>
              <a:effectLst/>
              <a:latin typeface="+mn-lt"/>
              <a:ea typeface="+mn-ea"/>
              <a:cs typeface="+mn-cs"/>
            </a:endParaRPr>
          </a:p>
        </p:txBody>
      </p:sp>
      <p:pic>
        <p:nvPicPr>
          <p:cNvPr id="4" name="Picture 4" descr="ESPlogo hi res"/>
          <p:cNvPicPr>
            <a:picLocks noChangeAspect="1" noChangeArrowheads="1"/>
          </p:cNvPicPr>
          <p:nvPr/>
        </p:nvPicPr>
        <p:blipFill>
          <a:blip r:embed="rId3"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227229118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458200" cy="4525963"/>
          </a:xfrm>
        </p:spPr>
        <p:txBody>
          <a:bodyPr/>
          <a:lstStyle/>
          <a:p>
            <a:pPr marL="109728" indent="0">
              <a:buNone/>
            </a:pPr>
            <a:r>
              <a:rPr lang="en-US" dirty="0" smtClean="0"/>
              <a:t>    HARDENABLE by heat treatment, magnetic</a:t>
            </a:r>
          </a:p>
          <a:p>
            <a:endParaRPr lang="en-US" dirty="0"/>
          </a:p>
          <a:p>
            <a:pPr algn="ctr"/>
            <a:endParaRPr lang="en-US" dirty="0" smtClean="0"/>
          </a:p>
          <a:p>
            <a:pPr algn="ctr"/>
            <a:r>
              <a:rPr lang="en-US" dirty="0" smtClean="0"/>
              <a:t>T410</a:t>
            </a:r>
          </a:p>
          <a:p>
            <a:pPr algn="ctr"/>
            <a:r>
              <a:rPr lang="en-US" dirty="0" smtClean="0"/>
              <a:t>T410 QDT</a:t>
            </a:r>
          </a:p>
          <a:p>
            <a:pPr algn="ctr"/>
            <a:r>
              <a:rPr lang="en-US" dirty="0" smtClean="0"/>
              <a:t>T416</a:t>
            </a:r>
          </a:p>
          <a:p>
            <a:pPr algn="ctr"/>
            <a:r>
              <a:rPr lang="en-US" dirty="0" smtClean="0"/>
              <a:t>T420 MOD</a:t>
            </a:r>
          </a:p>
          <a:p>
            <a:pPr algn="ctr"/>
            <a:r>
              <a:rPr lang="en-US" dirty="0" smtClean="0"/>
              <a:t>T440C</a:t>
            </a:r>
            <a:endParaRPr lang="en-US" dirty="0"/>
          </a:p>
        </p:txBody>
      </p:sp>
      <p:sp>
        <p:nvSpPr>
          <p:cNvPr id="3" name="Title 2"/>
          <p:cNvSpPr>
            <a:spLocks noGrp="1"/>
          </p:cNvSpPr>
          <p:nvPr>
            <p:ph type="title"/>
          </p:nvPr>
        </p:nvSpPr>
        <p:spPr/>
        <p:txBody>
          <a:bodyPr>
            <a:normAutofit/>
          </a:bodyPr>
          <a:lstStyle/>
          <a:p>
            <a:pPr algn="ctr"/>
            <a:r>
              <a:rPr lang="en-US" sz="3600" b="0" dirty="0" smtClean="0">
                <a:solidFill>
                  <a:schemeClr val="tx1"/>
                </a:solidFill>
                <a:effectLst/>
                <a:latin typeface="+mn-lt"/>
                <a:ea typeface="+mn-ea"/>
                <a:cs typeface="+mn-cs"/>
              </a:rPr>
              <a:t>400 Series MARTENSITIC</a:t>
            </a:r>
            <a:endParaRPr lang="en-US" sz="3600" b="0" dirty="0">
              <a:solidFill>
                <a:schemeClr val="tx1"/>
              </a:solidFill>
              <a:effectLst/>
              <a:latin typeface="+mn-lt"/>
              <a:ea typeface="+mn-ea"/>
              <a:cs typeface="+mn-cs"/>
            </a:endParaRPr>
          </a:p>
        </p:txBody>
      </p:sp>
      <p:pic>
        <p:nvPicPr>
          <p:cNvPr id="4" name="Picture 4" descr="ESPlogo hi res"/>
          <p:cNvPicPr>
            <a:picLocks noChangeAspect="1" noChangeArrowheads="1"/>
          </p:cNvPicPr>
          <p:nvPr/>
        </p:nvPicPr>
        <p:blipFill>
          <a:blip r:embed="rId3"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61543693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481328"/>
            <a:ext cx="7924800" cy="4525963"/>
          </a:xfrm>
        </p:spPr>
        <p:txBody>
          <a:bodyPr/>
          <a:lstStyle/>
          <a:p>
            <a:pPr marL="109728" indent="0">
              <a:buNone/>
            </a:pPr>
            <a:endParaRPr lang="en-US" dirty="0" smtClean="0"/>
          </a:p>
          <a:p>
            <a:pPr marL="109728" indent="0">
              <a:buNone/>
            </a:pPr>
            <a:r>
              <a:rPr lang="en-US" dirty="0" smtClean="0"/>
              <a:t/>
            </a:r>
            <a:br>
              <a:rPr lang="en-US" dirty="0" smtClean="0"/>
            </a:br>
            <a:r>
              <a:rPr lang="en-US" dirty="0" smtClean="0"/>
              <a:t>Heat-Treatable stainless widely used where corrosion is not severe: air, fresh water, some chemicals and food acids.  Typical uses include valve and pump parts, fasteners, cutlery, turbine parts and bushings.</a:t>
            </a:r>
            <a:endParaRPr lang="en-US" dirty="0"/>
          </a:p>
        </p:txBody>
      </p:sp>
      <p:sp>
        <p:nvSpPr>
          <p:cNvPr id="3" name="Title 2"/>
          <p:cNvSpPr>
            <a:spLocks noGrp="1"/>
          </p:cNvSpPr>
          <p:nvPr>
            <p:ph type="title"/>
          </p:nvPr>
        </p:nvSpPr>
        <p:spPr/>
        <p:txBody>
          <a:bodyPr>
            <a:normAutofit/>
          </a:bodyPr>
          <a:lstStyle/>
          <a:p>
            <a:pPr algn="ctr"/>
            <a:r>
              <a:rPr lang="en-US" sz="3600" b="0" dirty="0" smtClean="0">
                <a:solidFill>
                  <a:schemeClr val="tx1"/>
                </a:solidFill>
                <a:effectLst/>
                <a:latin typeface="+mn-lt"/>
                <a:ea typeface="+mn-ea"/>
                <a:cs typeface="+mn-cs"/>
              </a:rPr>
              <a:t>T410 Annealed</a:t>
            </a:r>
            <a:endParaRPr lang="en-US" sz="3600" b="0" dirty="0">
              <a:solidFill>
                <a:schemeClr val="tx1"/>
              </a:solidFill>
              <a:effectLst/>
              <a:latin typeface="+mn-lt"/>
              <a:ea typeface="+mn-ea"/>
              <a:cs typeface="+mn-cs"/>
            </a:endParaRPr>
          </a:p>
        </p:txBody>
      </p:sp>
      <p:pic>
        <p:nvPicPr>
          <p:cNvPr id="4" name="Picture 4" descr="ESPlogo hi res"/>
          <p:cNvPicPr>
            <a:picLocks noChangeAspect="1" noChangeArrowheads="1"/>
          </p:cNvPicPr>
          <p:nvPr/>
        </p:nvPicPr>
        <p:blipFill>
          <a:blip r:embed="rId3"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97767004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178491"/>
          </a:xfrm>
        </p:spPr>
        <p:txBody>
          <a:bodyPr/>
          <a:lstStyle/>
          <a:p>
            <a:pPr algn="ctr"/>
            <a:r>
              <a:rPr lang="en-US" dirty="0" smtClean="0"/>
              <a:t>WHAT IS STAINLESS STEEL?</a:t>
            </a:r>
          </a:p>
          <a:p>
            <a:pPr algn="ctr"/>
            <a:r>
              <a:rPr lang="en-US" dirty="0" smtClean="0"/>
              <a:t>WHY CHOOSE STAINLESS?</a:t>
            </a:r>
          </a:p>
          <a:p>
            <a:pPr algn="ctr"/>
            <a:r>
              <a:rPr lang="en-US" dirty="0" smtClean="0"/>
              <a:t>PRODUCT FORMS</a:t>
            </a:r>
          </a:p>
          <a:p>
            <a:pPr algn="ctr"/>
            <a:r>
              <a:rPr lang="en-US" dirty="0" smtClean="0"/>
              <a:t>HOW IS IT MADE?</a:t>
            </a:r>
          </a:p>
          <a:p>
            <a:pPr algn="ctr"/>
            <a:r>
              <a:rPr lang="en-US" dirty="0" smtClean="0"/>
              <a:t>5 CLASSES OF STAINLESS</a:t>
            </a:r>
          </a:p>
          <a:p>
            <a:pPr algn="ctr"/>
            <a:r>
              <a:rPr lang="en-US" dirty="0" smtClean="0"/>
              <a:t>ANNEALING &amp; INTERGRANULAR CORROSION</a:t>
            </a:r>
          </a:p>
          <a:p>
            <a:pPr algn="ctr"/>
            <a:endParaRPr lang="en-US" dirty="0"/>
          </a:p>
          <a:p>
            <a:pPr algn="ctr"/>
            <a:endParaRPr lang="en-US" dirty="0"/>
          </a:p>
        </p:txBody>
      </p:sp>
      <p:sp>
        <p:nvSpPr>
          <p:cNvPr id="2" name="Title 1"/>
          <p:cNvSpPr>
            <a:spLocks noGrp="1"/>
          </p:cNvSpPr>
          <p:nvPr>
            <p:ph type="title"/>
          </p:nvPr>
        </p:nvSpPr>
        <p:spPr/>
        <p:txBody>
          <a:bodyPr/>
          <a:lstStyle/>
          <a:p>
            <a:r>
              <a:rPr lang="en-US" dirty="0" smtClean="0"/>
              <a:t>			 </a:t>
            </a:r>
            <a:r>
              <a:rPr lang="en-US" sz="3600" b="0" dirty="0" smtClean="0">
                <a:solidFill>
                  <a:schemeClr val="tx1"/>
                </a:solidFill>
                <a:effectLst/>
              </a:rPr>
              <a:t>OUTLINE</a:t>
            </a:r>
            <a:endParaRPr lang="en-US" sz="3600" b="0" dirty="0">
              <a:solidFill>
                <a:schemeClr val="tx1"/>
              </a:solidFill>
              <a:effectLst/>
            </a:endParaRPr>
          </a:p>
        </p:txBody>
      </p:sp>
      <p:pic>
        <p:nvPicPr>
          <p:cNvPr id="5" name="Picture 4" descr="ESPlogo hi res"/>
          <p:cNvPicPr>
            <a:picLocks noChangeAspect="1" noChangeArrowheads="1"/>
          </p:cNvPicPr>
          <p:nvPr/>
        </p:nvPicPr>
        <p:blipFill>
          <a:blip r:embed="rId2"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370539813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a:bodyPr>
          <a:lstStyle/>
          <a:p>
            <a:r>
              <a:rPr lang="en-US" sz="2400" dirty="0" smtClean="0"/>
              <a:t>410 QDT is suitable for petrochemical applications such as oilfield sour gas hydrogen sulfide (H2S) service.  DOUBLE tempering helps relieve internal stresses and guarantees that no </a:t>
            </a:r>
            <a:r>
              <a:rPr lang="en-US" sz="2400" dirty="0" err="1" smtClean="0"/>
              <a:t>untempered</a:t>
            </a:r>
            <a:r>
              <a:rPr lang="en-US" sz="2400" dirty="0" smtClean="0"/>
              <a:t> </a:t>
            </a:r>
            <a:r>
              <a:rPr lang="en-US" sz="2400" dirty="0" err="1" smtClean="0"/>
              <a:t>martensite</a:t>
            </a:r>
            <a:r>
              <a:rPr lang="en-US" sz="2400" dirty="0" smtClean="0"/>
              <a:t> remains in the steel</a:t>
            </a:r>
            <a:r>
              <a:rPr lang="en-US" sz="1600" dirty="0" smtClean="0"/>
              <a:t>.</a:t>
            </a:r>
            <a:endParaRPr lang="en-US" sz="1600" dirty="0"/>
          </a:p>
        </p:txBody>
      </p:sp>
      <p:sp>
        <p:nvSpPr>
          <p:cNvPr id="4" name="Title 3"/>
          <p:cNvSpPr>
            <a:spLocks noGrp="1"/>
          </p:cNvSpPr>
          <p:nvPr>
            <p:ph type="title"/>
          </p:nvPr>
        </p:nvSpPr>
        <p:spPr/>
        <p:txBody>
          <a:bodyPr>
            <a:normAutofit/>
          </a:bodyPr>
          <a:lstStyle/>
          <a:p>
            <a:pPr algn="ctr"/>
            <a:r>
              <a:rPr lang="en-US" sz="3600" b="0" dirty="0" smtClean="0">
                <a:solidFill>
                  <a:schemeClr val="tx1"/>
                </a:solidFill>
                <a:effectLst/>
                <a:latin typeface="+mn-lt"/>
                <a:ea typeface="+mn-ea"/>
                <a:cs typeface="+mn-cs"/>
              </a:rPr>
              <a:t>410 QDT</a:t>
            </a:r>
            <a:endParaRPr lang="en-US" sz="3600" b="0" dirty="0">
              <a:solidFill>
                <a:schemeClr val="tx1"/>
              </a:solidFill>
              <a:effectLst/>
              <a:latin typeface="+mn-lt"/>
              <a:ea typeface="+mn-ea"/>
              <a:cs typeface="+mn-cs"/>
            </a:endParaRPr>
          </a:p>
        </p:txBody>
      </p:sp>
      <p:pic>
        <p:nvPicPr>
          <p:cNvPr id="5" name="Picture 4" descr="ESPlogo hi res"/>
          <p:cNvPicPr>
            <a:picLocks noChangeAspect="1" noChangeArrowheads="1"/>
          </p:cNvPicPr>
          <p:nvPr/>
        </p:nvPicPr>
        <p:blipFill>
          <a:blip r:embed="rId2" cstate="print"/>
          <a:srcRect/>
          <a:stretch>
            <a:fillRect/>
          </a:stretch>
        </p:blipFill>
        <p:spPr bwMode="auto">
          <a:xfrm>
            <a:off x="295275" y="6267450"/>
            <a:ext cx="923925" cy="438150"/>
          </a:xfrm>
          <a:prstGeom prst="rect">
            <a:avLst/>
          </a:prstGeom>
          <a:noFill/>
          <a:ln w="9525">
            <a:noFill/>
            <a:miter lim="800000"/>
            <a:headEnd/>
            <a:tailEnd/>
          </a:ln>
        </p:spPr>
      </p:pic>
      <p:pic>
        <p:nvPicPr>
          <p:cNvPr id="6" name="Picture 5" descr="unnamed.png"/>
          <p:cNvPicPr>
            <a:picLocks noChangeAspect="1"/>
          </p:cNvPicPr>
          <p:nvPr/>
        </p:nvPicPr>
        <p:blipFill>
          <a:blip r:embed="rId3" cstate="print"/>
          <a:stretch>
            <a:fillRect/>
          </a:stretch>
        </p:blipFill>
        <p:spPr>
          <a:xfrm>
            <a:off x="381000" y="2743200"/>
            <a:ext cx="4210638" cy="1838582"/>
          </a:xfrm>
          <a:prstGeom prst="rect">
            <a:avLst/>
          </a:prstGeom>
        </p:spPr>
      </p:pic>
    </p:spTree>
    <p:extLst>
      <p:ext uri="{BB962C8B-B14F-4D97-AF65-F5344CB8AC3E}">
        <p14:creationId xmlns="" xmlns:p14="http://schemas.microsoft.com/office/powerpoint/2010/main" val="117659561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7800" y="2057400"/>
            <a:ext cx="7239000" cy="3949891"/>
          </a:xfrm>
        </p:spPr>
        <p:txBody>
          <a:bodyPr/>
          <a:lstStyle/>
          <a:p>
            <a:r>
              <a:rPr lang="en-US" dirty="0" smtClean="0"/>
              <a:t>Free-Machining variation of T410</a:t>
            </a:r>
          </a:p>
          <a:p>
            <a:endParaRPr lang="en-US" dirty="0"/>
          </a:p>
          <a:p>
            <a:r>
              <a:rPr lang="en-US" dirty="0" smtClean="0"/>
              <a:t>Achieved by an increase in SULFUR</a:t>
            </a:r>
          </a:p>
          <a:p>
            <a:endParaRPr lang="en-US" dirty="0"/>
          </a:p>
          <a:p>
            <a:r>
              <a:rPr lang="en-US" b="1" i="1" dirty="0" smtClean="0"/>
              <a:t>Useful</a:t>
            </a:r>
            <a:r>
              <a:rPr lang="en-US" dirty="0" smtClean="0"/>
              <a:t>  corrosion resistance</a:t>
            </a:r>
            <a:endParaRPr lang="en-US" dirty="0"/>
          </a:p>
        </p:txBody>
      </p:sp>
      <p:sp>
        <p:nvSpPr>
          <p:cNvPr id="3" name="Title 2"/>
          <p:cNvSpPr>
            <a:spLocks noGrp="1"/>
          </p:cNvSpPr>
          <p:nvPr>
            <p:ph type="title"/>
          </p:nvPr>
        </p:nvSpPr>
        <p:spPr/>
        <p:txBody>
          <a:bodyPr>
            <a:normAutofit/>
          </a:bodyPr>
          <a:lstStyle/>
          <a:p>
            <a:pPr algn="ctr"/>
            <a:r>
              <a:rPr lang="en-US" sz="3600" b="0" dirty="0" smtClean="0">
                <a:solidFill>
                  <a:schemeClr val="tx1"/>
                </a:solidFill>
                <a:effectLst/>
                <a:latin typeface="+mn-lt"/>
                <a:ea typeface="+mn-ea"/>
                <a:cs typeface="+mn-cs"/>
              </a:rPr>
              <a:t>T416 Stainless</a:t>
            </a:r>
            <a:endParaRPr lang="en-US" sz="3600" b="0" dirty="0">
              <a:solidFill>
                <a:schemeClr val="tx1"/>
              </a:solidFill>
              <a:effectLst/>
              <a:latin typeface="+mn-lt"/>
              <a:ea typeface="+mn-ea"/>
              <a:cs typeface="+mn-cs"/>
            </a:endParaRPr>
          </a:p>
        </p:txBody>
      </p:sp>
      <p:pic>
        <p:nvPicPr>
          <p:cNvPr id="4" name="Picture 4" descr="ESPlogo hi res"/>
          <p:cNvPicPr>
            <a:picLocks noChangeAspect="1" noChangeArrowheads="1"/>
          </p:cNvPicPr>
          <p:nvPr/>
        </p:nvPicPr>
        <p:blipFill>
          <a:blip r:embed="rId2"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308626185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adastainless.net/img/machina_stainles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t="477"/>
          <a:stretch>
            <a:fillRect/>
          </a:stretch>
        </p:blipFill>
        <p:spPr bwMode="auto">
          <a:xfrm>
            <a:off x="1295400" y="381000"/>
            <a:ext cx="6934200" cy="6019800"/>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4" descr="ESPlogo hi res"/>
          <p:cNvPicPr>
            <a:picLocks noChangeAspect="1" noChangeArrowheads="1"/>
          </p:cNvPicPr>
          <p:nvPr/>
        </p:nvPicPr>
        <p:blipFill>
          <a:blip r:embed="rId3"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175066925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T420 Modified Annealed Stainless</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1"/>
          <p:cNvSpPr txBox="1">
            <a:spLocks/>
          </p:cNvSpPr>
          <p:nvPr/>
        </p:nvSpPr>
        <p:spPr>
          <a:xfrm>
            <a:off x="838200" y="838200"/>
            <a:ext cx="7772400" cy="2971800"/>
          </a:xfrm>
          <a:prstGeom prst="rect">
            <a:avLst/>
          </a:prstGeom>
        </p:spPr>
        <p:txBody>
          <a:bodyPr>
            <a:normAutofit fontScale="92500"/>
          </a:bodyPr>
          <a:lstStyle/>
          <a:p>
            <a:pPr marL="365760" marR="0" lvl="0" indent="-256032" algn="l" defTabSz="914400" rtl="0" eaLnBrk="1" fontAlgn="auto" latinLnBrk="0" hangingPunct="1">
              <a:lnSpc>
                <a:spcPct val="150000"/>
              </a:lnSpc>
              <a:spcBef>
                <a:spcPts val="400"/>
              </a:spcBef>
              <a:spcAft>
                <a:spcPts val="0"/>
              </a:spcAft>
              <a:buClr>
                <a:schemeClr val="accent1"/>
              </a:buClr>
              <a:buSzPct val="68000"/>
              <a:buFont typeface="Wingdings 3"/>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Type 420, a modification</a:t>
            </a:r>
            <a:r>
              <a:rPr kumimoji="0" lang="en-US" sz="2000" b="0" i="0" u="none" strike="noStrike" kern="1200" cap="none" spc="0" normalizeH="0" noProof="0" dirty="0" smtClean="0">
                <a:ln>
                  <a:noFill/>
                </a:ln>
                <a:solidFill>
                  <a:schemeClr val="tx1"/>
                </a:solidFill>
                <a:effectLst/>
                <a:uLnTx/>
                <a:uFillTx/>
                <a:latin typeface="+mn-lt"/>
                <a:ea typeface="+mn-ea"/>
                <a:cs typeface="+mn-cs"/>
              </a:rPr>
              <a:t> of 410, has a higher carbon content to increase hardness, improve strength and give better wear resistance. This type maintains its best corrosion resistance in the heat treated condition. Tempering temperatures above 700</a:t>
            </a:r>
            <a:r>
              <a:rPr kumimoji="0" lang="en-US" sz="1100" b="0" i="0" u="none" strike="noStrike" kern="1200" cap="none" spc="0" normalizeH="0" baseline="100000" noProof="0" dirty="0" smtClean="0">
                <a:ln>
                  <a:noFill/>
                </a:ln>
                <a:solidFill>
                  <a:schemeClr val="tx1"/>
                </a:solidFill>
                <a:effectLst/>
                <a:uLnTx/>
                <a:uFillTx/>
                <a:latin typeface="+mn-lt"/>
                <a:ea typeface="+mn-ea"/>
                <a:cs typeface="+mn-cs"/>
              </a:rPr>
              <a:t>0</a:t>
            </a:r>
            <a:r>
              <a:rPr kumimoji="0" lang="en-US" sz="2000" b="0" i="0" u="none" strike="noStrike" kern="1200" cap="none" spc="0" normalizeH="0" noProof="0" dirty="0" smtClean="0">
                <a:ln>
                  <a:noFill/>
                </a:ln>
                <a:solidFill>
                  <a:schemeClr val="tx1"/>
                </a:solidFill>
                <a:effectLst/>
                <a:uLnTx/>
                <a:uFillTx/>
                <a:latin typeface="+mn-lt"/>
                <a:ea typeface="+mn-ea"/>
                <a:cs typeface="+mn-cs"/>
              </a:rPr>
              <a:t> F. are not normally recommended and T420 must be preheated before and annealed after welding.</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1"/>
          <p:cNvSpPr txBox="1">
            <a:spLocks/>
          </p:cNvSpPr>
          <p:nvPr/>
        </p:nvSpPr>
        <p:spPr>
          <a:xfrm>
            <a:off x="4343400" y="3581400"/>
            <a:ext cx="4419600" cy="2209800"/>
          </a:xfrm>
          <a:prstGeom prst="rect">
            <a:avLst/>
          </a:prstGeom>
        </p:spPr>
        <p:txBody>
          <a:bodyPr>
            <a:noAutofit/>
          </a:bodyPr>
          <a:lstStyle/>
          <a:p>
            <a:pPr marL="365760" marR="0" lvl="0" indent="-256032" algn="l" defTabSz="914400" rtl="0" eaLnBrk="1" fontAlgn="auto" latinLnBrk="0" hangingPunct="1">
              <a:lnSpc>
                <a:spcPct val="150000"/>
              </a:lnSpc>
              <a:spcBef>
                <a:spcPts val="400"/>
              </a:spcBef>
              <a:spcAft>
                <a:spcPts val="0"/>
              </a:spcAft>
              <a:buClr>
                <a:schemeClr val="accent1"/>
              </a:buClr>
              <a:buSzPct val="68000"/>
              <a:buFont typeface="Wingdings 3"/>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Principal applications: Bushings, Dental and Surgical Instruments, Pump Parts, Valve parts, and shafts. Our 420 is not bought or recommended as a cutlery grade. </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1"/>
          <p:cNvSpPr txBox="1">
            <a:spLocks/>
          </p:cNvSpPr>
          <p:nvPr/>
        </p:nvSpPr>
        <p:spPr>
          <a:xfrm>
            <a:off x="990600" y="3733800"/>
            <a:ext cx="2590800" cy="2667000"/>
          </a:xfrm>
          <a:prstGeom prst="rect">
            <a:avLst/>
          </a:prstGeom>
          <a:solidFill>
            <a:schemeClr val="bg1">
              <a:lumMod val="95000"/>
            </a:schemeClr>
          </a:solidFill>
          <a:ln w="38100">
            <a:solidFill>
              <a:schemeClr val="bg1">
                <a:lumMod val="50000"/>
              </a:schemeClr>
            </a:solidFill>
          </a:ln>
        </p:spPr>
        <p:txBody>
          <a:bodyPr>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Analysis</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000" dirty="0" smtClean="0"/>
              <a:t>C      .22 - .27</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Mn  1.00 Max</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000" dirty="0" smtClean="0"/>
              <a:t>Si    1.00 Max</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000" dirty="0" smtClean="0"/>
              <a:t>P       .040 Max</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000" dirty="0" smtClean="0"/>
              <a:t>S       .030Max</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000" dirty="0" smtClean="0"/>
              <a:t>Cr  12.5/14.00</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High-Carbon chromium steel</a:t>
            </a:r>
          </a:p>
          <a:p>
            <a:endParaRPr lang="en-US" dirty="0"/>
          </a:p>
          <a:p>
            <a:r>
              <a:rPr lang="en-US" dirty="0" smtClean="0"/>
              <a:t>Provides stainless properties with maximum hardness</a:t>
            </a:r>
          </a:p>
          <a:p>
            <a:endParaRPr lang="en-US" dirty="0"/>
          </a:p>
          <a:p>
            <a:r>
              <a:rPr lang="en-US" dirty="0" smtClean="0"/>
              <a:t>Higher Chrome content than T410,T416, or T420</a:t>
            </a:r>
            <a:endParaRPr lang="en-US" dirty="0"/>
          </a:p>
        </p:txBody>
      </p:sp>
      <p:sp>
        <p:nvSpPr>
          <p:cNvPr id="2" name="Title 1"/>
          <p:cNvSpPr>
            <a:spLocks noGrp="1"/>
          </p:cNvSpPr>
          <p:nvPr>
            <p:ph type="title"/>
          </p:nvPr>
        </p:nvSpPr>
        <p:spPr/>
        <p:txBody>
          <a:bodyPr>
            <a:normAutofit/>
          </a:bodyPr>
          <a:lstStyle/>
          <a:p>
            <a:pPr algn="ctr"/>
            <a:r>
              <a:rPr lang="en-US" sz="3600" b="0" dirty="0" smtClean="0">
                <a:solidFill>
                  <a:schemeClr val="tx1"/>
                </a:solidFill>
                <a:effectLst/>
                <a:latin typeface="+mn-lt"/>
                <a:ea typeface="+mn-ea"/>
                <a:cs typeface="+mn-cs"/>
              </a:rPr>
              <a:t>T440C</a:t>
            </a:r>
            <a:endParaRPr lang="en-US" sz="3600" b="0" dirty="0">
              <a:solidFill>
                <a:schemeClr val="tx1"/>
              </a:solidFill>
              <a:effectLst/>
              <a:latin typeface="+mn-lt"/>
              <a:ea typeface="+mn-ea"/>
              <a:cs typeface="+mn-cs"/>
            </a:endParaRPr>
          </a:p>
        </p:txBody>
      </p:sp>
      <p:pic>
        <p:nvPicPr>
          <p:cNvPr id="4" name="Picture 4" descr="ESPlogo hi res"/>
          <p:cNvPicPr>
            <a:picLocks noChangeAspect="1" noChangeArrowheads="1"/>
          </p:cNvPicPr>
          <p:nvPr/>
        </p:nvPicPr>
        <p:blipFill>
          <a:blip r:embed="rId3"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351886823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2209800"/>
            <a:ext cx="6553200" cy="3797491"/>
          </a:xfrm>
        </p:spPr>
        <p:txBody>
          <a:bodyPr/>
          <a:lstStyle/>
          <a:p>
            <a:r>
              <a:rPr lang="en-US" dirty="0" smtClean="0"/>
              <a:t>Not heat-treatable</a:t>
            </a:r>
          </a:p>
          <a:p>
            <a:r>
              <a:rPr lang="en-US" dirty="0" smtClean="0"/>
              <a:t>Superior corrosion resistance</a:t>
            </a:r>
          </a:p>
          <a:p>
            <a:r>
              <a:rPr lang="en-US" dirty="0" smtClean="0"/>
              <a:t>Non-magnetic</a:t>
            </a:r>
          </a:p>
          <a:p>
            <a:r>
              <a:rPr lang="en-US" dirty="0" smtClean="0"/>
              <a:t>Easily fabricated</a:t>
            </a:r>
            <a:endParaRPr lang="en-US" dirty="0"/>
          </a:p>
        </p:txBody>
      </p:sp>
      <p:sp>
        <p:nvSpPr>
          <p:cNvPr id="2" name="Title 1"/>
          <p:cNvSpPr>
            <a:spLocks noGrp="1"/>
          </p:cNvSpPr>
          <p:nvPr>
            <p:ph type="title"/>
          </p:nvPr>
        </p:nvSpPr>
        <p:spPr/>
        <p:txBody>
          <a:bodyPr>
            <a:normAutofit/>
          </a:bodyPr>
          <a:lstStyle/>
          <a:p>
            <a:pPr algn="ctr"/>
            <a:r>
              <a:rPr lang="en-US" sz="3600" b="0" dirty="0" smtClean="0">
                <a:solidFill>
                  <a:schemeClr val="tx1"/>
                </a:solidFill>
                <a:effectLst/>
                <a:latin typeface="+mn-lt"/>
                <a:ea typeface="+mn-ea"/>
                <a:cs typeface="+mn-cs"/>
              </a:rPr>
              <a:t>200 and 300 Series AUSTENITIC</a:t>
            </a:r>
            <a:endParaRPr lang="en-US" sz="3600" b="0" dirty="0">
              <a:solidFill>
                <a:schemeClr val="tx1"/>
              </a:solidFill>
              <a:effectLst/>
              <a:latin typeface="+mn-lt"/>
              <a:ea typeface="+mn-ea"/>
              <a:cs typeface="+mn-cs"/>
            </a:endParaRPr>
          </a:p>
        </p:txBody>
      </p:sp>
      <p:pic>
        <p:nvPicPr>
          <p:cNvPr id="4" name="Picture 4" descr="ESPlogo hi res"/>
          <p:cNvPicPr>
            <a:picLocks noChangeAspect="1" noChangeArrowheads="1"/>
          </p:cNvPicPr>
          <p:nvPr/>
        </p:nvPicPr>
        <p:blipFill>
          <a:blip r:embed="rId3"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91035654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AKA 18-8, increased chromium plus NICKEL, (18% chromium, 8% nickel)</a:t>
            </a:r>
          </a:p>
          <a:p>
            <a:endParaRPr lang="en-US" dirty="0"/>
          </a:p>
          <a:p>
            <a:r>
              <a:rPr lang="en-US" dirty="0" smtClean="0"/>
              <a:t>Low carbon (.08 max) reduces intergranular corrosion associated with carbide precipitation that can occur during welding.</a:t>
            </a:r>
          </a:p>
          <a:p>
            <a:endParaRPr lang="en-US" dirty="0"/>
          </a:p>
          <a:p>
            <a:r>
              <a:rPr lang="en-US" dirty="0" smtClean="0"/>
              <a:t>“L” grade lowers carbon content further (.03 max).</a:t>
            </a:r>
            <a:endParaRPr lang="en-US" dirty="0"/>
          </a:p>
        </p:txBody>
      </p:sp>
      <p:sp>
        <p:nvSpPr>
          <p:cNvPr id="3" name="Title 2"/>
          <p:cNvSpPr>
            <a:spLocks noGrp="1"/>
          </p:cNvSpPr>
          <p:nvPr>
            <p:ph type="title"/>
          </p:nvPr>
        </p:nvSpPr>
        <p:spPr/>
        <p:txBody>
          <a:bodyPr>
            <a:normAutofit/>
          </a:bodyPr>
          <a:lstStyle/>
          <a:p>
            <a:pPr algn="ctr"/>
            <a:r>
              <a:rPr lang="en-US" sz="3600" b="0" dirty="0" smtClean="0">
                <a:solidFill>
                  <a:schemeClr val="tx1"/>
                </a:solidFill>
                <a:effectLst/>
                <a:latin typeface="+mn-lt"/>
                <a:ea typeface="+mn-ea"/>
                <a:cs typeface="+mn-cs"/>
              </a:rPr>
              <a:t>T304 STAINLESS</a:t>
            </a:r>
            <a:endParaRPr lang="en-US" sz="3600" b="0" dirty="0">
              <a:solidFill>
                <a:schemeClr val="tx1"/>
              </a:solidFill>
              <a:effectLst/>
              <a:latin typeface="+mn-lt"/>
              <a:ea typeface="+mn-ea"/>
              <a:cs typeface="+mn-cs"/>
            </a:endParaRPr>
          </a:p>
        </p:txBody>
      </p:sp>
      <p:pic>
        <p:nvPicPr>
          <p:cNvPr id="4" name="Picture 4" descr="ESPlogo hi res"/>
          <p:cNvPicPr>
            <a:picLocks noChangeAspect="1" noChangeArrowheads="1"/>
          </p:cNvPicPr>
          <p:nvPr/>
        </p:nvPicPr>
        <p:blipFill>
          <a:blip r:embed="rId3"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402108106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838200" y="1524000"/>
            <a:ext cx="8305800" cy="4114800"/>
          </a:xfrm>
        </p:spPr>
        <p:txBody>
          <a:bodyPr/>
          <a:lstStyle/>
          <a:p>
            <a:pPr eaLnBrk="1" hangingPunct="1">
              <a:buFont typeface="Wingdings" pitchFamily="2" charset="2"/>
              <a:buNone/>
            </a:pPr>
            <a:endParaRPr lang="en-US" altLang="en-US" dirty="0" smtClean="0"/>
          </a:p>
          <a:p>
            <a:pPr eaLnBrk="1" hangingPunct="1">
              <a:buFont typeface="Wingdings" pitchFamily="2" charset="2"/>
              <a:buNone/>
            </a:pPr>
            <a:r>
              <a:rPr lang="en-US" altLang="en-US" dirty="0" smtClean="0"/>
              <a:t>Heat through critical range to 1850 deg. F,</a:t>
            </a:r>
          </a:p>
          <a:p>
            <a:pPr eaLnBrk="1" hangingPunct="1">
              <a:buFont typeface="Wingdings" pitchFamily="2" charset="2"/>
              <a:buNone/>
            </a:pPr>
            <a:r>
              <a:rPr lang="en-US" altLang="en-US" dirty="0" smtClean="0"/>
              <a:t>followed by rapid cooling (water quenching)</a:t>
            </a:r>
          </a:p>
          <a:p>
            <a:pPr eaLnBrk="1" hangingPunct="1">
              <a:buFont typeface="Wingdings" pitchFamily="2" charset="2"/>
              <a:buNone/>
            </a:pPr>
            <a:endParaRPr lang="en-US" altLang="en-US" dirty="0" smtClean="0"/>
          </a:p>
          <a:p>
            <a:pPr eaLnBrk="1" hangingPunct="1">
              <a:buFont typeface="Wingdings" pitchFamily="2" charset="2"/>
              <a:buNone/>
            </a:pPr>
            <a:r>
              <a:rPr lang="en-US" altLang="en-US" dirty="0" smtClean="0"/>
              <a:t>  Redissolves carbides precipitated at grain     boundaries during sensitization.</a:t>
            </a:r>
          </a:p>
          <a:p>
            <a:pPr eaLnBrk="1" hangingPunct="1">
              <a:buFont typeface="Wingdings" pitchFamily="2" charset="2"/>
              <a:buNone/>
            </a:pPr>
            <a:endParaRPr lang="en-US" altLang="en-US" dirty="0" smtClean="0"/>
          </a:p>
          <a:p>
            <a:pPr eaLnBrk="1" hangingPunct="1">
              <a:buFont typeface="Wingdings" pitchFamily="2" charset="2"/>
              <a:buNone/>
            </a:pPr>
            <a:r>
              <a:rPr lang="en-US" altLang="en-US" dirty="0" smtClean="0"/>
              <a:t>     Result: Improved corrosion resistance</a:t>
            </a:r>
          </a:p>
        </p:txBody>
      </p:sp>
      <p:sp>
        <p:nvSpPr>
          <p:cNvPr id="15362" name="Rectangle 2"/>
          <p:cNvSpPr>
            <a:spLocks noGrp="1" noChangeArrowheads="1"/>
          </p:cNvSpPr>
          <p:nvPr>
            <p:ph type="title"/>
          </p:nvPr>
        </p:nvSpPr>
        <p:spPr>
          <a:xfrm>
            <a:off x="1066800" y="457200"/>
            <a:ext cx="7772400" cy="762000"/>
          </a:xfrm>
        </p:spPr>
        <p:txBody>
          <a:bodyPr>
            <a:normAutofit/>
          </a:bodyPr>
          <a:lstStyle/>
          <a:p>
            <a:pPr algn="ctr"/>
            <a:r>
              <a:rPr lang="en-US" altLang="en-US" sz="3600" b="0" dirty="0" smtClean="0">
                <a:solidFill>
                  <a:schemeClr val="tx1"/>
                </a:solidFill>
                <a:effectLst/>
                <a:latin typeface="+mn-lt"/>
                <a:ea typeface="+mn-ea"/>
                <a:cs typeface="+mn-cs"/>
              </a:rPr>
              <a:t>ANNEALING</a:t>
            </a:r>
          </a:p>
        </p:txBody>
      </p:sp>
      <p:pic>
        <p:nvPicPr>
          <p:cNvPr id="4" name="Picture 4" descr="ESPlogo hi res"/>
          <p:cNvPicPr>
            <a:picLocks noChangeAspect="1" noChangeArrowheads="1"/>
          </p:cNvPicPr>
          <p:nvPr/>
        </p:nvPicPr>
        <p:blipFill>
          <a:blip r:embed="rId2"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272883289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0" y="1481328"/>
            <a:ext cx="8686800" cy="4525963"/>
          </a:xfrm>
        </p:spPr>
        <p:txBody>
          <a:bodyPr>
            <a:normAutofit/>
          </a:bodyPr>
          <a:lstStyle/>
          <a:p>
            <a:pPr lvl="8">
              <a:buClrTx/>
              <a:buFont typeface="Wingdings" panose="05000000000000000000" pitchFamily="2" charset="2"/>
              <a:buChar char="v"/>
            </a:pPr>
            <a:r>
              <a:rPr lang="en-US" altLang="en-US" sz="3200" dirty="0" smtClean="0"/>
              <a:t>Soften steel</a:t>
            </a:r>
          </a:p>
          <a:p>
            <a:pPr lvl="8">
              <a:buClrTx/>
              <a:buFont typeface="Wingdings" panose="05000000000000000000" pitchFamily="2" charset="2"/>
              <a:buChar char="v"/>
            </a:pPr>
            <a:r>
              <a:rPr lang="en-US" altLang="en-US" sz="3200" dirty="0" smtClean="0"/>
              <a:t>Improve or restore ductility</a:t>
            </a:r>
          </a:p>
          <a:p>
            <a:pPr lvl="8">
              <a:buClrTx/>
              <a:buFont typeface="Wingdings" panose="05000000000000000000" pitchFamily="2" charset="2"/>
              <a:buChar char="v"/>
            </a:pPr>
            <a:r>
              <a:rPr lang="en-US" altLang="en-US" sz="3200" dirty="0"/>
              <a:t>Improve machinability</a:t>
            </a:r>
          </a:p>
          <a:p>
            <a:pPr lvl="8">
              <a:buClrTx/>
              <a:buFont typeface="Wingdings" panose="05000000000000000000" pitchFamily="2" charset="2"/>
              <a:buChar char="v"/>
            </a:pPr>
            <a:r>
              <a:rPr lang="en-US" altLang="en-US" sz="3200" dirty="0" smtClean="0"/>
              <a:t>Reduce internal stresses</a:t>
            </a:r>
            <a:r>
              <a:rPr lang="en-US" altLang="en-US" dirty="0" smtClean="0"/>
              <a:t/>
            </a:r>
            <a:br>
              <a:rPr lang="en-US" altLang="en-US" dirty="0" smtClean="0"/>
            </a:br>
            <a:endParaRPr lang="en-US" altLang="en-US" dirty="0" smtClean="0"/>
          </a:p>
          <a:p>
            <a:pPr marL="109728" indent="0" algn="ctr" eaLnBrk="1" hangingPunct="1">
              <a:buNone/>
            </a:pPr>
            <a:r>
              <a:rPr lang="en-US" altLang="en-US" sz="3200" dirty="0" smtClean="0"/>
              <a:t>For Cr-Ni stainless steels, annealing                     prevents decomposition of austenite (carbon in solid solution)</a:t>
            </a:r>
          </a:p>
        </p:txBody>
      </p:sp>
      <p:sp>
        <p:nvSpPr>
          <p:cNvPr id="16386" name="Rectangle 2"/>
          <p:cNvSpPr>
            <a:spLocks noGrp="1" noChangeArrowheads="1"/>
          </p:cNvSpPr>
          <p:nvPr>
            <p:ph type="title"/>
          </p:nvPr>
        </p:nvSpPr>
        <p:spPr/>
        <p:txBody>
          <a:bodyPr/>
          <a:lstStyle/>
          <a:p>
            <a:pPr algn="ctr"/>
            <a:r>
              <a:rPr lang="en-US" altLang="en-US" dirty="0" smtClean="0"/>
              <a:t>	</a:t>
            </a:r>
            <a:r>
              <a:rPr lang="en-US" altLang="en-US" sz="3600" b="0" dirty="0" smtClean="0">
                <a:solidFill>
                  <a:schemeClr val="tx1"/>
                </a:solidFill>
                <a:effectLst/>
                <a:latin typeface="+mn-lt"/>
                <a:ea typeface="+mn-ea"/>
                <a:cs typeface="+mn-cs"/>
              </a:rPr>
              <a:t>Why Anneal?	</a:t>
            </a:r>
          </a:p>
        </p:txBody>
      </p:sp>
      <p:pic>
        <p:nvPicPr>
          <p:cNvPr id="4" name="Picture 4" descr="ESPlogo hi res"/>
          <p:cNvPicPr>
            <a:picLocks noChangeAspect="1" noChangeArrowheads="1"/>
          </p:cNvPicPr>
          <p:nvPr/>
        </p:nvPicPr>
        <p:blipFill>
          <a:blip r:embed="rId2"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396361963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left)">
                                      <p:cBhvr>
                                        <p:cTn id="7" dur="500"/>
                                        <p:tgtEl>
                                          <p:spTgt spid="2560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animEffect transition="in" filter="wipe(left)">
                                      <p:cBhvr>
                                        <p:cTn id="10" dur="500"/>
                                        <p:tgtEl>
                                          <p:spTgt spid="2560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animEffect transition="in" filter="wipe(left)">
                                      <p:cBhvr>
                                        <p:cTn id="13" dur="500"/>
                                        <p:tgtEl>
                                          <p:spTgt spid="2560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5603">
                                            <p:txEl>
                                              <p:pRg st="3" end="3"/>
                                            </p:txEl>
                                          </p:spTgt>
                                        </p:tgtEl>
                                        <p:attrNameLst>
                                          <p:attrName>style.visibility</p:attrName>
                                        </p:attrNameLst>
                                      </p:cBhvr>
                                      <p:to>
                                        <p:strVal val="visible"/>
                                      </p:to>
                                    </p:set>
                                    <p:animEffect transition="in" filter="wipe(left)">
                                      <p:cBhvr>
                                        <p:cTn id="16" dur="500"/>
                                        <p:tgtEl>
                                          <p:spTgt spid="2560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603">
                                            <p:txEl>
                                              <p:pRg st="4" end="4"/>
                                            </p:txEl>
                                          </p:spTgt>
                                        </p:tgtEl>
                                        <p:attrNameLst>
                                          <p:attrName>style.visibility</p:attrName>
                                        </p:attrNameLst>
                                      </p:cBhvr>
                                      <p:to>
                                        <p:strVal val="visible"/>
                                      </p:to>
                                    </p:set>
                                    <p:animEffect transition="in" filter="wipe(left)">
                                      <p:cBhvr>
                                        <p:cTn id="21"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1752600" y="2362200"/>
            <a:ext cx="6629400" cy="3429000"/>
          </a:xfrm>
        </p:spPr>
        <p:txBody>
          <a:bodyPr>
            <a:normAutofit/>
          </a:bodyPr>
          <a:lstStyle/>
          <a:p>
            <a:pPr eaLnBrk="1" hangingPunct="1"/>
            <a:r>
              <a:rPr lang="en-US" altLang="en-US" sz="3600" dirty="0" smtClean="0"/>
              <a:t>Sensitization</a:t>
            </a:r>
          </a:p>
          <a:p>
            <a:pPr eaLnBrk="1" hangingPunct="1"/>
            <a:r>
              <a:rPr lang="en-US" altLang="en-US" sz="3600" dirty="0" smtClean="0"/>
              <a:t>Carbide Precipitation</a:t>
            </a:r>
          </a:p>
          <a:p>
            <a:pPr eaLnBrk="1" hangingPunct="1"/>
            <a:r>
              <a:rPr lang="en-US" altLang="en-US" sz="3600" dirty="0" smtClean="0"/>
              <a:t>Intergranular Corrosion</a:t>
            </a:r>
          </a:p>
        </p:txBody>
      </p:sp>
      <p:sp>
        <p:nvSpPr>
          <p:cNvPr id="17410" name="Rectangle 2"/>
          <p:cNvSpPr>
            <a:spLocks noGrp="1" noChangeArrowheads="1"/>
          </p:cNvSpPr>
          <p:nvPr>
            <p:ph type="title"/>
          </p:nvPr>
        </p:nvSpPr>
        <p:spPr/>
        <p:txBody>
          <a:bodyPr/>
          <a:lstStyle/>
          <a:p>
            <a:pPr eaLnBrk="1" hangingPunct="1"/>
            <a:r>
              <a:rPr lang="en-US" altLang="en-US" dirty="0" smtClean="0"/>
              <a:t> 	    </a:t>
            </a:r>
            <a:r>
              <a:rPr lang="en-US" altLang="en-US" sz="3600" b="0" dirty="0" smtClean="0">
                <a:solidFill>
                  <a:schemeClr val="tx1"/>
                </a:solidFill>
                <a:effectLst/>
                <a:latin typeface="+mn-lt"/>
                <a:ea typeface="+mn-ea"/>
                <a:cs typeface="+mn-cs"/>
              </a:rPr>
              <a:t>3 Things to Know:</a:t>
            </a:r>
          </a:p>
        </p:txBody>
      </p:sp>
      <p:pic>
        <p:nvPicPr>
          <p:cNvPr id="4" name="Picture 4" descr="ESPlogo hi res"/>
          <p:cNvPicPr>
            <a:picLocks noChangeAspect="1" noChangeArrowheads="1"/>
          </p:cNvPicPr>
          <p:nvPr/>
        </p:nvPicPr>
        <p:blipFill>
          <a:blip r:embed="rId3"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203705805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ox(out)">
                                      <p:cBhvr>
                                        <p:cTn id="7" dur="500"/>
                                        <p:tgtEl>
                                          <p:spTgt spid="2662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box(out)">
                                      <p:cBhvr>
                                        <p:cTn id="12" dur="500"/>
                                        <p:tgtEl>
                                          <p:spTgt spid="2662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box(out)">
                                      <p:cBhvr>
                                        <p:cTn id="17" dur="500"/>
                                        <p:tgtEl>
                                          <p:spTgt spid="2662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228600"/>
            <a:ext cx="7772400" cy="1143000"/>
          </a:xfrm>
        </p:spPr>
        <p:txBody>
          <a:bodyPr>
            <a:normAutofit fontScale="90000"/>
          </a:bodyPr>
          <a:lstStyle/>
          <a:p>
            <a:pPr algn="ctr"/>
            <a:r>
              <a:rPr lang="en-US" dirty="0" smtClean="0"/>
              <a:t>       </a:t>
            </a:r>
            <a:br>
              <a:rPr lang="en-US" dirty="0" smtClean="0"/>
            </a:br>
            <a:r>
              <a:rPr lang="en-US" dirty="0" smtClean="0"/>
              <a:t>      </a:t>
            </a:r>
            <a:r>
              <a:rPr lang="en-US" sz="4000" b="0" dirty="0" smtClean="0">
                <a:solidFill>
                  <a:schemeClr val="tx1"/>
                </a:solidFill>
                <a:effectLst/>
              </a:rPr>
              <a:t>Recipe for Steel</a:t>
            </a:r>
            <a:br>
              <a:rPr lang="en-US" sz="4000" b="0" dirty="0" smtClean="0">
                <a:solidFill>
                  <a:schemeClr val="tx1"/>
                </a:solidFill>
                <a:effectLst/>
              </a:rPr>
            </a:br>
            <a:r>
              <a:rPr lang="en-US" sz="4000" b="0" dirty="0" smtClean="0">
                <a:solidFill>
                  <a:schemeClr val="tx1"/>
                </a:solidFill>
                <a:effectLst/>
              </a:rPr>
              <a:t>       (“Pig Iron”)</a:t>
            </a:r>
            <a:endParaRPr lang="en-US" sz="4000" b="0" dirty="0">
              <a:solidFill>
                <a:schemeClr val="tx1"/>
              </a:solidFill>
              <a:effectLst/>
            </a:endParaRPr>
          </a:p>
        </p:txBody>
      </p:sp>
      <p:sp>
        <p:nvSpPr>
          <p:cNvPr id="5" name="Subtitle 4"/>
          <p:cNvSpPr>
            <a:spLocks noGrp="1"/>
          </p:cNvSpPr>
          <p:nvPr>
            <p:ph type="subTitle" idx="4294967295"/>
          </p:nvPr>
        </p:nvSpPr>
        <p:spPr>
          <a:xfrm>
            <a:off x="2057400" y="1981200"/>
            <a:ext cx="7086600" cy="2819400"/>
          </a:xfrm>
        </p:spPr>
        <p:txBody>
          <a:bodyPr>
            <a:normAutofit/>
          </a:bodyPr>
          <a:lstStyle/>
          <a:p>
            <a:pPr marL="457200" indent="-457200" algn="l">
              <a:buFont typeface="Wingdings" panose="05000000000000000000" pitchFamily="2" charset="2"/>
              <a:buChar char="§"/>
            </a:pPr>
            <a:endParaRPr lang="en-US" dirty="0" smtClean="0">
              <a:solidFill>
                <a:schemeClr val="tx1"/>
              </a:solidFill>
            </a:endParaRPr>
          </a:p>
          <a:p>
            <a:pPr marL="457200" indent="-457200" algn="l">
              <a:buFont typeface="Wingdings" panose="05000000000000000000" pitchFamily="2" charset="2"/>
              <a:buChar char="§"/>
            </a:pPr>
            <a:r>
              <a:rPr lang="en-US" dirty="0" smtClean="0">
                <a:solidFill>
                  <a:schemeClr val="tx1"/>
                </a:solidFill>
              </a:rPr>
              <a:t>Iron (or iron-bearing material)</a:t>
            </a:r>
          </a:p>
          <a:p>
            <a:pPr marL="457200" indent="-457200" algn="l">
              <a:buFont typeface="Wingdings" panose="05000000000000000000" pitchFamily="2" charset="2"/>
              <a:buChar char="§"/>
            </a:pPr>
            <a:r>
              <a:rPr lang="en-US" dirty="0" smtClean="0">
                <a:solidFill>
                  <a:schemeClr val="tx1"/>
                </a:solidFill>
              </a:rPr>
              <a:t>Coke (baked coal)</a:t>
            </a:r>
          </a:p>
          <a:p>
            <a:pPr marL="457200" indent="-457200" algn="l">
              <a:buFont typeface="Wingdings" panose="05000000000000000000" pitchFamily="2" charset="2"/>
              <a:buChar char="§"/>
            </a:pPr>
            <a:r>
              <a:rPr lang="en-US" dirty="0" smtClean="0">
                <a:solidFill>
                  <a:schemeClr val="tx1"/>
                </a:solidFill>
              </a:rPr>
              <a:t>Limestone</a:t>
            </a:r>
          </a:p>
          <a:p>
            <a:pPr marL="457200" indent="-457200" algn="l">
              <a:buFont typeface="Wingdings" panose="05000000000000000000" pitchFamily="2" charset="2"/>
              <a:buChar char="§"/>
            </a:pPr>
            <a:r>
              <a:rPr lang="en-US" dirty="0" smtClean="0">
                <a:solidFill>
                  <a:schemeClr val="tx1"/>
                </a:solidFill>
              </a:rPr>
              <a:t>Oxygen and Water</a:t>
            </a:r>
          </a:p>
          <a:p>
            <a:pPr marL="457200" indent="-457200">
              <a:buFont typeface="Wingdings" panose="05000000000000000000" pitchFamily="2" charset="2"/>
              <a:buChar char="§"/>
            </a:pPr>
            <a:endParaRPr lang="en-US" dirty="0" smtClean="0"/>
          </a:p>
          <a:p>
            <a:pPr marL="0" indent="0">
              <a:buNone/>
            </a:pPr>
            <a:endParaRPr lang="en-US" dirty="0"/>
          </a:p>
        </p:txBody>
      </p:sp>
      <p:sp>
        <p:nvSpPr>
          <p:cNvPr id="2" name="TextBox 1"/>
          <p:cNvSpPr txBox="1"/>
          <p:nvPr/>
        </p:nvSpPr>
        <p:spPr>
          <a:xfrm>
            <a:off x="2514600" y="4953000"/>
            <a:ext cx="4800600" cy="584775"/>
          </a:xfrm>
          <a:prstGeom prst="rect">
            <a:avLst/>
          </a:prstGeom>
          <a:noFill/>
        </p:spPr>
        <p:txBody>
          <a:bodyPr wrap="square" rtlCol="0">
            <a:spAutoFit/>
          </a:bodyPr>
          <a:lstStyle/>
          <a:p>
            <a:r>
              <a:rPr lang="en-US" dirty="0" smtClean="0"/>
              <a:t>      </a:t>
            </a:r>
            <a:r>
              <a:rPr lang="en-US" sz="3200" dirty="0" smtClean="0"/>
              <a:t>Heat to 3400˚ F</a:t>
            </a:r>
            <a:endParaRPr lang="en-US" sz="3200" dirty="0"/>
          </a:p>
        </p:txBody>
      </p:sp>
      <p:pic>
        <p:nvPicPr>
          <p:cNvPr id="6" name="Picture 4" descr="ESPlogo hi res"/>
          <p:cNvPicPr>
            <a:picLocks noChangeAspect="1" noChangeArrowheads="1"/>
          </p:cNvPicPr>
          <p:nvPr/>
        </p:nvPicPr>
        <p:blipFill>
          <a:blip r:embed="rId3"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354518522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1066800" y="1219200"/>
            <a:ext cx="7772400" cy="4572000"/>
          </a:xfrm>
        </p:spPr>
        <p:txBody>
          <a:bodyPr/>
          <a:lstStyle/>
          <a:p>
            <a:pPr eaLnBrk="1" hangingPunct="1">
              <a:buFont typeface="Wingdings" pitchFamily="2" charset="2"/>
              <a:buChar char="Ø"/>
            </a:pPr>
            <a:r>
              <a:rPr lang="en-US" altLang="en-US" sz="2800" dirty="0" smtClean="0"/>
              <a:t>When austenitic steels are heated between 800 deg. and 1500 deg. F, they become </a:t>
            </a:r>
            <a:r>
              <a:rPr lang="en-US" altLang="en-US" sz="2800" i="1" dirty="0" smtClean="0"/>
              <a:t>sensitized</a:t>
            </a:r>
            <a:r>
              <a:rPr lang="en-US" altLang="en-US" sz="2800" dirty="0" smtClean="0"/>
              <a:t>.</a:t>
            </a:r>
          </a:p>
          <a:p>
            <a:pPr eaLnBrk="1" hangingPunct="1">
              <a:buFont typeface="Wingdings" pitchFamily="2" charset="2"/>
              <a:buChar char="Ø"/>
            </a:pPr>
            <a:r>
              <a:rPr lang="en-US" altLang="en-US" sz="2800" dirty="0" smtClean="0"/>
              <a:t>Metals are crystalline in structure.</a:t>
            </a:r>
          </a:p>
          <a:p>
            <a:pPr eaLnBrk="1" hangingPunct="1">
              <a:buFont typeface="Wingdings" pitchFamily="2" charset="2"/>
              <a:buChar char="Ø"/>
            </a:pPr>
            <a:r>
              <a:rPr lang="en-US" altLang="en-US" sz="2800" dirty="0" smtClean="0"/>
              <a:t>Metallic reactions tend to take place at the grain boundary regions.</a:t>
            </a:r>
          </a:p>
          <a:p>
            <a:pPr eaLnBrk="1" hangingPunct="1">
              <a:buFont typeface="Wingdings" pitchFamily="2" charset="2"/>
              <a:buChar char="Ø"/>
            </a:pPr>
            <a:r>
              <a:rPr lang="en-US" altLang="en-US" sz="2800" dirty="0" smtClean="0"/>
              <a:t>Chromium and Carbon are normally distributed throughout the austenitic structure.  This is commonly referred to as “in solution”.</a:t>
            </a:r>
          </a:p>
          <a:p>
            <a:pPr eaLnBrk="1" hangingPunct="1">
              <a:buFont typeface="Wingdings" pitchFamily="2" charset="2"/>
              <a:buNone/>
            </a:pPr>
            <a:endParaRPr lang="en-US" altLang="en-US" sz="2800" dirty="0" smtClean="0"/>
          </a:p>
          <a:p>
            <a:pPr eaLnBrk="1" hangingPunct="1">
              <a:buFont typeface="Wingdings" pitchFamily="2" charset="2"/>
              <a:buNone/>
            </a:pPr>
            <a:endParaRPr lang="en-US" altLang="en-US" sz="2800" dirty="0" smtClean="0"/>
          </a:p>
        </p:txBody>
      </p:sp>
      <p:sp>
        <p:nvSpPr>
          <p:cNvPr id="18434" name="Rectangle 2"/>
          <p:cNvSpPr>
            <a:spLocks noGrp="1" noChangeArrowheads="1"/>
          </p:cNvSpPr>
          <p:nvPr>
            <p:ph type="title"/>
          </p:nvPr>
        </p:nvSpPr>
        <p:spPr>
          <a:xfrm>
            <a:off x="1066800" y="304800"/>
            <a:ext cx="7772400" cy="838200"/>
          </a:xfrm>
        </p:spPr>
        <p:txBody>
          <a:bodyPr/>
          <a:lstStyle/>
          <a:p>
            <a:pPr eaLnBrk="1" hangingPunct="1"/>
            <a:r>
              <a:rPr lang="en-US" altLang="en-US" dirty="0" smtClean="0"/>
              <a:t>		</a:t>
            </a:r>
            <a:r>
              <a:rPr lang="en-US" altLang="en-US" sz="3600" b="0" dirty="0" smtClean="0">
                <a:solidFill>
                  <a:schemeClr val="tx1"/>
                </a:solidFill>
                <a:effectLst/>
                <a:latin typeface="+mn-lt"/>
                <a:ea typeface="+mn-ea"/>
                <a:cs typeface="+mn-cs"/>
              </a:rPr>
              <a:t>Sensitization</a:t>
            </a:r>
          </a:p>
        </p:txBody>
      </p:sp>
      <p:pic>
        <p:nvPicPr>
          <p:cNvPr id="4" name="Picture 4" descr="ESPlogo hi res"/>
          <p:cNvPicPr>
            <a:picLocks noChangeAspect="1" noChangeArrowheads="1"/>
          </p:cNvPicPr>
          <p:nvPr/>
        </p:nvPicPr>
        <p:blipFill>
          <a:blip r:embed="rId2"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145840771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My Documents\grainstructure.bmp"/>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9200" y="55418"/>
            <a:ext cx="6817016" cy="66648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4" descr="ESPlogo hi res"/>
          <p:cNvPicPr>
            <a:picLocks noChangeAspect="1" noChangeArrowheads="1"/>
          </p:cNvPicPr>
          <p:nvPr/>
        </p:nvPicPr>
        <p:blipFill>
          <a:blip r:embed="rId3"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141403010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ssina.com/images/corrosion/IGAFig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7400" y="1143000"/>
            <a:ext cx="5372100" cy="42195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6085151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haisaglemos.files.wordpress.com/2013/10/intergranular-corrosio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7400" y="1981200"/>
            <a:ext cx="5238750" cy="2752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7844181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Plogo hi res"/>
          <p:cNvPicPr>
            <a:picLocks noChangeAspect="1" noChangeArrowheads="1"/>
          </p:cNvPicPr>
          <p:nvPr/>
        </p:nvPicPr>
        <p:blipFill>
          <a:blip r:embed="rId2" cstate="print"/>
          <a:srcRect/>
          <a:stretch>
            <a:fillRect/>
          </a:stretch>
        </p:blipFill>
        <p:spPr bwMode="auto">
          <a:xfrm>
            <a:off x="295275" y="6267450"/>
            <a:ext cx="923925" cy="43815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2286000" y="304800"/>
            <a:ext cx="3429000" cy="6239655"/>
          </a:xfrm>
          <a:prstGeom prst="rect">
            <a:avLst/>
          </a:prstGeom>
          <a:noFill/>
          <a:ln w="9525">
            <a:noFill/>
            <a:miter lim="800000"/>
            <a:headEnd/>
            <a:tailEnd/>
          </a:ln>
        </p:spPr>
      </p:pic>
      <p:sp>
        <p:nvSpPr>
          <p:cNvPr id="9" name="Rounded Rectangular Callout 8"/>
          <p:cNvSpPr/>
          <p:nvPr/>
        </p:nvSpPr>
        <p:spPr>
          <a:xfrm>
            <a:off x="6248400" y="3352800"/>
            <a:ext cx="2590800" cy="2895600"/>
          </a:xfrm>
          <a:prstGeom prst="wedgeRoundRectCallout">
            <a:avLst>
              <a:gd name="adj1" fmla="val -71097"/>
              <a:gd name="adj2" fmla="val -21044"/>
              <a:gd name="adj3" fmla="val 16667"/>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smtClean="0">
                <a:solidFill>
                  <a:schemeClr val="tx1"/>
                </a:solidFill>
              </a:rPr>
              <a:t>At a </a:t>
            </a:r>
            <a:r>
              <a:rPr lang="en-US" altLang="en-US" i="1" dirty="0" smtClean="0">
                <a:solidFill>
                  <a:schemeClr val="tx1"/>
                </a:solidFill>
              </a:rPr>
              <a:t>Critical Temperature </a:t>
            </a:r>
          </a:p>
          <a:p>
            <a:pPr algn="ctr"/>
            <a:r>
              <a:rPr lang="en-US" altLang="en-US" dirty="0" smtClean="0">
                <a:solidFill>
                  <a:schemeClr val="tx1"/>
                </a:solidFill>
              </a:rPr>
              <a:t>(about 1200 deg. F), carbon and chromium migrate toward the grain boundaries to form chromium                               carbides.</a:t>
            </a:r>
            <a:endParaRPr lang="en-US" dirty="0">
              <a:solidFill>
                <a:schemeClr val="tx1"/>
              </a:solidFill>
            </a:endParaRPr>
          </a:p>
        </p:txBody>
      </p:sp>
      <p:sp>
        <p:nvSpPr>
          <p:cNvPr id="10" name="Rectangle 2"/>
          <p:cNvSpPr txBox="1">
            <a:spLocks noChangeArrowheads="1"/>
          </p:cNvSpPr>
          <p:nvPr/>
        </p:nvSpPr>
        <p:spPr>
          <a:xfrm>
            <a:off x="5943600" y="2590800"/>
            <a:ext cx="2819400" cy="609600"/>
          </a:xfrm>
          <a:prstGeom prst="rect">
            <a:avLst/>
          </a:prstGeom>
        </p:spPr>
        <p:txBody>
          <a:bodyP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600" b="0" i="0" u="none" strike="noStrike" kern="1200" cap="none" spc="0" normalizeH="0" baseline="0" noProof="0" dirty="0" smtClean="0">
                <a:ln>
                  <a:noFill/>
                </a:ln>
                <a:solidFill>
                  <a:schemeClr val="tx1"/>
                </a:solidFill>
                <a:effectLst/>
                <a:uLnTx/>
                <a:uFillTx/>
                <a:latin typeface="+mn-lt"/>
                <a:ea typeface="+mn-ea"/>
                <a:cs typeface="+mn-cs"/>
              </a:rPr>
              <a:t>Sensitization</a:t>
            </a:r>
          </a:p>
        </p:txBody>
      </p:sp>
    </p:spTree>
    <p:extLst>
      <p:ext uri="{BB962C8B-B14F-4D97-AF65-F5344CB8AC3E}">
        <p14:creationId xmlns="" xmlns:p14="http://schemas.microsoft.com/office/powerpoint/2010/main" val="214044193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ChangeArrowheads="1"/>
          </p:cNvSpPr>
          <p:nvPr>
            <p:ph idx="1"/>
          </p:nvPr>
        </p:nvSpPr>
        <p:spPr>
          <a:xfrm>
            <a:off x="304800" y="1905000"/>
            <a:ext cx="8839200" cy="4102291"/>
          </a:xfrm>
        </p:spPr>
        <p:txBody>
          <a:bodyPr/>
          <a:lstStyle/>
          <a:p>
            <a:pPr eaLnBrk="1" hangingPunct="1">
              <a:buFont typeface="Wingdings" pitchFamily="2" charset="2"/>
              <a:buNone/>
            </a:pPr>
            <a:r>
              <a:rPr lang="en-US" altLang="en-US" dirty="0" smtClean="0"/>
              <a:t>Sensitization (as a result of carbide precipitation) results in areas depleted of chromium.  Without free chromium available to bond with oxygen, the chrome-oxide film is not able to form.  Oxygen bonds with available iron, and rusting occurs.  This is called </a:t>
            </a:r>
            <a:r>
              <a:rPr lang="en-US" altLang="en-US" i="1" dirty="0" smtClean="0"/>
              <a:t>intergranular corrosion</a:t>
            </a:r>
            <a:r>
              <a:rPr lang="en-US" altLang="en-US" dirty="0" smtClean="0"/>
              <a:t>.</a:t>
            </a:r>
          </a:p>
          <a:p>
            <a:pPr eaLnBrk="1" hangingPunct="1">
              <a:buFont typeface="Wingdings" pitchFamily="2" charset="2"/>
              <a:buNone/>
            </a:pPr>
            <a:endParaRPr lang="en-US" altLang="en-US" dirty="0" smtClean="0"/>
          </a:p>
        </p:txBody>
      </p:sp>
      <p:sp>
        <p:nvSpPr>
          <p:cNvPr id="21506" name="Rectangle 5"/>
          <p:cNvSpPr>
            <a:spLocks noGrp="1" noChangeArrowheads="1"/>
          </p:cNvSpPr>
          <p:nvPr>
            <p:ph type="title"/>
          </p:nvPr>
        </p:nvSpPr>
        <p:spPr/>
        <p:txBody>
          <a:bodyPr/>
          <a:lstStyle/>
          <a:p>
            <a:pPr algn="just" eaLnBrk="1" hangingPunct="1"/>
            <a:r>
              <a:rPr lang="en-US" altLang="en-US" dirty="0" smtClean="0"/>
              <a:t>		     </a:t>
            </a:r>
            <a:r>
              <a:rPr lang="en-US" altLang="en-US" sz="3600" b="0" dirty="0" smtClean="0">
                <a:solidFill>
                  <a:schemeClr val="tx1"/>
                </a:solidFill>
                <a:effectLst/>
                <a:latin typeface="+mn-lt"/>
                <a:ea typeface="+mn-ea"/>
                <a:cs typeface="+mn-cs"/>
              </a:rPr>
              <a:t>Sensitization</a:t>
            </a:r>
            <a:endParaRPr lang="en-US" altLang="en-US" dirty="0" smtClean="0"/>
          </a:p>
        </p:txBody>
      </p:sp>
      <p:pic>
        <p:nvPicPr>
          <p:cNvPr id="4" name="Picture 4" descr="ESPlogo hi res"/>
          <p:cNvPicPr>
            <a:picLocks noChangeAspect="1" noChangeArrowheads="1"/>
          </p:cNvPicPr>
          <p:nvPr/>
        </p:nvPicPr>
        <p:blipFill>
          <a:blip r:embed="rId2"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395020360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normAutofit/>
          </a:bodyPr>
          <a:lstStyle/>
          <a:p>
            <a:pPr eaLnBrk="1" hangingPunct="1">
              <a:buFont typeface="Wingdings" pitchFamily="2" charset="2"/>
              <a:buNone/>
            </a:pPr>
            <a:r>
              <a:rPr lang="en-US" altLang="en-US" dirty="0" smtClean="0"/>
              <a:t>		      </a:t>
            </a:r>
          </a:p>
          <a:p>
            <a:pPr eaLnBrk="1" hangingPunct="1">
              <a:buFont typeface="Wingdings" pitchFamily="2" charset="2"/>
              <a:buNone/>
            </a:pPr>
            <a:endParaRPr lang="en-US" altLang="en-US" dirty="0"/>
          </a:p>
          <a:p>
            <a:pPr eaLnBrk="1" hangingPunct="1">
              <a:buFont typeface="Wingdings" pitchFamily="2" charset="2"/>
              <a:buNone/>
            </a:pPr>
            <a:r>
              <a:rPr lang="en-US" altLang="en-US" dirty="0" smtClean="0"/>
              <a:t>               At a </a:t>
            </a:r>
            <a:r>
              <a:rPr lang="en-US" altLang="en-US" i="1" dirty="0" smtClean="0"/>
              <a:t>Critical Temperature </a:t>
            </a:r>
          </a:p>
          <a:p>
            <a:pPr eaLnBrk="1" hangingPunct="1">
              <a:buFont typeface="Wingdings" pitchFamily="2" charset="2"/>
              <a:buNone/>
            </a:pPr>
            <a:r>
              <a:rPr lang="en-US" altLang="en-US" dirty="0" smtClean="0"/>
              <a:t>			 (about 1200 deg. F),</a:t>
            </a:r>
          </a:p>
          <a:p>
            <a:pPr eaLnBrk="1" hangingPunct="1">
              <a:buFont typeface="Wingdings" pitchFamily="2" charset="2"/>
              <a:buNone/>
            </a:pPr>
            <a:endParaRPr lang="en-US" altLang="en-US" dirty="0" smtClean="0"/>
          </a:p>
          <a:p>
            <a:pPr eaLnBrk="1" hangingPunct="1">
              <a:buFont typeface="Wingdings" pitchFamily="2" charset="2"/>
              <a:buNone/>
            </a:pPr>
            <a:r>
              <a:rPr lang="en-US" altLang="en-US" dirty="0"/>
              <a:t> </a:t>
            </a:r>
            <a:r>
              <a:rPr lang="en-US" altLang="en-US" dirty="0" smtClean="0"/>
              <a:t>  Carbon and Chromium Migrate toward the</a:t>
            </a:r>
          </a:p>
          <a:p>
            <a:pPr eaLnBrk="1" hangingPunct="1">
              <a:buFont typeface="Wingdings" pitchFamily="2" charset="2"/>
              <a:buNone/>
            </a:pPr>
            <a:r>
              <a:rPr lang="en-US" altLang="en-US" dirty="0" smtClean="0"/>
              <a:t>       Grain Boundaries to Form Chromium</a:t>
            </a:r>
          </a:p>
          <a:p>
            <a:pPr eaLnBrk="1" hangingPunct="1">
              <a:buFont typeface="Wingdings" pitchFamily="2" charset="2"/>
              <a:buNone/>
            </a:pPr>
            <a:r>
              <a:rPr lang="en-US" altLang="en-US" dirty="0" smtClean="0"/>
              <a:t>                              Carbides.</a:t>
            </a:r>
          </a:p>
          <a:p>
            <a:pPr eaLnBrk="1" hangingPunct="1">
              <a:buFont typeface="Wingdings" pitchFamily="2" charset="2"/>
              <a:buNone/>
            </a:pPr>
            <a:endParaRPr lang="en-US" altLang="en-US" i="1" dirty="0" smtClean="0"/>
          </a:p>
        </p:txBody>
      </p:sp>
      <p:sp>
        <p:nvSpPr>
          <p:cNvPr id="20482" name="Rectangle 2"/>
          <p:cNvSpPr>
            <a:spLocks noGrp="1" noChangeArrowheads="1"/>
          </p:cNvSpPr>
          <p:nvPr>
            <p:ph type="title"/>
          </p:nvPr>
        </p:nvSpPr>
        <p:spPr>
          <a:xfrm>
            <a:off x="1066800" y="381000"/>
            <a:ext cx="7772400" cy="838200"/>
          </a:xfrm>
        </p:spPr>
        <p:txBody>
          <a:bodyPr>
            <a:normAutofit/>
          </a:bodyPr>
          <a:lstStyle/>
          <a:p>
            <a:r>
              <a:rPr lang="en-US" altLang="en-US" dirty="0" smtClean="0"/>
              <a:t>  	          </a:t>
            </a:r>
            <a:r>
              <a:rPr lang="en-US" altLang="en-US" sz="3600" b="0" dirty="0" smtClean="0">
                <a:solidFill>
                  <a:schemeClr val="tx1"/>
                </a:solidFill>
                <a:effectLst/>
                <a:latin typeface="+mn-lt"/>
                <a:ea typeface="+mn-ea"/>
                <a:cs typeface="+mn-cs"/>
              </a:rPr>
              <a:t>Sensitization</a:t>
            </a:r>
          </a:p>
        </p:txBody>
      </p:sp>
      <p:pic>
        <p:nvPicPr>
          <p:cNvPr id="5" name="Picture 4" descr="ESPlogo hi res"/>
          <p:cNvPicPr>
            <a:picLocks noChangeAspect="1" noChangeArrowheads="1"/>
          </p:cNvPicPr>
          <p:nvPr/>
        </p:nvPicPr>
        <p:blipFill>
          <a:blip r:embed="rId2"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278128632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illiammaloney.com/Aviation/USNavyMuseum/SwiftBoat/images/06SwiftBoatSacrificialAnod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00200" y="228600"/>
            <a:ext cx="6191250" cy="5838826"/>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ESPlogo hi res"/>
          <p:cNvPicPr>
            <a:picLocks noChangeAspect="1" noChangeArrowheads="1"/>
          </p:cNvPicPr>
          <p:nvPr/>
        </p:nvPicPr>
        <p:blipFill>
          <a:blip r:embed="rId3"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138090856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3/38/Electrode_protecting_a_screw.jpg/220px-Electrode_protecting_a_screw.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05200" y="2057400"/>
            <a:ext cx="2095500" cy="1571626"/>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ESPlogo hi res"/>
          <p:cNvPicPr>
            <a:picLocks noChangeAspect="1" noChangeArrowheads="1"/>
          </p:cNvPicPr>
          <p:nvPr/>
        </p:nvPicPr>
        <p:blipFill>
          <a:blip r:embed="rId4"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113626018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000" y="2743200"/>
            <a:ext cx="6880860" cy="14287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990600" y="381000"/>
            <a:ext cx="6934200" cy="646331"/>
          </a:xfrm>
          <a:prstGeom prst="rect">
            <a:avLst/>
          </a:prstGeom>
          <a:noFill/>
        </p:spPr>
        <p:txBody>
          <a:bodyPr wrap="square" rtlCol="0">
            <a:spAutoFit/>
          </a:bodyPr>
          <a:lstStyle/>
          <a:p>
            <a:pPr algn="ctr"/>
            <a:r>
              <a:rPr lang="en-US" sz="3600" dirty="0" smtClean="0"/>
              <a:t>T316/L</a:t>
            </a:r>
            <a:endParaRPr lang="en-US" sz="3600" dirty="0"/>
          </a:p>
        </p:txBody>
      </p:sp>
      <p:sp>
        <p:nvSpPr>
          <p:cNvPr id="3" name="TextBox 2"/>
          <p:cNvSpPr txBox="1"/>
          <p:nvPr/>
        </p:nvSpPr>
        <p:spPr>
          <a:xfrm>
            <a:off x="1420091" y="1524000"/>
            <a:ext cx="6352309" cy="923330"/>
          </a:xfrm>
          <a:prstGeom prst="rect">
            <a:avLst/>
          </a:prstGeom>
          <a:noFill/>
        </p:spPr>
        <p:txBody>
          <a:bodyPr wrap="square" rtlCol="0">
            <a:spAutoFit/>
          </a:bodyPr>
          <a:lstStyle/>
          <a:p>
            <a:pPr algn="ctr"/>
            <a:r>
              <a:rPr lang="en-US" dirty="0" smtClean="0"/>
              <a:t>T316 achieves superior corrosion resistance with the addition of more Nickel than 304…PLUS the addition of </a:t>
            </a:r>
            <a:r>
              <a:rPr lang="en-US" u="sng" dirty="0" smtClean="0"/>
              <a:t>Molybdenum</a:t>
            </a:r>
            <a:endParaRPr lang="en-US" u="sng" dirty="0"/>
          </a:p>
        </p:txBody>
      </p:sp>
      <p:pic>
        <p:nvPicPr>
          <p:cNvPr id="5" name="Picture 4" descr="ESPlogo hi res"/>
          <p:cNvPicPr>
            <a:picLocks noChangeAspect="1" noChangeArrowheads="1"/>
          </p:cNvPicPr>
          <p:nvPr/>
        </p:nvPicPr>
        <p:blipFill>
          <a:blip r:embed="rId3"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356881711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itation.aip.org/docserver/fulltext/2014_06_20_figure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23109" y="1066800"/>
            <a:ext cx="6604000" cy="4127500"/>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4" descr="ESPlogo hi res"/>
          <p:cNvPicPr>
            <a:picLocks noChangeAspect="1" noChangeArrowheads="1"/>
          </p:cNvPicPr>
          <p:nvPr/>
        </p:nvPicPr>
        <p:blipFill>
          <a:blip r:embed="rId4"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151569469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buNone/>
            </a:pPr>
            <a:endParaRPr lang="en-US" dirty="0" smtClean="0"/>
          </a:p>
          <a:p>
            <a:pPr marL="109728" indent="0" algn="ctr">
              <a:buNone/>
            </a:pPr>
            <a:r>
              <a:rPr lang="en-US" dirty="0" smtClean="0"/>
              <a:t>Free-machining version of T304</a:t>
            </a:r>
          </a:p>
          <a:p>
            <a:pPr marL="109728" indent="0" algn="ctr">
              <a:buNone/>
            </a:pPr>
            <a:endParaRPr lang="en-US" dirty="0" smtClean="0"/>
          </a:p>
          <a:p>
            <a:pPr marL="109728" indent="0" algn="ctr">
              <a:buNone/>
            </a:pPr>
            <a:r>
              <a:rPr lang="en-US" dirty="0" smtClean="0"/>
              <a:t>Contains added phosphorus and sulfur for better machining characteristics</a:t>
            </a:r>
          </a:p>
          <a:p>
            <a:pPr marL="109728" indent="0" algn="ctr">
              <a:buNone/>
            </a:pPr>
            <a:endParaRPr lang="en-US" dirty="0" smtClean="0"/>
          </a:p>
          <a:p>
            <a:pPr marL="109728" indent="0" algn="ctr">
              <a:buNone/>
            </a:pPr>
            <a:r>
              <a:rPr lang="en-US" dirty="0" smtClean="0"/>
              <a:t>Corrosion resistance is slightly less than 304</a:t>
            </a:r>
            <a:endParaRPr lang="en-US" dirty="0"/>
          </a:p>
        </p:txBody>
      </p:sp>
      <p:sp>
        <p:nvSpPr>
          <p:cNvPr id="2" name="Title 1"/>
          <p:cNvSpPr>
            <a:spLocks noGrp="1"/>
          </p:cNvSpPr>
          <p:nvPr>
            <p:ph type="title"/>
          </p:nvPr>
        </p:nvSpPr>
        <p:spPr/>
        <p:txBody>
          <a:bodyPr>
            <a:normAutofit/>
          </a:bodyPr>
          <a:lstStyle/>
          <a:p>
            <a:pPr algn="ctr"/>
            <a:r>
              <a:rPr lang="en-US" sz="3600" b="0" dirty="0" smtClean="0">
                <a:solidFill>
                  <a:schemeClr val="tx1"/>
                </a:solidFill>
                <a:effectLst/>
              </a:rPr>
              <a:t>T303 STAINLESS</a:t>
            </a:r>
            <a:endParaRPr lang="en-US" sz="3600" b="0" dirty="0">
              <a:solidFill>
                <a:schemeClr val="tx1"/>
              </a:solidFill>
              <a:effectLst/>
            </a:endParaRPr>
          </a:p>
        </p:txBody>
      </p:sp>
      <p:pic>
        <p:nvPicPr>
          <p:cNvPr id="4" name="Picture 4" descr="ESPlogo hi res"/>
          <p:cNvPicPr>
            <a:picLocks noChangeAspect="1" noChangeArrowheads="1"/>
          </p:cNvPicPr>
          <p:nvPr/>
        </p:nvPicPr>
        <p:blipFill>
          <a:blip r:embed="rId3"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75719433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endParaRPr lang="en-US" dirty="0"/>
          </a:p>
          <a:p>
            <a:r>
              <a:rPr lang="en-US" dirty="0" smtClean="0"/>
              <a:t>T321: stabilized with Titanium (for weldments subject to severe corrosion)</a:t>
            </a:r>
          </a:p>
          <a:p>
            <a:endParaRPr lang="en-US" dirty="0"/>
          </a:p>
          <a:p>
            <a:r>
              <a:rPr lang="en-US" dirty="0" smtClean="0"/>
              <a:t>T347: stabilized with Columbium and Tantalum (prevents carbide precipitation)</a:t>
            </a:r>
            <a:endParaRPr lang="en-US" dirty="0"/>
          </a:p>
        </p:txBody>
      </p:sp>
      <p:sp>
        <p:nvSpPr>
          <p:cNvPr id="4" name="Title 3"/>
          <p:cNvSpPr>
            <a:spLocks noGrp="1"/>
          </p:cNvSpPr>
          <p:nvPr>
            <p:ph type="title"/>
          </p:nvPr>
        </p:nvSpPr>
        <p:spPr/>
        <p:txBody>
          <a:bodyPr/>
          <a:lstStyle/>
          <a:p>
            <a:pPr algn="ctr"/>
            <a:r>
              <a:rPr lang="en-US" sz="3600" b="0" dirty="0" smtClean="0">
                <a:solidFill>
                  <a:schemeClr val="tx1"/>
                </a:solidFill>
                <a:effectLst/>
              </a:rPr>
              <a:t>Other Austenitic Grades</a:t>
            </a:r>
            <a:endParaRPr lang="en-US" sz="3600" b="0" dirty="0">
              <a:solidFill>
                <a:schemeClr val="tx1"/>
              </a:solidFill>
              <a:effectLst/>
            </a:endParaRPr>
          </a:p>
        </p:txBody>
      </p:sp>
      <p:pic>
        <p:nvPicPr>
          <p:cNvPr id="6" name="Picture 4" descr="ESPlogo hi res"/>
          <p:cNvPicPr>
            <a:picLocks noChangeAspect="1" noChangeArrowheads="1"/>
          </p:cNvPicPr>
          <p:nvPr/>
        </p:nvPicPr>
        <p:blipFill>
          <a:blip r:embed="rId2"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415768634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481328"/>
            <a:ext cx="7391400" cy="4525963"/>
          </a:xfrm>
        </p:spPr>
        <p:txBody>
          <a:bodyPr>
            <a:normAutofit lnSpcReduction="10000"/>
          </a:bodyPr>
          <a:lstStyle/>
          <a:p>
            <a:r>
              <a:rPr lang="en-US" sz="2400" dirty="0" smtClean="0"/>
              <a:t>Corrosion Resistance (Cr, Ni, Mo, Ti, Cb, C)</a:t>
            </a:r>
          </a:p>
          <a:p>
            <a:r>
              <a:rPr lang="en-US" sz="2400" dirty="0" smtClean="0"/>
              <a:t>Scaling Resistance (Cr, Si)</a:t>
            </a:r>
          </a:p>
          <a:p>
            <a:r>
              <a:rPr lang="en-US" sz="2400" dirty="0" smtClean="0"/>
              <a:t>Tensile Strength (Cr, Si, C)</a:t>
            </a:r>
          </a:p>
          <a:p>
            <a:r>
              <a:rPr lang="en-US" sz="2400" dirty="0" smtClean="0"/>
              <a:t>Yield Strength (Mn, C)</a:t>
            </a:r>
          </a:p>
          <a:p>
            <a:r>
              <a:rPr lang="en-US" sz="2400" dirty="0" smtClean="0"/>
              <a:t>Wear Resistance (Cr)</a:t>
            </a:r>
          </a:p>
          <a:p>
            <a:r>
              <a:rPr lang="en-US" sz="2400" dirty="0" smtClean="0"/>
              <a:t>Ductility (Ni, Si)</a:t>
            </a:r>
          </a:p>
          <a:p>
            <a:r>
              <a:rPr lang="en-US" sz="2400" dirty="0" smtClean="0"/>
              <a:t>High Temp Strength (Ni, Mo)</a:t>
            </a:r>
          </a:p>
          <a:p>
            <a:r>
              <a:rPr lang="en-US" sz="2400" dirty="0" smtClean="0"/>
              <a:t>Hardness (Si, C)</a:t>
            </a:r>
          </a:p>
          <a:p>
            <a:r>
              <a:rPr lang="en-US" sz="2400" dirty="0" smtClean="0"/>
              <a:t>Machinability (S)</a:t>
            </a:r>
          </a:p>
          <a:p>
            <a:r>
              <a:rPr lang="en-US" sz="2400" dirty="0" smtClean="0"/>
              <a:t>Hardenability (Al)</a:t>
            </a:r>
          </a:p>
          <a:p>
            <a:r>
              <a:rPr lang="en-US" sz="2400" dirty="0" smtClean="0"/>
              <a:t>Hot Working (Mn)</a:t>
            </a:r>
          </a:p>
        </p:txBody>
      </p:sp>
      <p:sp>
        <p:nvSpPr>
          <p:cNvPr id="2" name="Title 1"/>
          <p:cNvSpPr>
            <a:spLocks noGrp="1"/>
          </p:cNvSpPr>
          <p:nvPr>
            <p:ph type="title"/>
          </p:nvPr>
        </p:nvSpPr>
        <p:spPr/>
        <p:txBody>
          <a:bodyPr>
            <a:normAutofit/>
          </a:bodyPr>
          <a:lstStyle/>
          <a:p>
            <a:pPr algn="ctr"/>
            <a:r>
              <a:rPr lang="en-US" sz="3600" b="0" dirty="0" smtClean="0">
                <a:solidFill>
                  <a:schemeClr val="tx1"/>
                </a:solidFill>
                <a:effectLst/>
              </a:rPr>
              <a:t>ALLOYING ELEMENTS</a:t>
            </a:r>
            <a:endParaRPr lang="en-US" sz="3600" b="0" dirty="0">
              <a:solidFill>
                <a:schemeClr val="tx1"/>
              </a:solidFill>
              <a:effectLst/>
            </a:endParaRPr>
          </a:p>
        </p:txBody>
      </p:sp>
      <p:pic>
        <p:nvPicPr>
          <p:cNvPr id="4" name="Picture 4" descr="ESPlogo hi res"/>
          <p:cNvPicPr>
            <a:picLocks noChangeAspect="1" noChangeArrowheads="1"/>
          </p:cNvPicPr>
          <p:nvPr/>
        </p:nvPicPr>
        <p:blipFill>
          <a:blip r:embed="rId3"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265516411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676400"/>
            <a:ext cx="7467600" cy="4330891"/>
          </a:xfrm>
        </p:spPr>
        <p:txBody>
          <a:bodyPr numCol="2"/>
          <a:lstStyle/>
          <a:p>
            <a:r>
              <a:rPr lang="en-US" dirty="0" smtClean="0"/>
              <a:t>Aluminum    Al</a:t>
            </a:r>
          </a:p>
          <a:p>
            <a:r>
              <a:rPr lang="en-US" dirty="0" smtClean="0"/>
              <a:t>Carbon         C</a:t>
            </a:r>
          </a:p>
          <a:p>
            <a:r>
              <a:rPr lang="en-US" dirty="0" smtClean="0"/>
              <a:t>Chromium    Cr</a:t>
            </a:r>
          </a:p>
          <a:p>
            <a:r>
              <a:rPr lang="en-US" dirty="0" smtClean="0"/>
              <a:t>Columbium  Cb</a:t>
            </a:r>
          </a:p>
          <a:p>
            <a:r>
              <a:rPr lang="en-US" dirty="0" smtClean="0"/>
              <a:t>Niobium       Nb</a:t>
            </a:r>
          </a:p>
          <a:p>
            <a:r>
              <a:rPr lang="en-US" dirty="0" smtClean="0"/>
              <a:t>Magnesium  Mg</a:t>
            </a:r>
          </a:p>
          <a:p>
            <a:r>
              <a:rPr lang="en-US" dirty="0" smtClean="0"/>
              <a:t>Manganese   Mn</a:t>
            </a:r>
          </a:p>
          <a:p>
            <a:r>
              <a:rPr lang="en-US" dirty="0" smtClean="0"/>
              <a:t>Molybdenum Mo</a:t>
            </a:r>
          </a:p>
          <a:p>
            <a:pPr marL="109728" indent="0">
              <a:buNone/>
            </a:pPr>
            <a:endParaRPr lang="en-US" dirty="0" smtClean="0"/>
          </a:p>
          <a:p>
            <a:r>
              <a:rPr lang="en-US" dirty="0" smtClean="0"/>
              <a:t>Nickel             Ni</a:t>
            </a:r>
          </a:p>
          <a:p>
            <a:r>
              <a:rPr lang="en-US" dirty="0" smtClean="0"/>
              <a:t>Nitrogen         N</a:t>
            </a:r>
          </a:p>
          <a:p>
            <a:r>
              <a:rPr lang="en-US" dirty="0" smtClean="0"/>
              <a:t>Phosphorous   P</a:t>
            </a:r>
          </a:p>
          <a:p>
            <a:r>
              <a:rPr lang="en-US" dirty="0" smtClean="0"/>
              <a:t>Selenium         Se</a:t>
            </a:r>
          </a:p>
          <a:p>
            <a:r>
              <a:rPr lang="en-US" dirty="0" smtClean="0"/>
              <a:t>Silicon             Si</a:t>
            </a:r>
          </a:p>
          <a:p>
            <a:r>
              <a:rPr lang="en-US" dirty="0" smtClean="0"/>
              <a:t>Sulfur              S</a:t>
            </a:r>
          </a:p>
          <a:p>
            <a:r>
              <a:rPr lang="en-US" dirty="0" smtClean="0"/>
              <a:t>Titanium         Ti</a:t>
            </a:r>
          </a:p>
          <a:p>
            <a:r>
              <a:rPr lang="en-US" dirty="0" smtClean="0"/>
              <a:t>Tantalum        Ta</a:t>
            </a:r>
            <a:endParaRPr lang="en-US" dirty="0"/>
          </a:p>
        </p:txBody>
      </p:sp>
      <p:sp>
        <p:nvSpPr>
          <p:cNvPr id="3" name="Title 2"/>
          <p:cNvSpPr>
            <a:spLocks noGrp="1"/>
          </p:cNvSpPr>
          <p:nvPr>
            <p:ph type="title"/>
          </p:nvPr>
        </p:nvSpPr>
        <p:spPr>
          <a:xfrm>
            <a:off x="685800" y="304800"/>
            <a:ext cx="8229600" cy="1143000"/>
          </a:xfrm>
        </p:spPr>
        <p:txBody>
          <a:bodyPr>
            <a:noAutofit/>
          </a:bodyPr>
          <a:lstStyle/>
          <a:p>
            <a:pPr algn="ctr"/>
            <a:r>
              <a:rPr lang="en-US" sz="3600" b="0" dirty="0" smtClean="0">
                <a:solidFill>
                  <a:schemeClr val="tx1"/>
                </a:solidFill>
                <a:effectLst/>
              </a:rPr>
              <a:t>ABBREVIATIONS FOR ALLOYING ELEMENTS</a:t>
            </a:r>
            <a:endParaRPr lang="en-US" sz="3600" b="0" dirty="0">
              <a:solidFill>
                <a:schemeClr val="tx1"/>
              </a:solidFill>
              <a:effectLst/>
            </a:endParaRPr>
          </a:p>
        </p:txBody>
      </p:sp>
      <p:pic>
        <p:nvPicPr>
          <p:cNvPr id="4" name="Picture 4" descr="ESPlogo hi res"/>
          <p:cNvPicPr>
            <a:picLocks noChangeAspect="1" noChangeArrowheads="1"/>
          </p:cNvPicPr>
          <p:nvPr/>
        </p:nvPicPr>
        <p:blipFill>
          <a:blip r:embed="rId2"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55112214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828800"/>
            <a:ext cx="8229600" cy="4178491"/>
          </a:xfrm>
        </p:spPr>
        <p:txBody>
          <a:bodyPr/>
          <a:lstStyle/>
          <a:p>
            <a:r>
              <a:rPr lang="en-US" dirty="0" smtClean="0"/>
              <a:t>Family of Stainless Steels with a structure that consists of approximately 50% AUSTENITE and 50% FERRITE</a:t>
            </a:r>
          </a:p>
          <a:p>
            <a:endParaRPr lang="en-US" dirty="0"/>
          </a:p>
          <a:p>
            <a:r>
              <a:rPr lang="en-US" dirty="0" smtClean="0"/>
              <a:t>Better corrosion resistance, superior strength</a:t>
            </a:r>
          </a:p>
          <a:p>
            <a:endParaRPr lang="en-US" dirty="0"/>
          </a:p>
          <a:p>
            <a:pPr marL="109728" indent="0">
              <a:buNone/>
            </a:pPr>
            <a:r>
              <a:rPr lang="en-US" dirty="0" smtClean="0"/>
              <a:t>       E.g.: Alloy 2205 (22Cr-5Ni-3Mo-15N)</a:t>
            </a:r>
            <a:endParaRPr lang="en-US" dirty="0"/>
          </a:p>
        </p:txBody>
      </p:sp>
      <p:sp>
        <p:nvSpPr>
          <p:cNvPr id="4" name="Title 3"/>
          <p:cNvSpPr>
            <a:spLocks noGrp="1"/>
          </p:cNvSpPr>
          <p:nvPr>
            <p:ph type="title"/>
          </p:nvPr>
        </p:nvSpPr>
        <p:spPr/>
        <p:txBody>
          <a:bodyPr/>
          <a:lstStyle/>
          <a:p>
            <a:pPr algn="ctr"/>
            <a:r>
              <a:rPr lang="en-US" sz="3600" b="0" dirty="0" smtClean="0">
                <a:solidFill>
                  <a:schemeClr val="tx1"/>
                </a:solidFill>
                <a:effectLst/>
              </a:rPr>
              <a:t>DUPLEX STAINLESS</a:t>
            </a:r>
            <a:endParaRPr lang="en-US" sz="3600" b="0" dirty="0">
              <a:solidFill>
                <a:schemeClr val="tx1"/>
              </a:solidFill>
              <a:effectLst/>
            </a:endParaRPr>
          </a:p>
        </p:txBody>
      </p:sp>
      <p:pic>
        <p:nvPicPr>
          <p:cNvPr id="6" name="Picture 4" descr="ESPlogo hi res"/>
          <p:cNvPicPr>
            <a:picLocks noChangeAspect="1" noChangeArrowheads="1"/>
          </p:cNvPicPr>
          <p:nvPr/>
        </p:nvPicPr>
        <p:blipFill>
          <a:blip r:embed="rId2"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193343020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1681164"/>
            <a:ext cx="8837105" cy="328593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457200" y="381000"/>
            <a:ext cx="7848600" cy="646331"/>
          </a:xfrm>
          <a:prstGeom prst="rect">
            <a:avLst/>
          </a:prstGeom>
          <a:noFill/>
        </p:spPr>
        <p:txBody>
          <a:bodyPr wrap="square" rtlCol="0">
            <a:spAutoFit/>
          </a:bodyPr>
          <a:lstStyle/>
          <a:p>
            <a:pPr algn="ctr"/>
            <a:r>
              <a:rPr lang="en-US" sz="3600" dirty="0" smtClean="0"/>
              <a:t>SUPER DUPLEX</a:t>
            </a:r>
            <a:endParaRPr lang="en-US" sz="3600" dirty="0"/>
          </a:p>
        </p:txBody>
      </p:sp>
      <p:pic>
        <p:nvPicPr>
          <p:cNvPr id="4" name="Picture 4" descr="ESPlogo hi res"/>
          <p:cNvPicPr>
            <a:picLocks noChangeAspect="1" noChangeArrowheads="1"/>
          </p:cNvPicPr>
          <p:nvPr/>
        </p:nvPicPr>
        <p:blipFill>
          <a:blip r:embed="rId3"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276376833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1752600"/>
            <a:ext cx="6172200" cy="4254691"/>
          </a:xfrm>
        </p:spPr>
        <p:txBody>
          <a:bodyPr/>
          <a:lstStyle/>
          <a:p>
            <a:r>
              <a:rPr lang="en-US" dirty="0" smtClean="0"/>
              <a:t>Martensitic, magnetic</a:t>
            </a:r>
          </a:p>
          <a:p>
            <a:endParaRPr lang="en-US" dirty="0"/>
          </a:p>
          <a:p>
            <a:r>
              <a:rPr lang="en-US" dirty="0" smtClean="0"/>
              <a:t>Excellent Strength</a:t>
            </a:r>
          </a:p>
          <a:p>
            <a:endParaRPr lang="en-US" dirty="0"/>
          </a:p>
          <a:p>
            <a:r>
              <a:rPr lang="en-US" dirty="0" smtClean="0"/>
              <a:t>Good corrosion resistance</a:t>
            </a:r>
          </a:p>
          <a:p>
            <a:endParaRPr lang="en-US" dirty="0"/>
          </a:p>
          <a:p>
            <a:r>
              <a:rPr lang="en-US" dirty="0" smtClean="0"/>
              <a:t>Mechanical properties can be improved by age-hardening</a:t>
            </a:r>
            <a:endParaRPr lang="en-US" dirty="0"/>
          </a:p>
        </p:txBody>
      </p:sp>
      <p:sp>
        <p:nvSpPr>
          <p:cNvPr id="2" name="Title 1"/>
          <p:cNvSpPr>
            <a:spLocks noGrp="1"/>
          </p:cNvSpPr>
          <p:nvPr>
            <p:ph type="title"/>
          </p:nvPr>
        </p:nvSpPr>
        <p:spPr/>
        <p:txBody>
          <a:bodyPr/>
          <a:lstStyle/>
          <a:p>
            <a:r>
              <a:rPr lang="en-US" dirty="0" smtClean="0"/>
              <a:t>			</a:t>
            </a:r>
            <a:r>
              <a:rPr lang="en-US" sz="3600" b="0" dirty="0" smtClean="0">
                <a:solidFill>
                  <a:schemeClr val="tx1"/>
                </a:solidFill>
                <a:effectLst/>
              </a:rPr>
              <a:t>PH Grades</a:t>
            </a:r>
            <a:endParaRPr lang="en-US" sz="3600" b="0" dirty="0">
              <a:solidFill>
                <a:schemeClr val="tx1"/>
              </a:solidFill>
              <a:effectLst/>
            </a:endParaRPr>
          </a:p>
        </p:txBody>
      </p:sp>
      <p:pic>
        <p:nvPicPr>
          <p:cNvPr id="4" name="Picture 4" descr="ESPlogo hi res"/>
          <p:cNvPicPr>
            <a:picLocks noChangeAspect="1" noChangeArrowheads="1"/>
          </p:cNvPicPr>
          <p:nvPr/>
        </p:nvPicPr>
        <p:blipFill>
          <a:blip r:embed="rId3"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147354401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tretch>
            <a:fillRect/>
          </a:stretch>
        </p:blipFill>
        <p:spPr bwMode="auto">
          <a:xfrm>
            <a:off x="1066800" y="2209800"/>
            <a:ext cx="6949440" cy="2628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pPr algn="ctr"/>
            <a:r>
              <a:rPr lang="en-US" sz="3600" b="0" dirty="0" smtClean="0">
                <a:solidFill>
                  <a:schemeClr val="tx1"/>
                </a:solidFill>
                <a:effectLst/>
              </a:rPr>
              <a:t>17-4 PH</a:t>
            </a:r>
            <a:endParaRPr lang="en-US" sz="3600" b="0" dirty="0">
              <a:solidFill>
                <a:schemeClr val="tx1"/>
              </a:solidFill>
              <a:effectLst/>
            </a:endParaRPr>
          </a:p>
        </p:txBody>
      </p:sp>
      <p:pic>
        <p:nvPicPr>
          <p:cNvPr id="4" name="Picture 4" descr="ESPlogo hi res"/>
          <p:cNvPicPr>
            <a:picLocks noChangeAspect="1" noChangeArrowheads="1"/>
          </p:cNvPicPr>
          <p:nvPr/>
        </p:nvPicPr>
        <p:blipFill>
          <a:blip r:embed="rId4"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85073150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5800" y="1481328"/>
            <a:ext cx="8001000" cy="4525963"/>
          </a:xfrm>
        </p:spPr>
        <p:txBody>
          <a:bodyPr/>
          <a:lstStyle/>
          <a:p>
            <a:endParaRPr lang="en-US" dirty="0" smtClean="0"/>
          </a:p>
          <a:p>
            <a:pPr marL="109728" indent="0">
              <a:buNone/>
            </a:pPr>
            <a:r>
              <a:rPr lang="en-US" dirty="0" smtClean="0"/>
              <a:t>Optimum machinability can be achieved by heating condition A (solution annealed) materials between 1300˚F and 1500˚F, holding for 2 hours, then air cooling, followed by reheating to 1150˚F for 4 hours and allowed to air cool for the second time.</a:t>
            </a:r>
            <a:endParaRPr lang="en-US" dirty="0"/>
          </a:p>
        </p:txBody>
      </p:sp>
      <p:sp>
        <p:nvSpPr>
          <p:cNvPr id="4" name="Title 3"/>
          <p:cNvSpPr>
            <a:spLocks noGrp="1"/>
          </p:cNvSpPr>
          <p:nvPr>
            <p:ph type="title"/>
          </p:nvPr>
        </p:nvSpPr>
        <p:spPr/>
        <p:txBody>
          <a:bodyPr>
            <a:normAutofit/>
          </a:bodyPr>
          <a:lstStyle/>
          <a:p>
            <a:pPr algn="ctr"/>
            <a:r>
              <a:rPr lang="en-US" sz="3600" b="0" dirty="0" smtClean="0">
                <a:solidFill>
                  <a:schemeClr val="tx1"/>
                </a:solidFill>
                <a:effectLst/>
              </a:rPr>
              <a:t>What is17-4 HH1150?</a:t>
            </a:r>
            <a:endParaRPr lang="en-US" sz="3600" b="0" dirty="0">
              <a:solidFill>
                <a:schemeClr val="tx1"/>
              </a:solidFill>
              <a:effectLst/>
            </a:endParaRPr>
          </a:p>
        </p:txBody>
      </p:sp>
      <p:pic>
        <p:nvPicPr>
          <p:cNvPr id="6" name="Picture 4" descr="ESPlogo hi res"/>
          <p:cNvPicPr>
            <a:picLocks noChangeAspect="1" noChangeArrowheads="1"/>
          </p:cNvPicPr>
          <p:nvPr/>
        </p:nvPicPr>
        <p:blipFill>
          <a:blip r:embed="rId3"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404643442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457200" y="1828800"/>
            <a:ext cx="8229600" cy="4114800"/>
          </a:xfrm>
        </p:spPr>
        <p:txBody>
          <a:bodyPr/>
          <a:lstStyle/>
          <a:p>
            <a:pPr lvl="1" eaLnBrk="1" hangingPunct="1">
              <a:lnSpc>
                <a:spcPct val="80000"/>
              </a:lnSpc>
              <a:buFont typeface="Wingdings" pitchFamily="2" charset="2"/>
              <a:buNone/>
              <a:defRPr/>
            </a:pPr>
            <a:r>
              <a:rPr lang="en-US" sz="1800" dirty="0" smtClean="0"/>
              <a:t>			</a:t>
            </a:r>
          </a:p>
          <a:p>
            <a:pPr lvl="1" eaLnBrk="1" hangingPunct="1">
              <a:lnSpc>
                <a:spcPct val="80000"/>
              </a:lnSpc>
              <a:buFont typeface="Wingdings" pitchFamily="2" charset="2"/>
              <a:buNone/>
              <a:defRPr/>
            </a:pPr>
            <a:r>
              <a:rPr lang="en-US" sz="1800" dirty="0" smtClean="0"/>
              <a:t>		</a:t>
            </a:r>
            <a:endParaRPr lang="en-US" sz="2000" b="1" dirty="0" smtClean="0"/>
          </a:p>
          <a:p>
            <a:pPr eaLnBrk="1" hangingPunct="1">
              <a:lnSpc>
                <a:spcPct val="80000"/>
              </a:lnSpc>
              <a:defRPr/>
            </a:pPr>
            <a:endParaRPr lang="en-US" sz="2000" dirty="0" smtClean="0"/>
          </a:p>
        </p:txBody>
      </p:sp>
      <p:sp>
        <p:nvSpPr>
          <p:cNvPr id="71682" name="Rectangle 2"/>
          <p:cNvSpPr>
            <a:spLocks noGrp="1" noChangeArrowheads="1"/>
          </p:cNvSpPr>
          <p:nvPr>
            <p:ph type="title"/>
          </p:nvPr>
        </p:nvSpPr>
        <p:spPr>
          <a:xfrm>
            <a:off x="457200" y="76200"/>
            <a:ext cx="8229600" cy="990600"/>
          </a:xfrm>
        </p:spPr>
        <p:txBody>
          <a:bodyPr>
            <a:normAutofit/>
          </a:bodyPr>
          <a:lstStyle/>
          <a:p>
            <a:pPr algn="ctr">
              <a:defRPr/>
            </a:pPr>
            <a:r>
              <a:rPr lang="en-US" sz="3600" b="0" dirty="0" smtClean="0">
                <a:solidFill>
                  <a:schemeClr val="tx1"/>
                </a:solidFill>
                <a:effectLst/>
              </a:rPr>
              <a:t>Stainless Applications by Grade</a:t>
            </a:r>
          </a:p>
        </p:txBody>
      </p:sp>
      <p:pic>
        <p:nvPicPr>
          <p:cNvPr id="16388" name="Picture 4" descr="ESPlogo hi res"/>
          <p:cNvPicPr>
            <a:picLocks noChangeAspect="1" noChangeArrowheads="1"/>
          </p:cNvPicPr>
          <p:nvPr/>
        </p:nvPicPr>
        <p:blipFill>
          <a:blip r:embed="rId2" cstate="print"/>
          <a:srcRect/>
          <a:stretch>
            <a:fillRect/>
          </a:stretch>
        </p:blipFill>
        <p:spPr bwMode="auto">
          <a:xfrm>
            <a:off x="295275" y="6267450"/>
            <a:ext cx="923925" cy="438150"/>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 xmlns:p14="http://schemas.microsoft.com/office/powerpoint/2010/main" val="1519297567"/>
              </p:ext>
            </p:extLst>
          </p:nvPr>
        </p:nvGraphicFramePr>
        <p:xfrm>
          <a:off x="614362" y="931140"/>
          <a:ext cx="8377239" cy="5164858"/>
        </p:xfrm>
        <a:graphic>
          <a:graphicData uri="http://schemas.openxmlformats.org/drawingml/2006/table">
            <a:tbl>
              <a:tblPr/>
              <a:tblGrid>
                <a:gridCol w="1218507"/>
                <a:gridCol w="7158732"/>
              </a:tblGrid>
              <a:tr h="657426">
                <a:tc>
                  <a:txBody>
                    <a:bodyPr/>
                    <a:lstStyle/>
                    <a:p>
                      <a:pPr marL="0" marR="0" algn="r">
                        <a:lnSpc>
                          <a:spcPct val="115000"/>
                        </a:lnSpc>
                        <a:spcBef>
                          <a:spcPts val="0"/>
                        </a:spcBef>
                        <a:spcAft>
                          <a:spcPts val="0"/>
                        </a:spcAft>
                      </a:pPr>
                      <a:r>
                        <a:rPr lang="en-US" sz="1800" b="1" dirty="0">
                          <a:latin typeface="+mn-lt"/>
                          <a:ea typeface="Calibri"/>
                          <a:cs typeface="Times New Roman"/>
                        </a:rPr>
                        <a:t>303:</a:t>
                      </a:r>
                      <a:endParaRPr lang="en-US" sz="1800" dirty="0">
                        <a:latin typeface="+mn-lt"/>
                        <a:ea typeface="Calibri"/>
                        <a:cs typeface="Times New Roman"/>
                      </a:endParaRPr>
                    </a:p>
                  </a:txBody>
                  <a:tcPr marL="128761" marR="128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latin typeface="+mn-lt"/>
                          <a:ea typeface="Calibri"/>
                          <a:cs typeface="Times New Roman"/>
                        </a:rPr>
                        <a:t>Shafts, fittings, screws, nuts</a:t>
                      </a:r>
                      <a:r>
                        <a:rPr lang="en-US" sz="1800" b="1">
                          <a:latin typeface="+mn-lt"/>
                          <a:ea typeface="Calibri"/>
                          <a:cs typeface="Times New Roman"/>
                        </a:rPr>
                        <a:t>, </a:t>
                      </a:r>
                      <a:r>
                        <a:rPr lang="en-US" sz="1800" b="1" smtClean="0">
                          <a:latin typeface="+mn-lt"/>
                          <a:ea typeface="Calibri"/>
                          <a:cs typeface="Times New Roman"/>
                        </a:rPr>
                        <a:t>bolts</a:t>
                      </a:r>
                      <a:endParaRPr lang="en-US" sz="1800" b="1" dirty="0" smtClean="0">
                        <a:latin typeface="+mn-lt"/>
                        <a:ea typeface="Calibri"/>
                        <a:cs typeface="Times New Roman"/>
                      </a:endParaRPr>
                    </a:p>
                  </a:txBody>
                  <a:tcPr marL="128761" marR="128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7426">
                <a:tc>
                  <a:txBody>
                    <a:bodyPr/>
                    <a:lstStyle/>
                    <a:p>
                      <a:pPr marL="0" marR="0" algn="r">
                        <a:lnSpc>
                          <a:spcPct val="115000"/>
                        </a:lnSpc>
                        <a:spcBef>
                          <a:spcPts val="0"/>
                        </a:spcBef>
                        <a:spcAft>
                          <a:spcPts val="0"/>
                        </a:spcAft>
                      </a:pPr>
                      <a:r>
                        <a:rPr lang="en-US" sz="1800" b="1">
                          <a:latin typeface="+mn-lt"/>
                          <a:ea typeface="Calibri"/>
                          <a:cs typeface="Times New Roman"/>
                        </a:rPr>
                        <a:t>304/L:</a:t>
                      </a:r>
                      <a:endParaRPr lang="en-US" sz="1800">
                        <a:latin typeface="+mn-lt"/>
                        <a:ea typeface="Calibri"/>
                        <a:cs typeface="Times New Roman"/>
                      </a:endParaRPr>
                    </a:p>
                  </a:txBody>
                  <a:tcPr marL="128761" marR="128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latin typeface="+mn-lt"/>
                          <a:ea typeface="Calibri"/>
                          <a:cs typeface="Times New Roman"/>
                        </a:rPr>
                        <a:t> Welding, valves, fittings, flanges, </a:t>
                      </a:r>
                      <a:r>
                        <a:rPr lang="en-US" sz="1800" b="1" dirty="0" smtClean="0">
                          <a:latin typeface="+mn-lt"/>
                          <a:ea typeface="Calibri"/>
                          <a:cs typeface="Times New Roman"/>
                        </a:rPr>
                        <a:t>shafts</a:t>
                      </a:r>
                    </a:p>
                  </a:txBody>
                  <a:tcPr marL="128761" marR="128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087">
                <a:tc>
                  <a:txBody>
                    <a:bodyPr/>
                    <a:lstStyle/>
                    <a:p>
                      <a:pPr marL="0" marR="0" algn="r">
                        <a:lnSpc>
                          <a:spcPct val="115000"/>
                        </a:lnSpc>
                        <a:spcBef>
                          <a:spcPts val="0"/>
                        </a:spcBef>
                        <a:spcAft>
                          <a:spcPts val="0"/>
                        </a:spcAft>
                      </a:pPr>
                      <a:r>
                        <a:rPr lang="en-US" sz="1800" b="1">
                          <a:latin typeface="+mn-lt"/>
                          <a:ea typeface="Calibri"/>
                          <a:cs typeface="Times New Roman"/>
                        </a:rPr>
                        <a:t>316/L:</a:t>
                      </a:r>
                      <a:endParaRPr lang="en-US" sz="1800">
                        <a:latin typeface="+mn-lt"/>
                        <a:ea typeface="Calibri"/>
                        <a:cs typeface="Times New Roman"/>
                      </a:endParaRPr>
                    </a:p>
                  </a:txBody>
                  <a:tcPr marL="128761" marR="128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latin typeface="+mn-lt"/>
                          <a:ea typeface="Calibri"/>
                          <a:cs typeface="Times New Roman"/>
                        </a:rPr>
                        <a:t> Marine applications, pumps, shafts, gears, valves, </a:t>
                      </a:r>
                      <a:r>
                        <a:rPr lang="en-US" sz="1800" b="1" dirty="0" smtClean="0">
                          <a:latin typeface="+mn-lt"/>
                          <a:ea typeface="Calibri"/>
                          <a:cs typeface="Times New Roman"/>
                        </a:rPr>
                        <a:t>fittings</a:t>
                      </a:r>
                    </a:p>
                  </a:txBody>
                  <a:tcPr marL="128761" marR="128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7426">
                <a:tc>
                  <a:txBody>
                    <a:bodyPr/>
                    <a:lstStyle/>
                    <a:p>
                      <a:pPr marL="0" marR="0" algn="r">
                        <a:lnSpc>
                          <a:spcPct val="115000"/>
                        </a:lnSpc>
                        <a:spcBef>
                          <a:spcPts val="0"/>
                        </a:spcBef>
                        <a:spcAft>
                          <a:spcPts val="0"/>
                        </a:spcAft>
                      </a:pPr>
                      <a:r>
                        <a:rPr lang="en-US" sz="1800" b="1">
                          <a:latin typeface="+mn-lt"/>
                          <a:ea typeface="Calibri"/>
                          <a:cs typeface="Times New Roman"/>
                        </a:rPr>
                        <a:t>410:</a:t>
                      </a:r>
                      <a:endParaRPr lang="en-US" sz="1800">
                        <a:latin typeface="+mn-lt"/>
                        <a:ea typeface="Calibri"/>
                        <a:cs typeface="Times New Roman"/>
                      </a:endParaRPr>
                    </a:p>
                  </a:txBody>
                  <a:tcPr marL="128761" marR="128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latin typeface="+mn-lt"/>
                          <a:ea typeface="Calibri"/>
                          <a:cs typeface="Times New Roman"/>
                        </a:rPr>
                        <a:t>Valves, pumps, knives, fasteners, hand </a:t>
                      </a:r>
                      <a:r>
                        <a:rPr lang="en-US" sz="1800" b="1" dirty="0" smtClean="0">
                          <a:latin typeface="+mn-lt"/>
                          <a:ea typeface="Calibri"/>
                          <a:cs typeface="Times New Roman"/>
                        </a:rPr>
                        <a:t>tools</a:t>
                      </a:r>
                    </a:p>
                  </a:txBody>
                  <a:tcPr marL="128761" marR="128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7426">
                <a:tc>
                  <a:txBody>
                    <a:bodyPr/>
                    <a:lstStyle/>
                    <a:p>
                      <a:pPr marL="0" marR="0" algn="r">
                        <a:lnSpc>
                          <a:spcPct val="115000"/>
                        </a:lnSpc>
                        <a:spcBef>
                          <a:spcPts val="0"/>
                        </a:spcBef>
                        <a:spcAft>
                          <a:spcPts val="0"/>
                        </a:spcAft>
                      </a:pPr>
                      <a:r>
                        <a:rPr lang="en-US" sz="1800" b="1">
                          <a:latin typeface="+mn-lt"/>
                          <a:ea typeface="Calibri"/>
                          <a:cs typeface="Times New Roman"/>
                        </a:rPr>
                        <a:t>416:</a:t>
                      </a:r>
                      <a:endParaRPr lang="en-US" sz="1800">
                        <a:latin typeface="+mn-lt"/>
                        <a:ea typeface="Calibri"/>
                        <a:cs typeface="Times New Roman"/>
                      </a:endParaRPr>
                    </a:p>
                  </a:txBody>
                  <a:tcPr marL="128761" marR="128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latin typeface="+mn-lt"/>
                          <a:ea typeface="Calibri"/>
                          <a:cs typeface="Times New Roman"/>
                        </a:rPr>
                        <a:t>Screw machine </a:t>
                      </a:r>
                      <a:r>
                        <a:rPr lang="en-US" sz="1800" b="1" dirty="0" smtClean="0">
                          <a:latin typeface="+mn-lt"/>
                          <a:ea typeface="Calibri"/>
                          <a:cs typeface="Times New Roman"/>
                        </a:rPr>
                        <a:t>parts</a:t>
                      </a:r>
                    </a:p>
                  </a:txBody>
                  <a:tcPr marL="128761" marR="128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7426">
                <a:tc>
                  <a:txBody>
                    <a:bodyPr/>
                    <a:lstStyle/>
                    <a:p>
                      <a:pPr marL="0" marR="0" algn="r">
                        <a:lnSpc>
                          <a:spcPct val="115000"/>
                        </a:lnSpc>
                        <a:spcBef>
                          <a:spcPts val="0"/>
                        </a:spcBef>
                        <a:spcAft>
                          <a:spcPts val="0"/>
                        </a:spcAft>
                      </a:pPr>
                      <a:r>
                        <a:rPr lang="en-US" sz="1800" b="1">
                          <a:latin typeface="+mn-lt"/>
                          <a:ea typeface="Calibri"/>
                          <a:cs typeface="Times New Roman"/>
                        </a:rPr>
                        <a:t>420:</a:t>
                      </a:r>
                      <a:endParaRPr lang="en-US" sz="1800">
                        <a:latin typeface="+mn-lt"/>
                        <a:ea typeface="Calibri"/>
                        <a:cs typeface="Times New Roman"/>
                      </a:endParaRPr>
                    </a:p>
                  </a:txBody>
                  <a:tcPr marL="128761" marR="128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latin typeface="+mn-lt"/>
                          <a:ea typeface="Calibri"/>
                          <a:cs typeface="Times New Roman"/>
                        </a:rPr>
                        <a:t>Medical instruments, </a:t>
                      </a:r>
                      <a:r>
                        <a:rPr lang="en-US" sz="1800" b="1" dirty="0" smtClean="0">
                          <a:latin typeface="+mn-lt"/>
                          <a:ea typeface="Calibri"/>
                          <a:cs typeface="Times New Roman"/>
                        </a:rPr>
                        <a:t>oil</a:t>
                      </a:r>
                      <a:r>
                        <a:rPr lang="en-US" sz="1800" b="1" baseline="0" dirty="0" smtClean="0">
                          <a:latin typeface="+mn-lt"/>
                          <a:ea typeface="Calibri"/>
                          <a:cs typeface="Times New Roman"/>
                        </a:rPr>
                        <a:t> and gas drilling/production</a:t>
                      </a:r>
                      <a:endParaRPr lang="en-US" sz="1800" b="1" dirty="0" smtClean="0">
                        <a:latin typeface="+mn-lt"/>
                        <a:ea typeface="Calibri"/>
                        <a:cs typeface="Times New Roman"/>
                      </a:endParaRPr>
                    </a:p>
                  </a:txBody>
                  <a:tcPr marL="128761" marR="128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4319">
                <a:tc>
                  <a:txBody>
                    <a:bodyPr/>
                    <a:lstStyle/>
                    <a:p>
                      <a:pPr marL="0" marR="0" algn="r">
                        <a:lnSpc>
                          <a:spcPct val="115000"/>
                        </a:lnSpc>
                        <a:spcBef>
                          <a:spcPts val="0"/>
                        </a:spcBef>
                        <a:spcAft>
                          <a:spcPts val="0"/>
                        </a:spcAft>
                      </a:pPr>
                      <a:r>
                        <a:rPr lang="en-US" sz="1800" b="1">
                          <a:latin typeface="+mn-lt"/>
                          <a:ea typeface="Calibri"/>
                          <a:cs typeface="Times New Roman"/>
                        </a:rPr>
                        <a:t>440C:</a:t>
                      </a:r>
                      <a:endParaRPr lang="en-US" sz="1800">
                        <a:latin typeface="+mn-lt"/>
                        <a:ea typeface="Calibri"/>
                        <a:cs typeface="Times New Roman"/>
                      </a:endParaRPr>
                    </a:p>
                  </a:txBody>
                  <a:tcPr marL="128761" marR="128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latin typeface="+mn-lt"/>
                          <a:ea typeface="Calibri"/>
                          <a:cs typeface="Times New Roman"/>
                        </a:rPr>
                        <a:t>Pivot pins, valve parts, oil well  pumps, knives, surgical &amp; dental equipment</a:t>
                      </a:r>
                      <a:endParaRPr lang="en-US" sz="1800" dirty="0">
                        <a:latin typeface="+mn-lt"/>
                        <a:ea typeface="Calibri"/>
                        <a:cs typeface="Times New Roman"/>
                      </a:endParaRPr>
                    </a:p>
                  </a:txBody>
                  <a:tcPr marL="128761" marR="128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322">
                <a:tc>
                  <a:txBody>
                    <a:bodyPr/>
                    <a:lstStyle/>
                    <a:p>
                      <a:pPr marL="0" marR="0" algn="r">
                        <a:lnSpc>
                          <a:spcPct val="115000"/>
                        </a:lnSpc>
                        <a:spcBef>
                          <a:spcPts val="0"/>
                        </a:spcBef>
                        <a:spcAft>
                          <a:spcPts val="0"/>
                        </a:spcAft>
                      </a:pPr>
                      <a:r>
                        <a:rPr lang="en-US" sz="1800" b="1" dirty="0">
                          <a:latin typeface="+mn-lt"/>
                          <a:ea typeface="Calibri"/>
                          <a:cs typeface="Times New Roman"/>
                        </a:rPr>
                        <a:t>17-4:</a:t>
                      </a:r>
                      <a:endParaRPr lang="en-US" sz="1800" dirty="0">
                        <a:latin typeface="+mn-lt"/>
                        <a:ea typeface="Calibri"/>
                        <a:cs typeface="Times New Roman"/>
                      </a:endParaRPr>
                    </a:p>
                  </a:txBody>
                  <a:tcPr marL="128761" marR="128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latin typeface="+mn-lt"/>
                          <a:ea typeface="Calibri"/>
                          <a:cs typeface="Times New Roman"/>
                        </a:rPr>
                        <a:t> Aircraft, military, boat shafts, valves, pumps, </a:t>
                      </a:r>
                      <a:r>
                        <a:rPr lang="en-US" sz="1800" b="1" dirty="0" smtClean="0">
                          <a:latin typeface="+mn-lt"/>
                          <a:ea typeface="Calibri"/>
                          <a:cs typeface="Times New Roman"/>
                        </a:rPr>
                        <a:t>medical</a:t>
                      </a:r>
                    </a:p>
                  </a:txBody>
                  <a:tcPr marL="128761" marR="1287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42805117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ALL METALS </a:t>
            </a:r>
            <a:r>
              <a:rPr lang="en-US" i="1" u="sng" dirty="0" smtClean="0"/>
              <a:t>OXIDIZE</a:t>
            </a:r>
          </a:p>
          <a:p>
            <a:pPr marL="0" indent="0">
              <a:buNone/>
            </a:pPr>
            <a:endParaRPr lang="en-US" i="1" dirty="0"/>
          </a:p>
          <a:p>
            <a:pPr algn="ctr">
              <a:buFont typeface="Wingdings" panose="05000000000000000000" pitchFamily="2" charset="2"/>
              <a:buChar char="v"/>
            </a:pPr>
            <a:r>
              <a:rPr lang="en-US" dirty="0" smtClean="0"/>
              <a:t>Gold turns green</a:t>
            </a:r>
          </a:p>
          <a:p>
            <a:pPr algn="ctr">
              <a:buFont typeface="Wingdings" panose="05000000000000000000" pitchFamily="2" charset="2"/>
              <a:buChar char="v"/>
            </a:pPr>
            <a:r>
              <a:rPr lang="en-US" dirty="0" smtClean="0"/>
              <a:t>Silver turns black</a:t>
            </a:r>
          </a:p>
          <a:p>
            <a:pPr algn="ctr">
              <a:buFont typeface="Wingdings" panose="05000000000000000000" pitchFamily="2" charset="2"/>
              <a:buChar char="v"/>
            </a:pPr>
            <a:r>
              <a:rPr lang="en-US" dirty="0" smtClean="0"/>
              <a:t>Aluminum turns white</a:t>
            </a:r>
          </a:p>
          <a:p>
            <a:pPr algn="ctr">
              <a:buFont typeface="Wingdings" panose="05000000000000000000" pitchFamily="2" charset="2"/>
              <a:buChar char="v"/>
            </a:pPr>
            <a:r>
              <a:rPr lang="en-US" dirty="0" smtClean="0"/>
              <a:t>Copper turns green</a:t>
            </a:r>
            <a:endParaRPr lang="en-US" dirty="0"/>
          </a:p>
        </p:txBody>
      </p:sp>
      <p:sp>
        <p:nvSpPr>
          <p:cNvPr id="2" name="Title 1"/>
          <p:cNvSpPr>
            <a:spLocks noGrp="1"/>
          </p:cNvSpPr>
          <p:nvPr>
            <p:ph type="title"/>
          </p:nvPr>
        </p:nvSpPr>
        <p:spPr/>
        <p:txBody>
          <a:bodyPr>
            <a:normAutofit/>
          </a:bodyPr>
          <a:lstStyle/>
          <a:p>
            <a:pPr algn="ctr"/>
            <a:r>
              <a:rPr lang="en-US" sz="3600" b="0" i="1" dirty="0" smtClean="0">
                <a:solidFill>
                  <a:schemeClr val="tx1"/>
                </a:solidFill>
                <a:effectLst/>
              </a:rPr>
              <a:t>PROBLEM</a:t>
            </a:r>
            <a:endParaRPr lang="en-US" sz="3600" b="0" i="1" dirty="0">
              <a:solidFill>
                <a:schemeClr val="tx1"/>
              </a:solidFill>
              <a:effectLst/>
            </a:endParaRPr>
          </a:p>
        </p:txBody>
      </p:sp>
      <p:pic>
        <p:nvPicPr>
          <p:cNvPr id="4" name="Picture 4" descr="ESPlogo hi res"/>
          <p:cNvPicPr>
            <a:picLocks noChangeAspect="1" noChangeArrowheads="1"/>
          </p:cNvPicPr>
          <p:nvPr/>
        </p:nvPicPr>
        <p:blipFill>
          <a:blip r:embed="rId2"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260235196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646331"/>
          </a:xfrm>
          <a:prstGeom prst="rect">
            <a:avLst/>
          </a:prstGeom>
        </p:spPr>
        <p:txBody>
          <a:bodyPr>
            <a:spAutoFit/>
          </a:bodyPr>
          <a:lstStyle/>
          <a:p>
            <a:r>
              <a:rPr lang="en-US" u="sng" dirty="0">
                <a:hlinkClick r:id="rId2"/>
              </a:rPr>
              <a:t>http://</a:t>
            </a:r>
            <a:r>
              <a:rPr lang="en-US" u="sng" dirty="0" smtClean="0">
                <a:hlinkClick r:id="rId2"/>
              </a:rPr>
              <a:t>www.imoa.info/video/100_Years/EN/DSL.html</a:t>
            </a:r>
            <a:endParaRPr lang="en-US" u="sng" dirty="0" smtClean="0"/>
          </a:p>
        </p:txBody>
      </p:sp>
      <p:sp>
        <p:nvSpPr>
          <p:cNvPr id="3" name="Title 2"/>
          <p:cNvSpPr>
            <a:spLocks noGrp="1"/>
          </p:cNvSpPr>
          <p:nvPr>
            <p:ph type="title"/>
          </p:nvPr>
        </p:nvSpPr>
        <p:spPr/>
        <p:txBody>
          <a:bodyPr>
            <a:normAutofit/>
          </a:bodyPr>
          <a:lstStyle/>
          <a:p>
            <a:pPr algn="ctr"/>
            <a:r>
              <a:rPr lang="en-US" sz="3600" b="0" dirty="0" smtClean="0">
                <a:solidFill>
                  <a:schemeClr val="tx1"/>
                </a:solidFill>
                <a:effectLst/>
              </a:rPr>
              <a:t>Review: History video </a:t>
            </a:r>
            <a:endParaRPr lang="en-US" sz="3600" b="0" dirty="0">
              <a:solidFill>
                <a:schemeClr val="tx1"/>
              </a:solidFill>
              <a:effectLst/>
            </a:endParaRPr>
          </a:p>
        </p:txBody>
      </p:sp>
      <p:pic>
        <p:nvPicPr>
          <p:cNvPr id="5" name="Picture 4" descr="ESPlogo hi res"/>
          <p:cNvPicPr>
            <a:picLocks noChangeAspect="1" noChangeArrowheads="1"/>
          </p:cNvPicPr>
          <p:nvPr/>
        </p:nvPicPr>
        <p:blipFill>
          <a:blip r:embed="rId3"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289085471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923330"/>
          </a:xfrm>
          <a:prstGeom prst="rect">
            <a:avLst/>
          </a:prstGeom>
        </p:spPr>
        <p:txBody>
          <a:bodyPr>
            <a:spAutoFit/>
          </a:bodyPr>
          <a:lstStyle/>
          <a:p>
            <a:r>
              <a:rPr lang="en-US" u="sng" dirty="0">
                <a:hlinkClick r:id="rId2"/>
              </a:rPr>
              <a:t>http://</a:t>
            </a:r>
            <a:r>
              <a:rPr lang="en-US" u="sng" dirty="0" smtClean="0">
                <a:hlinkClick r:id="rId2"/>
              </a:rPr>
              <a:t>www.imoa.info/video/selfrepairing/DSL.html</a:t>
            </a:r>
            <a:endParaRPr lang="en-US" u="sng" dirty="0" smtClean="0"/>
          </a:p>
          <a:p>
            <a:endParaRPr lang="en-US" dirty="0"/>
          </a:p>
        </p:txBody>
      </p:sp>
      <p:sp>
        <p:nvSpPr>
          <p:cNvPr id="3" name="Title 2"/>
          <p:cNvSpPr>
            <a:spLocks noGrp="1"/>
          </p:cNvSpPr>
          <p:nvPr>
            <p:ph type="title"/>
          </p:nvPr>
        </p:nvSpPr>
        <p:spPr/>
        <p:txBody>
          <a:bodyPr>
            <a:normAutofit/>
          </a:bodyPr>
          <a:lstStyle/>
          <a:p>
            <a:pPr algn="ctr"/>
            <a:r>
              <a:rPr lang="en-US" sz="3600" b="0" dirty="0" smtClean="0">
                <a:solidFill>
                  <a:schemeClr val="tx1"/>
                </a:solidFill>
                <a:effectLst/>
              </a:rPr>
              <a:t>Review: Self-</a:t>
            </a:r>
            <a:r>
              <a:rPr lang="en-US" sz="3600" b="0" dirty="0" err="1" smtClean="0">
                <a:solidFill>
                  <a:schemeClr val="tx1"/>
                </a:solidFill>
                <a:effectLst/>
              </a:rPr>
              <a:t>Passivation</a:t>
            </a:r>
            <a:r>
              <a:rPr lang="en-US" sz="3600" b="0" dirty="0" smtClean="0">
                <a:solidFill>
                  <a:schemeClr val="tx1"/>
                </a:solidFill>
                <a:effectLst/>
              </a:rPr>
              <a:t> video</a:t>
            </a:r>
            <a:endParaRPr lang="en-US" sz="3600" b="0" dirty="0">
              <a:solidFill>
                <a:schemeClr val="tx1"/>
              </a:solidFill>
              <a:effectLst/>
            </a:endParaRPr>
          </a:p>
        </p:txBody>
      </p:sp>
      <p:pic>
        <p:nvPicPr>
          <p:cNvPr id="5" name="Picture 4" descr="ESPlogo hi res"/>
          <p:cNvPicPr>
            <a:picLocks noChangeAspect="1" noChangeArrowheads="1"/>
          </p:cNvPicPr>
          <p:nvPr/>
        </p:nvPicPr>
        <p:blipFill>
          <a:blip r:embed="rId3"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4984013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646331"/>
          </a:xfrm>
          <a:prstGeom prst="rect">
            <a:avLst/>
          </a:prstGeom>
        </p:spPr>
        <p:txBody>
          <a:bodyPr>
            <a:spAutoFit/>
          </a:bodyPr>
          <a:lstStyle/>
          <a:p>
            <a:r>
              <a:rPr lang="en-US" u="sng" dirty="0">
                <a:hlinkClick r:id="rId2"/>
              </a:rPr>
              <a:t>http://www.imoa.info/video/alloyed/DSL.html</a:t>
            </a:r>
            <a:endParaRPr lang="en-US" dirty="0"/>
          </a:p>
        </p:txBody>
      </p:sp>
      <p:sp>
        <p:nvSpPr>
          <p:cNvPr id="3" name="Title 2"/>
          <p:cNvSpPr>
            <a:spLocks noGrp="1"/>
          </p:cNvSpPr>
          <p:nvPr>
            <p:ph type="title"/>
          </p:nvPr>
        </p:nvSpPr>
        <p:spPr/>
        <p:txBody>
          <a:bodyPr>
            <a:normAutofit/>
          </a:bodyPr>
          <a:lstStyle/>
          <a:p>
            <a:pPr algn="ctr"/>
            <a:r>
              <a:rPr lang="en-US" sz="3600" b="0" dirty="0" smtClean="0">
                <a:solidFill>
                  <a:schemeClr val="tx1"/>
                </a:solidFill>
                <a:effectLst/>
              </a:rPr>
              <a:t>Review: Alloying Elements video</a:t>
            </a:r>
            <a:endParaRPr lang="en-US" sz="3600" b="0" dirty="0">
              <a:solidFill>
                <a:schemeClr val="tx1"/>
              </a:solidFill>
              <a:effectLst/>
            </a:endParaRPr>
          </a:p>
        </p:txBody>
      </p:sp>
      <p:pic>
        <p:nvPicPr>
          <p:cNvPr id="6" name="Picture 4" descr="ESPlogo hi res"/>
          <p:cNvPicPr>
            <a:picLocks noChangeAspect="1" noChangeArrowheads="1"/>
          </p:cNvPicPr>
          <p:nvPr/>
        </p:nvPicPr>
        <p:blipFill>
          <a:blip r:embed="rId3"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259902500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066800"/>
            <a:ext cx="6705600" cy="2123658"/>
          </a:xfrm>
          <a:prstGeom prst="rect">
            <a:avLst/>
          </a:prstGeom>
          <a:noFill/>
        </p:spPr>
        <p:txBody>
          <a:bodyPr wrap="square" rtlCol="0">
            <a:spAutoFit/>
          </a:bodyPr>
          <a:lstStyle/>
          <a:p>
            <a:endParaRPr lang="en-US" sz="6600" dirty="0" smtClean="0"/>
          </a:p>
          <a:p>
            <a:r>
              <a:rPr lang="en-US" sz="6600" dirty="0" smtClean="0"/>
              <a:t>  THANK YOU!</a:t>
            </a:r>
            <a:endParaRPr lang="en-US" sz="6600" dirty="0"/>
          </a:p>
        </p:txBody>
      </p:sp>
      <p:pic>
        <p:nvPicPr>
          <p:cNvPr id="3" name="Picture 2" descr="logo2-snapshot copy"/>
          <p:cNvPicPr>
            <a:picLocks noChangeAspect="1" noChangeArrowheads="1"/>
          </p:cNvPicPr>
          <p:nvPr/>
        </p:nvPicPr>
        <p:blipFill>
          <a:blip r:embed="rId2" cstate="print">
            <a:clrChange>
              <a:clrFrom>
                <a:srgbClr val="FEFFFF"/>
              </a:clrFrom>
              <a:clrTo>
                <a:srgbClr val="FEFFFF">
                  <a:alpha val="0"/>
                </a:srgbClr>
              </a:clrTo>
            </a:clrChange>
            <a:extLst>
              <a:ext uri="{28A0092B-C50C-407E-A947-70E740481C1C}">
                <a14:useLocalDpi xmlns="" xmlns:a14="http://schemas.microsoft.com/office/drawing/2010/main" val="0"/>
              </a:ext>
            </a:extLst>
          </a:blip>
          <a:srcRect/>
          <a:stretch>
            <a:fillRect/>
          </a:stretch>
        </p:blipFill>
        <p:spPr bwMode="auto">
          <a:xfrm>
            <a:off x="3733799" y="3352800"/>
            <a:ext cx="1680753"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231620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dn.visualnews.com/wp-content/uploads/2011/09/Statue_of_Liberty_Then_and_Now_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47800" y="838200"/>
            <a:ext cx="6400800" cy="4427220"/>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4" descr="ESPlogo hi res"/>
          <p:cNvPicPr>
            <a:picLocks noChangeAspect="1" noChangeArrowheads="1"/>
          </p:cNvPicPr>
          <p:nvPr/>
        </p:nvPicPr>
        <p:blipFill>
          <a:blip r:embed="rId3"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119061555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685800"/>
            <a:ext cx="7315200" cy="1200329"/>
          </a:xfrm>
          <a:prstGeom prst="rect">
            <a:avLst/>
          </a:prstGeom>
          <a:noFill/>
        </p:spPr>
        <p:txBody>
          <a:bodyPr wrap="square" rtlCol="0">
            <a:spAutoFit/>
          </a:bodyPr>
          <a:lstStyle/>
          <a:p>
            <a:pPr algn="ctr"/>
            <a:r>
              <a:rPr lang="en-US" sz="3600" dirty="0" smtClean="0"/>
              <a:t>Steel turns RED (RUST)  </a:t>
            </a:r>
          </a:p>
          <a:p>
            <a:pPr algn="ctr"/>
            <a:r>
              <a:rPr lang="en-US" sz="3600" dirty="0" smtClean="0"/>
              <a:t>iron oxide</a:t>
            </a:r>
            <a:endParaRPr lang="en-US" sz="3600" dirty="0"/>
          </a:p>
        </p:txBody>
      </p:sp>
      <p:sp>
        <p:nvSpPr>
          <p:cNvPr id="5" name="TextBox 4"/>
          <p:cNvSpPr txBox="1"/>
          <p:nvPr/>
        </p:nvSpPr>
        <p:spPr>
          <a:xfrm>
            <a:off x="914400" y="2514600"/>
            <a:ext cx="7315200" cy="1446550"/>
          </a:xfrm>
          <a:prstGeom prst="rect">
            <a:avLst/>
          </a:prstGeom>
          <a:noFill/>
        </p:spPr>
        <p:txBody>
          <a:bodyPr wrap="square" rtlCol="0">
            <a:spAutoFit/>
          </a:bodyPr>
          <a:lstStyle/>
          <a:p>
            <a:pPr algn="ctr"/>
            <a:endParaRPr lang="en-US" sz="4400" dirty="0" smtClean="0"/>
          </a:p>
          <a:p>
            <a:pPr algn="ctr"/>
            <a:r>
              <a:rPr lang="en-US" sz="4400" dirty="0" smtClean="0"/>
              <a:t>Iron has an affinity for Oxygen</a:t>
            </a:r>
            <a:endParaRPr lang="en-US" sz="4400" dirty="0"/>
          </a:p>
        </p:txBody>
      </p:sp>
      <p:pic>
        <p:nvPicPr>
          <p:cNvPr id="6" name="Picture 4" descr="ESPlogo hi res"/>
          <p:cNvPicPr>
            <a:picLocks noChangeAspect="1" noChangeArrowheads="1"/>
          </p:cNvPicPr>
          <p:nvPr/>
        </p:nvPicPr>
        <p:blipFill>
          <a:blip r:embed="rId2" cstate="print"/>
          <a:srcRect/>
          <a:stretch>
            <a:fillRect/>
          </a:stretch>
        </p:blipFill>
        <p:spPr bwMode="auto">
          <a:xfrm>
            <a:off x="295275" y="6324600"/>
            <a:ext cx="923925" cy="438150"/>
          </a:xfrm>
          <a:prstGeom prst="rect">
            <a:avLst/>
          </a:prstGeom>
          <a:noFill/>
          <a:ln w="9525">
            <a:noFill/>
            <a:miter lim="800000"/>
            <a:headEnd/>
            <a:tailEnd/>
          </a:ln>
        </p:spPr>
      </p:pic>
    </p:spTree>
    <p:extLst>
      <p:ext uri="{BB962C8B-B14F-4D97-AF65-F5344CB8AC3E}">
        <p14:creationId xmlns="" xmlns:p14="http://schemas.microsoft.com/office/powerpoint/2010/main" val="426049609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Old_Timer_Car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52600" y="1066800"/>
            <a:ext cx="6115050" cy="4076700"/>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4" descr="ESPlogo hi res"/>
          <p:cNvPicPr>
            <a:picLocks noChangeAspect="1" noChangeArrowheads="1"/>
          </p:cNvPicPr>
          <p:nvPr/>
        </p:nvPicPr>
        <p:blipFill>
          <a:blip r:embed="rId3"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12408611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620000" cy="646331"/>
          </a:xfrm>
          <a:prstGeom prst="rect">
            <a:avLst/>
          </a:prstGeom>
          <a:noFill/>
        </p:spPr>
        <p:txBody>
          <a:bodyPr wrap="square" rtlCol="0">
            <a:spAutoFit/>
          </a:bodyPr>
          <a:lstStyle/>
          <a:p>
            <a:pPr algn="ctr"/>
            <a:r>
              <a:rPr lang="en-US" sz="3600" dirty="0" smtClean="0"/>
              <a:t>SOLUTION</a:t>
            </a:r>
            <a:endParaRPr lang="en-US" sz="3600" dirty="0"/>
          </a:p>
        </p:txBody>
      </p:sp>
      <p:sp>
        <p:nvSpPr>
          <p:cNvPr id="3" name="TextBox 2"/>
          <p:cNvSpPr txBox="1"/>
          <p:nvPr/>
        </p:nvSpPr>
        <p:spPr>
          <a:xfrm>
            <a:off x="914400" y="1524000"/>
            <a:ext cx="7543800" cy="1569660"/>
          </a:xfrm>
          <a:prstGeom prst="rect">
            <a:avLst/>
          </a:prstGeom>
          <a:noFill/>
        </p:spPr>
        <p:txBody>
          <a:bodyPr wrap="square" rtlCol="0">
            <a:spAutoFit/>
          </a:bodyPr>
          <a:lstStyle/>
          <a:p>
            <a:endParaRPr lang="en-US" sz="2400" dirty="0" smtClean="0"/>
          </a:p>
          <a:p>
            <a:r>
              <a:rPr lang="en-US" sz="2400" dirty="0" smtClean="0"/>
              <a:t>At the </a:t>
            </a:r>
            <a:r>
              <a:rPr lang="en-US" sz="2400" i="1" dirty="0" smtClean="0"/>
              <a:t>last</a:t>
            </a:r>
            <a:r>
              <a:rPr lang="en-US" sz="2400" dirty="0" smtClean="0"/>
              <a:t> turn of the century, metallurgists</a:t>
            </a:r>
          </a:p>
          <a:p>
            <a:r>
              <a:rPr lang="en-US" sz="2400" dirty="0"/>
              <a:t>n</a:t>
            </a:r>
            <a:r>
              <a:rPr lang="en-US" sz="2400" dirty="0" smtClean="0"/>
              <a:t>oticed that CHROMIUM had a greater affinity</a:t>
            </a:r>
          </a:p>
          <a:p>
            <a:r>
              <a:rPr lang="en-US" sz="2400" dirty="0" smtClean="0"/>
              <a:t>for </a:t>
            </a:r>
            <a:r>
              <a:rPr lang="en-US" sz="2400" dirty="0"/>
              <a:t>O</a:t>
            </a:r>
            <a:r>
              <a:rPr lang="en-US" sz="2400" dirty="0" smtClean="0"/>
              <a:t>xygen than Iron.</a:t>
            </a:r>
            <a:endParaRPr lang="en-US" sz="2400" dirty="0"/>
          </a:p>
        </p:txBody>
      </p:sp>
      <p:sp>
        <p:nvSpPr>
          <p:cNvPr id="4" name="TextBox 3"/>
          <p:cNvSpPr txBox="1"/>
          <p:nvPr/>
        </p:nvSpPr>
        <p:spPr>
          <a:xfrm>
            <a:off x="914400" y="3352800"/>
            <a:ext cx="7467600" cy="1569660"/>
          </a:xfrm>
          <a:prstGeom prst="rect">
            <a:avLst/>
          </a:prstGeom>
          <a:noFill/>
        </p:spPr>
        <p:txBody>
          <a:bodyPr wrap="square" rtlCol="0">
            <a:spAutoFit/>
          </a:bodyPr>
          <a:lstStyle/>
          <a:p>
            <a:endParaRPr lang="en-US" sz="2400" dirty="0" smtClean="0"/>
          </a:p>
          <a:p>
            <a:r>
              <a:rPr lang="en-US" sz="2400" dirty="0" smtClean="0"/>
              <a:t>When they added CHROMIUM to steel (over 10%), they discovered that steel did not rust under ordinary conditions.</a:t>
            </a:r>
            <a:endParaRPr lang="en-US" sz="2400" dirty="0"/>
          </a:p>
        </p:txBody>
      </p:sp>
      <p:pic>
        <p:nvPicPr>
          <p:cNvPr id="5" name="Picture 4" descr="ESPlogo hi res"/>
          <p:cNvPicPr>
            <a:picLocks noChangeAspect="1" noChangeArrowheads="1"/>
          </p:cNvPicPr>
          <p:nvPr/>
        </p:nvPicPr>
        <p:blipFill>
          <a:blip r:embed="rId2" cstate="print"/>
          <a:srcRect/>
          <a:stretch>
            <a:fillRect/>
          </a:stretch>
        </p:blipFill>
        <p:spPr bwMode="auto">
          <a:xfrm>
            <a:off x="295275" y="6267450"/>
            <a:ext cx="923925" cy="438150"/>
          </a:xfrm>
          <a:prstGeom prst="rect">
            <a:avLst/>
          </a:prstGeom>
          <a:noFill/>
          <a:ln w="9525">
            <a:noFill/>
            <a:miter lim="800000"/>
            <a:headEnd/>
            <a:tailEnd/>
          </a:ln>
        </p:spPr>
      </p:pic>
    </p:spTree>
    <p:extLst>
      <p:ext uri="{BB962C8B-B14F-4D97-AF65-F5344CB8AC3E}">
        <p14:creationId xmlns="" xmlns:p14="http://schemas.microsoft.com/office/powerpoint/2010/main" val="169801417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1118</TotalTime>
  <Words>1594</Words>
  <Application>Microsoft Office PowerPoint</Application>
  <PresentationFormat>On-screen Show (4:3)</PresentationFormat>
  <Paragraphs>293</Paragraphs>
  <Slides>53</Slides>
  <Notes>16</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Concourse</vt:lpstr>
      <vt:lpstr>Introduction to Stainless Steel</vt:lpstr>
      <vt:lpstr>    OUTLINE</vt:lpstr>
      <vt:lpstr>              Recipe for Steel        (“Pig Iron”)</vt:lpstr>
      <vt:lpstr>Slide 4</vt:lpstr>
      <vt:lpstr>PROBLEM</vt:lpstr>
      <vt:lpstr>Slide 6</vt:lpstr>
      <vt:lpstr>Slide 7</vt:lpstr>
      <vt:lpstr>Slide 8</vt:lpstr>
      <vt:lpstr>Slide 9</vt:lpstr>
      <vt:lpstr>       STAINLESS STEEL ALSO “RUSTS”                                                                                                  BUT…   </vt:lpstr>
      <vt:lpstr>Slide 11</vt:lpstr>
      <vt:lpstr>Slide 12</vt:lpstr>
      <vt:lpstr>Slide 13</vt:lpstr>
      <vt:lpstr>Slide 14</vt:lpstr>
      <vt:lpstr>Slide 15</vt:lpstr>
      <vt:lpstr>5 CLASSES OF STAINLESS</vt:lpstr>
      <vt:lpstr>400 Series FERRITIC</vt:lpstr>
      <vt:lpstr>400 Series MARTENSITIC</vt:lpstr>
      <vt:lpstr>T410 Annealed</vt:lpstr>
      <vt:lpstr>410 QDT</vt:lpstr>
      <vt:lpstr>T416 Stainless</vt:lpstr>
      <vt:lpstr>Slide 22</vt:lpstr>
      <vt:lpstr>Slide 23</vt:lpstr>
      <vt:lpstr>T440C</vt:lpstr>
      <vt:lpstr>200 and 300 Series AUSTENITIC</vt:lpstr>
      <vt:lpstr>T304 STAINLESS</vt:lpstr>
      <vt:lpstr>ANNEALING</vt:lpstr>
      <vt:lpstr> Why Anneal? </vt:lpstr>
      <vt:lpstr>      3 Things to Know:</vt:lpstr>
      <vt:lpstr>  Sensitization</vt:lpstr>
      <vt:lpstr>Slide 31</vt:lpstr>
      <vt:lpstr>Slide 32</vt:lpstr>
      <vt:lpstr>Slide 33</vt:lpstr>
      <vt:lpstr>Slide 34</vt:lpstr>
      <vt:lpstr>       Sensitization</vt:lpstr>
      <vt:lpstr>             Sensitization</vt:lpstr>
      <vt:lpstr>Slide 37</vt:lpstr>
      <vt:lpstr>Slide 38</vt:lpstr>
      <vt:lpstr>Slide 39</vt:lpstr>
      <vt:lpstr>T303 STAINLESS</vt:lpstr>
      <vt:lpstr>Other Austenitic Grades</vt:lpstr>
      <vt:lpstr>ALLOYING ELEMENTS</vt:lpstr>
      <vt:lpstr>ABBREVIATIONS FOR ALLOYING ELEMENTS</vt:lpstr>
      <vt:lpstr>DUPLEX STAINLESS</vt:lpstr>
      <vt:lpstr>Slide 45</vt:lpstr>
      <vt:lpstr>   PH Grades</vt:lpstr>
      <vt:lpstr>17-4 PH</vt:lpstr>
      <vt:lpstr>What is17-4 HH1150?</vt:lpstr>
      <vt:lpstr>Stainless Applications by Grade</vt:lpstr>
      <vt:lpstr>Review: History video </vt:lpstr>
      <vt:lpstr>Review: Self-Passivation video</vt:lpstr>
      <vt:lpstr>Review: Alloying Elements video</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Recipe for Steel</dc:title>
  <dc:creator>Owner</dc:creator>
  <cp:lastModifiedBy>bdudzik</cp:lastModifiedBy>
  <cp:revision>75</cp:revision>
  <cp:lastPrinted>2014-11-08T16:34:46Z</cp:lastPrinted>
  <dcterms:created xsi:type="dcterms:W3CDTF">2014-11-02T22:09:37Z</dcterms:created>
  <dcterms:modified xsi:type="dcterms:W3CDTF">2015-10-20T21:18:20Z</dcterms:modified>
</cp:coreProperties>
</file>